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50" r:id="rId2"/>
    <p:sldMasterId id="2147483683" r:id="rId3"/>
  </p:sldMasterIdLst>
  <p:notesMasterIdLst>
    <p:notesMasterId r:id="rId4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2192000" cy="6858000"/>
  <p:notesSz cx="6858000" cy="9144000"/>
  <p:embeddedFontLst>
    <p:embeddedFont>
      <p:font typeface="Arial Black" panose="020B0A04020102020204" pitchFamily="34" charset="0"/>
      <p:bold r:id="rId44"/>
    </p:embeddedFont>
    <p:embeddedFont>
      <p:font typeface="Calibri" panose="020F0502020204030204" pitchFamily="34" charset="0"/>
      <p:regular r:id="rId45"/>
      <p:bold r:id="rId46"/>
      <p:italic r:id="rId47"/>
      <p:boldItalic r:id="rId48"/>
    </p:embeddedFont>
    <p:embeddedFont>
      <p:font typeface="Times" panose="02020603050405020304" pitchFamily="18" charset="0"/>
      <p:regular r:id="rId49"/>
      <p:bold r:id="rId50"/>
      <p:italic r:id="rId51"/>
      <p:boldItalic r:id="rId52"/>
    </p:embeddedFont>
    <p:embeddedFont>
      <p:font typeface="Quattrocento Sans"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h+IWQDDtMBLRIgokUOkv5AvgDp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9893" autoAdjust="0"/>
  </p:normalViewPr>
  <p:slideViewPr>
    <p:cSldViewPr snapToGrid="0">
      <p:cViewPr varScale="1">
        <p:scale>
          <a:sx n="40" d="100"/>
          <a:sy n="40" d="100"/>
        </p:scale>
        <p:origin x="840" y="42"/>
      </p:cViewPr>
      <p:guideLst/>
    </p:cSldViewPr>
  </p:slideViewPr>
  <p:notesTextViewPr>
    <p:cViewPr>
      <p:scale>
        <a:sx n="1" d="1"/>
        <a:sy n="1" d="1"/>
      </p:scale>
      <p:origin x="0" y="0"/>
    </p:cViewPr>
  </p:notesTextViewPr>
  <p:notesViewPr>
    <p:cSldViewPr snapToGrid="0">
      <p:cViewPr varScale="1">
        <p:scale>
          <a:sx n="38" d="100"/>
          <a:sy n="38" d="100"/>
        </p:scale>
        <p:origin x="2016" y="3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33500" y="658368"/>
            <a:ext cx="4191000" cy="23574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spcBef>
                <a:spcPts val="40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p:nvPr/>
        </p:nvSpPr>
        <p:spPr>
          <a:xfrm>
            <a:off x="242373" y="128260"/>
            <a:ext cx="6326067" cy="258458"/>
          </a:xfrm>
          <a:prstGeom prst="rect">
            <a:avLst/>
          </a:prstGeom>
          <a:noFill/>
          <a:ln>
            <a:noFill/>
          </a:ln>
        </p:spPr>
        <p:txBody>
          <a:bodyPr spcFirstLastPara="1" wrap="square" lIns="0" tIns="45675" rIns="91350" bIns="45675" anchor="t" anchorCtr="0">
            <a:spAutoFit/>
          </a:bodyPr>
          <a:lstStyle/>
          <a:p>
            <a:pPr marL="0" marR="0" lvl="0" indent="0" algn="l" rtl="0">
              <a:lnSpc>
                <a:spcPct val="90000"/>
              </a:lnSpc>
              <a:spcBef>
                <a:spcPts val="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Signature Series: Top Strategic Technology Trends for 2023</a:t>
            </a:r>
            <a:endParaRPr/>
          </a:p>
        </p:txBody>
      </p:sp>
      <p:sp>
        <p:nvSpPr>
          <p:cNvPr id="6" name="Google Shape;6;n"/>
          <p:cNvSpPr txBox="1"/>
          <p:nvPr/>
        </p:nvSpPr>
        <p:spPr>
          <a:xfrm>
            <a:off x="242370" y="8802011"/>
            <a:ext cx="3256479" cy="246221"/>
          </a:xfrm>
          <a:prstGeom prst="rect">
            <a:avLst/>
          </a:prstGeom>
          <a:noFill/>
          <a:ln>
            <a:noFill/>
          </a:ln>
        </p:spPr>
        <p:txBody>
          <a:bodyPr spcFirstLastPara="1" wrap="square" lIns="0" tIns="0" rIns="0" bIns="0" anchor="b" anchorCtr="0">
            <a:spAutoFit/>
          </a:bodyPr>
          <a:lstStyle/>
          <a:p>
            <a:pPr marL="228600" marR="0" lvl="0" indent="-228600" algn="l" rtl="0">
              <a:lnSpc>
                <a:spcPct val="100000"/>
              </a:lnSpc>
              <a:spcBef>
                <a:spcPts val="0"/>
              </a:spcBef>
              <a:spcAft>
                <a:spcPts val="0"/>
              </a:spcAft>
              <a:buClr>
                <a:schemeClr val="dk1"/>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r>
              <a:rPr lang="en-US" sz="800" b="0" i="0" u="none" strike="noStrike" cap="none">
                <a:solidFill>
                  <a:schemeClr val="dk1"/>
                </a:solidFill>
                <a:latin typeface="Arial"/>
                <a:ea typeface="Arial"/>
                <a:cs typeface="Arial"/>
                <a:sym typeface="Arial"/>
              </a:rPr>
              <a:t>	© 2022 Gartner, Inc. and/or its affiliates. All rights reserved. </a:t>
            </a:r>
            <a:br>
              <a:rPr lang="en-US" sz="800" b="0" i="0" u="none" strike="noStrike" cap="none">
                <a:solidFill>
                  <a:schemeClr val="dk1"/>
                </a:solidFill>
                <a:latin typeface="Arial"/>
                <a:ea typeface="Arial"/>
                <a:cs typeface="Arial"/>
                <a:sym typeface="Arial"/>
              </a:rPr>
            </a:br>
            <a:r>
              <a:rPr lang="en-US" sz="800" b="0" i="0" u="none" strike="noStrike" cap="none">
                <a:solidFill>
                  <a:schemeClr val="dk1"/>
                </a:solidFill>
                <a:latin typeface="Arial"/>
                <a:ea typeface="Arial"/>
                <a:cs typeface="Arial"/>
                <a:sym typeface="Arial"/>
              </a:rPr>
              <a:t>Gartner is a registered trademark of Gartner, Inc. and its affiliates.</a:t>
            </a:r>
            <a:endParaRPr/>
          </a:p>
        </p:txBody>
      </p:sp>
      <p:sp>
        <p:nvSpPr>
          <p:cNvPr id="7" name="Google Shape;7;n"/>
          <p:cNvSpPr/>
          <p:nvPr/>
        </p:nvSpPr>
        <p:spPr>
          <a:xfrm>
            <a:off x="3749040" y="8657880"/>
            <a:ext cx="2866589" cy="12311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Frances Karamouzis</a:t>
            </a:r>
            <a:endParaRPr sz="800" b="1" i="0" u="none" strike="noStrike" cap="none">
              <a:solidFill>
                <a:schemeClr val="dk1"/>
              </a:solidFill>
              <a:latin typeface="Arial"/>
              <a:ea typeface="Arial"/>
              <a:cs typeface="Arial"/>
              <a:sym typeface="Arial"/>
            </a:endParaRPr>
          </a:p>
        </p:txBody>
      </p:sp>
      <p:sp>
        <p:nvSpPr>
          <p:cNvPr id="8" name="Google Shape;8;n"/>
          <p:cNvSpPr/>
          <p:nvPr/>
        </p:nvSpPr>
        <p:spPr>
          <a:xfrm>
            <a:off x="3749039" y="8925121"/>
            <a:ext cx="2866589" cy="12311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SYM32_1514209</a:t>
            </a:r>
            <a:endParaRPr/>
          </a:p>
        </p:txBody>
      </p:sp>
      <p:sp>
        <p:nvSpPr>
          <p:cNvPr id="9" name="Google Shape;9;n"/>
          <p:cNvSpPr txBox="1"/>
          <p:nvPr/>
        </p:nvSpPr>
        <p:spPr>
          <a:xfrm rot="-5400000">
            <a:off x="-840060" y="1686782"/>
            <a:ext cx="2301912" cy="138499"/>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900" b="0" i="0" u="none" strike="noStrike" cap="none">
                <a:solidFill>
                  <a:srgbClr val="C0C0C0"/>
                </a:solidFill>
                <a:latin typeface="Arial"/>
                <a:ea typeface="Arial"/>
                <a:cs typeface="Arial"/>
                <a:sym typeface="Arial"/>
              </a:rPr>
              <a:t>— NOT FOR EXTERNAL DISTRIBUTION —</a:t>
            </a:r>
            <a:endParaRPr/>
          </a:p>
        </p:txBody>
      </p:sp>
      <p:sp>
        <p:nvSpPr>
          <p:cNvPr id="10" name="Google Shape;10;n"/>
          <p:cNvSpPr txBox="1"/>
          <p:nvPr/>
        </p:nvSpPr>
        <p:spPr>
          <a:xfrm rot="5400000">
            <a:off x="5396148" y="1686782"/>
            <a:ext cx="2301912" cy="138499"/>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900" b="0" i="0" u="none" strike="noStrike" cap="none">
                <a:solidFill>
                  <a:srgbClr val="C0C0C0"/>
                </a:solidFill>
                <a:latin typeface="Arial"/>
                <a:ea typeface="Arial"/>
                <a:cs typeface="Arial"/>
                <a:sym typeface="Arial"/>
              </a:rPr>
              <a:t>— NOT FOR EXTERNAL DISTRIBUTION —</a:t>
            </a:r>
            <a:endParaRPr/>
          </a:p>
        </p:txBody>
      </p:sp>
    </p:spTree>
    <p:extLst>
      <p:ext uri="{BB962C8B-B14F-4D97-AF65-F5344CB8AC3E}">
        <p14:creationId xmlns:p14="http://schemas.microsoft.com/office/powerpoint/2010/main" val="14066891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lectrek.co/2021/10/14/tesla-officially-launches-insurance-using-real-time-driving-behavior-texa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biobot.io/data/" TargetMode="External"/><Relationship Id="rId5" Type="http://schemas.openxmlformats.org/officeDocument/2006/relationships/hyperlink" Target="https://www.kando.eco/smart-sewage-surveillance/" TargetMode="External"/><Relationship Id="rId4" Type="http://schemas.openxmlformats.org/officeDocument/2006/relationships/hyperlink" Target="https://www.veracity.com/article/klaveness-ship-management-expands-contract-with-veracity-by-dnv-g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dition.cnn.com/2019/01/15/tech/alibaba-city-brain-hangzhou/index.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4249967.fs1.hubspotusercontent-na1.net/hubfs/4249967/Shufersal%20+%20Wiliot%20-%20Farm%20to%20Store%20Case%20Study.pdf"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services.global.ntt/en-us/newsroom/ntt-partners-with-albemarle-to-deploy-a-private-lte-5g-network"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ata.com/business/tata-digital/tata-neu"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one.walmart.com/content/usone/en_us/company/programs/me-app.html" TargetMode="External"/><Relationship Id="rId4" Type="http://schemas.openxmlformats.org/officeDocument/2006/relationships/hyperlink" Target="https://xtech.nikkei.com/atcl/nxt/keyword/18/00002/111600187/"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military.com/military-life/how-army-and-air-force-integrate-ai-learning-combat-training.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madesmarter.uk/resources/news-meet-the-first-cohort-of-companies-on-made-smarter-innovation-alley-2022/#:~:text=to%20do%20this.%E2%80%9D-,Luffy%20AI,-Luffy%20AI%20develop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onerare.io/"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assets.new.siemens.com/siemens/assets/api/uuid:d29fdcad-45b1-4eb3-93d9-1f43b732049d/220629-PressRelease-NIV-EN.pdf" TargetMode="External"/><Relationship Id="rId5" Type="http://schemas.openxmlformats.org/officeDocument/2006/relationships/hyperlink" Target="https://fortune.com/2022/02/16/jpmorgan-first-bank-join-metaverse/" TargetMode="External"/><Relationship Id="rId4" Type="http://schemas.openxmlformats.org/officeDocument/2006/relationships/hyperlink" Target="https://beincrypto.com/foodverse-worlds-first-food-metaverse-where-nfts-can-buy-food-ir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ustainability.equinix.com/environment/scaling-renewable-energy/"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enveil.com/enveil-and-deliverfund-leverage-privacy-enhancing-technologies-to-combat-human-trafficking/"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notes"/>
          <p:cNvSpPr/>
          <p:nvPr/>
        </p:nvSpPr>
        <p:spPr>
          <a:xfrm>
            <a:off x="258945" y="273831"/>
            <a:ext cx="6737487" cy="28440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i="0" u="none" strike="noStrike" cap="none">
                <a:solidFill>
                  <a:srgbClr val="000000"/>
                </a:solidFill>
                <a:latin typeface="Arial"/>
                <a:ea typeface="Arial"/>
                <a:cs typeface="Arial"/>
                <a:sym typeface="Arial"/>
              </a:rPr>
              <a:t>Signature Series: Top Strategic Technology Trends for 2023</a:t>
            </a:r>
            <a:endParaRPr/>
          </a:p>
        </p:txBody>
      </p:sp>
      <p:sp>
        <p:nvSpPr>
          <p:cNvPr id="283" name="Google Shape;283;p1:notes"/>
          <p:cNvSpPr/>
          <p:nvPr/>
        </p:nvSpPr>
        <p:spPr>
          <a:xfrm>
            <a:off x="4000076" y="1248537"/>
            <a:ext cx="3105688" cy="242223"/>
          </a:xfrm>
          <a:prstGeom prst="rect">
            <a:avLst/>
          </a:prstGeom>
          <a:noFill/>
          <a:ln>
            <a:noFill/>
          </a:ln>
        </p:spPr>
        <p:txBody>
          <a:bodyPr spcFirstLastPara="1" wrap="square" lIns="67000" tIns="26150" rIns="67000" bIns="26150" anchor="t" anchorCtr="0">
            <a:spAutoFit/>
          </a:bodyPr>
          <a:lstStyle/>
          <a:p>
            <a:pPr marL="0" marR="0" lvl="0" indent="0" algn="l" rtl="0">
              <a:spcBef>
                <a:spcPts val="0"/>
              </a:spcBef>
              <a:spcAft>
                <a:spcPts val="0"/>
              </a:spcAft>
              <a:buNone/>
            </a:pPr>
            <a:r>
              <a:rPr lang="en-US" sz="1200" b="0" i="0" u="none" strike="noStrike" cap="none">
                <a:solidFill>
                  <a:srgbClr val="000000"/>
                </a:solidFill>
                <a:latin typeface="Arial"/>
                <a:ea typeface="Arial"/>
                <a:cs typeface="Arial"/>
                <a:sym typeface="Arial"/>
              </a:rPr>
              <a:t>Frances Karamouzis</a:t>
            </a:r>
            <a:endParaRPr/>
          </a:p>
        </p:txBody>
      </p:sp>
      <p:pic>
        <p:nvPicPr>
          <p:cNvPr id="284" name="Google Shape;284;p1:notes"/>
          <p:cNvPicPr preferRelativeResize="0"/>
          <p:nvPr/>
        </p:nvPicPr>
        <p:blipFill rotWithShape="1">
          <a:blip r:embed="rId3">
            <a:alphaModFix/>
          </a:blip>
          <a:srcRect/>
          <a:stretch/>
        </p:blipFill>
        <p:spPr>
          <a:xfrm>
            <a:off x="5924800" y="8930811"/>
            <a:ext cx="998785" cy="226223"/>
          </a:xfrm>
          <a:prstGeom prst="rect">
            <a:avLst/>
          </a:prstGeom>
          <a:noFill/>
          <a:ln>
            <a:noFill/>
          </a:ln>
        </p:spPr>
      </p:pic>
      <p:sp>
        <p:nvSpPr>
          <p:cNvPr id="285" name="Google Shape;285;p1:notes"/>
          <p:cNvSpPr txBox="1">
            <a:spLocks noGrp="1"/>
          </p:cNvSpPr>
          <p:nvPr>
            <p:ph type="body" idx="1"/>
          </p:nvPr>
        </p:nvSpPr>
        <p:spPr>
          <a:xfrm>
            <a:off x="251011" y="3218618"/>
            <a:ext cx="6600453" cy="564915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200"/>
              <a:buNone/>
            </a:pPr>
            <a:r>
              <a:rPr lang="en-US"/>
              <a:t>[The following notes are a transcript of the talk track accompanying this slide deck, as presented by Gartner analysts at its 2023 IT Symposia globally. The annotation ‘//’ represents a mouse click for moving the slide animations forward.]</a:t>
            </a:r>
            <a:endParaRPr/>
          </a:p>
          <a:p>
            <a:pPr marL="0" lvl="0" indent="0" algn="l" rtl="0">
              <a:lnSpc>
                <a:spcPct val="90000"/>
              </a:lnSpc>
              <a:spcBef>
                <a:spcPts val="400"/>
              </a:spcBef>
              <a:spcAft>
                <a:spcPts val="0"/>
              </a:spcAft>
              <a:buClr>
                <a:schemeClr val="lt1"/>
              </a:buClr>
              <a:buSzPts val="1200"/>
              <a:buNone/>
            </a:pPr>
            <a:endParaRPr/>
          </a:p>
          <a:p>
            <a:pPr marL="0" lvl="0" indent="0" algn="l" rtl="0">
              <a:lnSpc>
                <a:spcPct val="90000"/>
              </a:lnSpc>
              <a:spcBef>
                <a:spcPts val="400"/>
              </a:spcBef>
              <a:spcAft>
                <a:spcPts val="0"/>
              </a:spcAft>
              <a:buClr>
                <a:schemeClr val="lt1"/>
              </a:buClr>
              <a:buSzPts val="1200"/>
              <a:buNone/>
            </a:pPr>
            <a:r>
              <a:rPr lang="en-US"/>
              <a:t>----------</a:t>
            </a:r>
            <a:endParaRPr/>
          </a:p>
          <a:p>
            <a:pPr marL="0" lvl="0" indent="0" algn="l" rtl="0">
              <a:lnSpc>
                <a:spcPct val="90000"/>
              </a:lnSpc>
              <a:spcBef>
                <a:spcPts val="400"/>
              </a:spcBef>
              <a:spcAft>
                <a:spcPts val="0"/>
              </a:spcAft>
              <a:buClr>
                <a:schemeClr val="lt1"/>
              </a:buClr>
              <a:buSzPts val="1200"/>
              <a:buNone/>
            </a:pPr>
            <a:endParaRPr/>
          </a:p>
          <a:p>
            <a:pPr marL="0" lvl="0" indent="0" algn="l" rtl="0">
              <a:lnSpc>
                <a:spcPct val="90000"/>
              </a:lnSpc>
              <a:spcBef>
                <a:spcPts val="400"/>
              </a:spcBef>
              <a:spcAft>
                <a:spcPts val="0"/>
              </a:spcAft>
              <a:buClr>
                <a:srgbClr val="000000"/>
              </a:buClr>
              <a:buSzPts val="1800"/>
              <a:buNone/>
            </a:pPr>
            <a:r>
              <a:rPr lang="en-US" sz="1800" b="0" i="0" u="none" strike="noStrike">
                <a:solidFill>
                  <a:srgbClr val="000000"/>
                </a:solidFill>
                <a:latin typeface="Arial"/>
                <a:ea typeface="Arial"/>
                <a:cs typeface="Arial"/>
                <a:sym typeface="Arial"/>
              </a:rPr>
              <a:t>Hello! Today, change is a constant, and innovation is mandatory. But even knowing that … </a:t>
            </a:r>
            <a:endParaRPr/>
          </a:p>
        </p:txBody>
      </p:sp>
      <p:sp>
        <p:nvSpPr>
          <p:cNvPr id="286" name="Google Shape;286;p1:notes"/>
          <p:cNvSpPr txBox="1"/>
          <p:nvPr/>
        </p:nvSpPr>
        <p:spPr>
          <a:xfrm>
            <a:off x="251011" y="9037343"/>
            <a:ext cx="3372566" cy="252804"/>
          </a:xfrm>
          <a:prstGeom prst="rect">
            <a:avLst/>
          </a:prstGeom>
          <a:noFill/>
          <a:ln>
            <a:noFill/>
          </a:ln>
        </p:spPr>
        <p:txBody>
          <a:bodyPr spcFirstLastPara="1" wrap="square" lIns="0" tIns="0" rIns="0" bIns="0" anchor="b" anchorCtr="0">
            <a:spAutoFit/>
          </a:bodyPr>
          <a:lstStyle/>
          <a:p>
            <a:pPr marL="235572" marR="0" lvl="0" indent="-235572" algn="l" rtl="0">
              <a:spcBef>
                <a:spcPts val="0"/>
              </a:spcBef>
              <a:spcAft>
                <a:spcPts val="0"/>
              </a:spcAft>
              <a:buNone/>
            </a:pPr>
            <a:fld id="{00000000-1234-1234-1234-123412341234}" type="slidenum">
              <a:rPr lang="en-US" sz="800" b="0" i="0" u="none" strike="noStrike" cap="none">
                <a:solidFill>
                  <a:schemeClr val="lt1"/>
                </a:solidFill>
                <a:latin typeface="Arial"/>
                <a:ea typeface="Arial"/>
                <a:cs typeface="Arial"/>
                <a:sym typeface="Arial"/>
              </a:rPr>
              <a:t>1</a:t>
            </a:fld>
            <a:r>
              <a:rPr lang="en-US" sz="800" b="0" i="0" u="none" strike="noStrike" cap="none">
                <a:solidFill>
                  <a:schemeClr val="lt1"/>
                </a:solidFill>
                <a:latin typeface="Arial"/>
                <a:ea typeface="Arial"/>
                <a:cs typeface="Arial"/>
                <a:sym typeface="Arial"/>
              </a:rPr>
              <a:t>	© 2022 Gartner, Inc. and/or its affiliates. All rights reserved. </a:t>
            </a:r>
            <a:br>
              <a:rPr lang="en-US" sz="800" b="0" i="0" u="none" strike="noStrike" cap="none">
                <a:solidFill>
                  <a:schemeClr val="lt1"/>
                </a:solidFill>
                <a:latin typeface="Arial"/>
                <a:ea typeface="Arial"/>
                <a:cs typeface="Arial"/>
                <a:sym typeface="Arial"/>
              </a:rPr>
            </a:br>
            <a:r>
              <a:rPr lang="en-US" sz="800" b="0" i="0" u="none" strike="noStrike" cap="none">
                <a:solidFill>
                  <a:schemeClr val="lt1"/>
                </a:solidFill>
                <a:latin typeface="Arial"/>
                <a:ea typeface="Arial"/>
                <a:cs typeface="Arial"/>
                <a:sym typeface="Arial"/>
              </a:rPr>
              <a:t>Gartner is a registered trademark of Gartner, Inc. and its affiliates.</a:t>
            </a:r>
            <a:endParaRPr/>
          </a:p>
        </p:txBody>
      </p:sp>
      <p:sp>
        <p:nvSpPr>
          <p:cNvPr id="287" name="Google Shape;287;p1:notes"/>
          <p:cNvSpPr>
            <a:spLocks noGrp="1" noRot="1" noChangeAspect="1"/>
          </p:cNvSpPr>
          <p:nvPr>
            <p:ph type="sldImg" idx="2"/>
          </p:nvPr>
        </p:nvSpPr>
        <p:spPr>
          <a:xfrm>
            <a:off x="1333500" y="658368"/>
            <a:ext cx="4191000" cy="2357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24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10: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10: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r>
              <a:rPr lang="en-US"/>
              <a:t>For example:</a:t>
            </a:r>
            <a:endParaRPr/>
          </a:p>
          <a:p>
            <a:pPr marL="285750" lvl="0" indent="-285750" algn="l" rtl="0">
              <a:lnSpc>
                <a:spcPct val="90000"/>
              </a:lnSpc>
              <a:spcBef>
                <a:spcPts val="40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Tesla now offers insurance in Texas based solely on the ‘observable’ driver behavior. Using features within the car, Tesla calculates a safety score for each driver which it then uses to charge for insurance - with Tesla expecting the safest drivers to save 30% to 60%. [</a:t>
            </a:r>
            <a:r>
              <a:rPr lang="en-US" sz="1800"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https://electrek.co/2021/10/14/tesla-officially-launches-insurance-using-real-time-driving-behavior-texas/</a:t>
            </a:r>
            <a:r>
              <a:rPr lang="en-US" sz="1800" b="0" i="0" u="none" strike="noStrike">
                <a:solidFill>
                  <a:srgbClr val="000000"/>
                </a:solidFill>
                <a:latin typeface="Arial"/>
                <a:ea typeface="Arial"/>
                <a:cs typeface="Arial"/>
                <a:sym typeface="Arial"/>
              </a:rPr>
              <a:t>] </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Klaveness Ship Management combines ship operational and engine data with external data such as weather and location, to generate a shared business dashboard. As a result, it was able to immediately detect inefficient engine usage, allowing it to reduce costs in fuel consumption, spare parts and maintenance.  [</a:t>
            </a:r>
            <a:r>
              <a:rPr lang="en-US" sz="1800" b="0" i="0" u="sng" strike="noStrike">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https://www.veracity.com/article/klaveness-ship-management-expands-contract-with-veracity-by-dnv-gl-</a:t>
            </a:r>
            <a:r>
              <a:rPr lang="en-US" sz="1800" b="0" i="0" u="none" strike="noStrike">
                <a:solidFill>
                  <a:srgbClr val="000000"/>
                </a:solidFill>
                <a:latin typeface="Arial"/>
                <a:ea typeface="Arial"/>
                <a:cs typeface="Arial"/>
                <a:sym typeface="Arial"/>
              </a:rPr>
              <a:t> ]</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The US Centers for Disease Control and Prevention - the CDC - uses Biobot, an AI and analytics solution to monitor wastewater quality for diseases such as coronavirus. This allows it to provide early warning to states and hospitals about potential surges in patient numbers from directly observed data. [</a:t>
            </a:r>
            <a:r>
              <a:rPr lang="en-US" sz="1800" b="0" i="0" u="sng" strike="noStrike">
                <a:solidFill>
                  <a:srgbClr val="1155CC"/>
                </a:solidFill>
                <a:latin typeface="Arial"/>
                <a:ea typeface="Arial"/>
                <a:cs typeface="Arial"/>
                <a:sym typeface="Arial"/>
                <a:hlinkClick r:id="rId5">
                  <a:extLst>
                    <a:ext uri="{A12FA001-AC4F-418D-AE19-62706E023703}">
                      <ahyp:hlinkClr xmlns:ahyp="http://schemas.microsoft.com/office/drawing/2018/hyperlinkcolor" xmlns="" val="tx"/>
                    </a:ext>
                  </a:extLst>
                </a:hlinkClick>
              </a:rPr>
              <a:t>https://www.kando.eco/smart-sewage-surveillance/</a:t>
            </a:r>
            <a:r>
              <a:rPr lang="en-US" sz="1800" b="0" i="0" u="none" strike="noStrike">
                <a:solidFill>
                  <a:srgbClr val="000000"/>
                </a:solidFill>
                <a:latin typeface="Arial"/>
                <a:ea typeface="Arial"/>
                <a:cs typeface="Arial"/>
                <a:sym typeface="Arial"/>
              </a:rPr>
              <a:t> and </a:t>
            </a:r>
            <a:r>
              <a:rPr lang="en-US" sz="1800" b="0" i="0" u="sng" strike="noStrike">
                <a:solidFill>
                  <a:srgbClr val="1155CC"/>
                </a:solidFill>
                <a:latin typeface="Arial"/>
                <a:ea typeface="Arial"/>
                <a:cs typeface="Arial"/>
                <a:sym typeface="Arial"/>
                <a:hlinkClick r:id="rId6">
                  <a:extLst>
                    <a:ext uri="{A12FA001-AC4F-418D-AE19-62706E023703}">
                      <ahyp:hlinkClr xmlns:ahyp="http://schemas.microsoft.com/office/drawing/2018/hyperlinkcolor" xmlns="" val="tx"/>
                    </a:ext>
                  </a:extLst>
                </a:hlinkClick>
              </a:rPr>
              <a:t>https://biobot.io/data/</a:t>
            </a:r>
            <a:r>
              <a:rPr lang="en-US" sz="1800" b="0" i="0" u="none" strike="noStrike">
                <a:solidFill>
                  <a:srgbClr val="000000"/>
                </a:solidFill>
                <a:latin typeface="Arial"/>
                <a:ea typeface="Arial"/>
                <a:cs typeface="Arial"/>
                <a:sym typeface="Arial"/>
              </a:rPr>
              <a:t>] </a:t>
            </a:r>
            <a:endParaRPr/>
          </a:p>
          <a:p>
            <a:pPr marL="0" lvl="0" indent="0" algn="l" rtl="0">
              <a:lnSpc>
                <a:spcPct val="90000"/>
              </a:lnSpc>
              <a:spcBef>
                <a:spcPts val="0"/>
              </a:spcBef>
              <a:spcAft>
                <a:spcPts val="0"/>
              </a:spcAft>
              <a:buClr>
                <a:schemeClr val="dk1"/>
              </a:buClr>
              <a:buSzPts val="1200"/>
              <a:buNone/>
            </a:pPr>
            <a:r>
              <a:rPr lang="en-US" b="0"/>
              <a:t/>
            </a:r>
            <a:br>
              <a:rPr lang="en-US" b="0"/>
            </a:br>
            <a:r>
              <a:rPr lang="en-US" sz="1800" b="0" i="0" u="none" strike="noStrike">
                <a:solidFill>
                  <a:srgbClr val="000000"/>
                </a:solidFill>
                <a:latin typeface="Arial"/>
                <a:ea typeface="Arial"/>
                <a:cs typeface="Arial"/>
                <a:sym typeface="Arial"/>
              </a:rPr>
              <a:t>Shorten the latency of your organizational decision-making by moving it from “monitoring” to applying observability. Identify areas of competitive advantage that can utilize active and passive metadata to rapidly optimize operations.</a:t>
            </a:r>
            <a:endParaRPr b="0" i="0"/>
          </a:p>
        </p:txBody>
      </p:sp>
    </p:spTree>
    <p:extLst>
      <p:ext uri="{BB962C8B-B14F-4D97-AF65-F5344CB8AC3E}">
        <p14:creationId xmlns:p14="http://schemas.microsoft.com/office/powerpoint/2010/main" val="2857828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1:notes"/>
          <p:cNvSpPr txBox="1">
            <a:spLocks noGrp="1"/>
          </p:cNvSpPr>
          <p:nvPr>
            <p:ph type="body" idx="1"/>
          </p:nvPr>
        </p:nvSpPr>
        <p:spPr>
          <a:xfrm>
            <a:off x="710248" y="4459526"/>
            <a:ext cx="5681980" cy="4224814"/>
          </a:xfrm>
          <a:prstGeom prst="rect">
            <a:avLst/>
          </a:prstGeom>
          <a:noFill/>
          <a:ln>
            <a:noFill/>
          </a:ln>
        </p:spPr>
        <p:txBody>
          <a:bodyPr spcFirstLastPara="1" wrap="square" lIns="94200" tIns="94200" rIns="94200" bIns="9420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But these kinds of analytics and AI solutions face challenges, which takes us to our next trend. Gartner has found that</a:t>
            </a:r>
            <a:r>
              <a:rPr lang="en-US" sz="1800" b="0" i="0" u="none" strike="noStrike">
                <a:solidFill>
                  <a:srgbClr val="444444"/>
                </a:solidFill>
                <a:latin typeface="Arial"/>
                <a:ea typeface="Arial"/>
                <a:cs typeface="Arial"/>
                <a:sym typeface="Arial"/>
              </a:rPr>
              <a:t> almost half of AI models do not make it into production due to security, ethics or privacy issues, and 41% of organizations had experienced an AI privacy breach or security incident</a:t>
            </a:r>
            <a:r>
              <a:rPr lang="en-US" sz="1800" b="0" i="0" u="none" strike="noStrike">
                <a:solidFill>
                  <a:srgbClr val="000000"/>
                </a:solidFill>
                <a:latin typeface="Arial"/>
                <a:ea typeface="Arial"/>
                <a:cs typeface="Arial"/>
                <a:sym typeface="Arial"/>
              </a:rPr>
              <a:t>. To resolve these challenges requires a focused approach // on AI Trust, Risk and Security Management, or AI TRiSM, as we call it.</a:t>
            </a:r>
            <a:endParaRPr b="0"/>
          </a:p>
          <a:p>
            <a:pPr marL="0" lvl="0" indent="0" algn="l" rtl="0">
              <a:lnSpc>
                <a:spcPct val="90000"/>
              </a:lnSpc>
              <a:spcBef>
                <a:spcPts val="0"/>
              </a:spcBef>
              <a:spcAft>
                <a:spcPts val="0"/>
              </a:spcAft>
              <a:buClr>
                <a:schemeClr val="dk1"/>
              </a:buClr>
              <a:buSzPts val="1200"/>
              <a:buNone/>
            </a:pPr>
            <a:r>
              <a:rPr lang="en-US" b="0"/>
              <a:t/>
            </a:r>
            <a:br>
              <a:rPr lang="en-US" b="0"/>
            </a:br>
            <a:r>
              <a:rPr lang="en-US" sz="1800" b="0" i="0" u="none" strike="noStrike">
                <a:solidFill>
                  <a:srgbClr val="000000"/>
                </a:solidFill>
                <a:latin typeface="Arial"/>
                <a:ea typeface="Arial"/>
                <a:cs typeface="Arial"/>
                <a:sym typeface="Arial"/>
              </a:rPr>
              <a:t>AI TRiSM approaches actively deal with issues that can compromise AI models and data throughout the lifecycle of the model, rather than waiting for these to occur in production. It combines // methods for explaining AI results, rapidly deploying new models, actively managing AI security, and controls for privacy and ethics issues. The result is // reduced AI risk leading to greater user acceptance and more successful delivery on business goals.</a:t>
            </a:r>
            <a:endParaRPr b="0"/>
          </a:p>
        </p:txBody>
      </p:sp>
      <p:sp>
        <p:nvSpPr>
          <p:cNvPr id="552" name="Google Shape;552;p11: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150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2: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12: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Let's look at some examples:</a:t>
            </a:r>
            <a:endParaRPr b="0"/>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The Danish Business Authority has developed a set of approaches to manage ethics in its AI models. It ties ethical principles to concrete actions, and checks model predictions against fairness tests, actively monitoring production outcomes. Across AI models reviewing financial transactions worth billions of euros, it has succeeded in building ethics into AI development right from the start. [G00749866]</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Abzu is a Danish startup that generates AI models as easy-to-interpret mathematical relationships which explain cause and effect. In turn, that allows data scientists and business technologists to understand, validate and optimize results. For one of Abzu’s clients, tuning AI models in this way has led to the development of more precise and effective breast cancer drugs. [G00766708] </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Rather than spending large amounts of money on products that claim to prevent AI-based threats, a major APAC bank has used human intelligence to mitigate AI application risks in the enterprise. While the number of AI applications used by business units at the bank has quadrupled over the last three years, human-led controls have been able to identify and mitigate a growing number of dangerous data and prediction threats. [G00708655]</a:t>
            </a:r>
            <a:endParaRPr/>
          </a:p>
          <a:p>
            <a:pPr marL="0" lvl="0" indent="0" algn="l" rtl="0">
              <a:lnSpc>
                <a:spcPct val="90000"/>
              </a:lnSpc>
              <a:spcBef>
                <a:spcPts val="0"/>
              </a:spcBef>
              <a:spcAft>
                <a:spcPts val="0"/>
              </a:spcAft>
              <a:buClr>
                <a:schemeClr val="dk1"/>
              </a:buClr>
              <a:buSzPts val="1200"/>
              <a:buNone/>
            </a:pPr>
            <a:r>
              <a:rPr lang="en-US" b="0"/>
              <a:t/>
            </a:r>
            <a:br>
              <a:rPr lang="en-US" b="0"/>
            </a:br>
            <a:r>
              <a:rPr lang="en-US" sz="1800" b="0" i="0" u="none" strike="noStrike">
                <a:solidFill>
                  <a:srgbClr val="000000"/>
                </a:solidFill>
                <a:latin typeface="Arial"/>
                <a:ea typeface="Arial"/>
                <a:cs typeface="Arial"/>
                <a:sym typeface="Arial"/>
              </a:rPr>
              <a:t>Recognize that AI TRiSM approaches are essential to successful business outcomes. Optimize trust in your AI solutions by using specialist tools to make models explainable, to protect data, and to constantly check model and data integrity.</a:t>
            </a:r>
            <a:endParaRPr b="0" i="0"/>
          </a:p>
        </p:txBody>
      </p:sp>
    </p:spTree>
    <p:extLst>
      <p:ext uri="{BB962C8B-B14F-4D97-AF65-F5344CB8AC3E}">
        <p14:creationId xmlns:p14="http://schemas.microsoft.com/office/powerpoint/2010/main" val="3070097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3: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13: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The trends we just looked at will help you optimize your operations, but what if your need is to scale your digital capabilities? Our Scale theme contains trends that will accelerate vertical offerings, increase the pace of delivery and enable connectivity everywhere. We’ll start with Industry Cloud Platforms.</a:t>
            </a:r>
            <a:endParaRPr/>
          </a:p>
        </p:txBody>
      </p:sp>
    </p:spTree>
    <p:extLst>
      <p:ext uri="{BB962C8B-B14F-4D97-AF65-F5344CB8AC3E}">
        <p14:creationId xmlns:p14="http://schemas.microsoft.com/office/powerpoint/2010/main" val="1890610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14: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14: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Cloud is nothing new. But, increasingly, enterprises want to move cloud discussions away from technology, to focus on business value, seeking cloud platforms designed specifically to fit their industry. </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Industry cloud platforms provide // a portfolio of capabilities spanning software-, platform- and infrastructure-as-a-service, providing // industry-specific sets of modular capabilities, to support // specific industry use cases. </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Enterprises can use the packaged capabilities of industry cloud platforms as building blocks to create differentiating business offerings. That provides agility, innovation and reduced time to market, while avoiding lock-in.</a:t>
            </a:r>
            <a:r>
              <a:rPr lang="en-US" b="0"/>
              <a:t/>
            </a:r>
            <a:br>
              <a:rPr lang="en-US" b="0"/>
            </a:br>
            <a:endParaRPr/>
          </a:p>
        </p:txBody>
      </p:sp>
    </p:spTree>
    <p:extLst>
      <p:ext uri="{BB962C8B-B14F-4D97-AF65-F5344CB8AC3E}">
        <p14:creationId xmlns:p14="http://schemas.microsoft.com/office/powerpoint/2010/main" val="247961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15: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15: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These examples show the possibilities:</a:t>
            </a:r>
            <a:endParaRPr b="0"/>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Intermountain Healthcare of Utah is strongly focussed on growth. To support this approach, the enterprise architecture team selected a healthcare industry cloud from a hyperscale provider, and utilized its composability to improve digital enablement across the organization, significantly improving experiences for clinical staff.</a:t>
            </a:r>
            <a:r>
              <a:rPr lang="en-US" sz="1800" b="0" i="0" u="none" strike="noStrike">
                <a:solidFill>
                  <a:srgbClr val="424242"/>
                </a:solidFill>
                <a:latin typeface="Arial"/>
                <a:ea typeface="Arial"/>
                <a:cs typeface="Arial"/>
                <a:sym typeface="Arial"/>
              </a:rPr>
              <a:t> [G00768879]</a:t>
            </a:r>
            <a:endParaRPr sz="1800" b="0" i="0" u="none" strike="noStrike">
              <a:solidFill>
                <a:srgbClr val="000000"/>
              </a:solidFill>
              <a:latin typeface="Arial"/>
              <a:ea typeface="Arial"/>
              <a:cs typeface="Arial"/>
              <a:sym typeface="Arial"/>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The US investment bank Goldman Sachs is partnering with Amazon Web Services to offer its clients an industry cloud platform. Its Financial Cloud for Data makes Goldman’s own analytical tools and applications available to its financial services customers, and creates a new revenue stream for its business. [G00736490]</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Hangzhou City in China is home to 7 million people and used to rank fifth on the list of China’s most congested cities. With Alibaba, it created the City Brain platform, using machine learning to coordinate over 1000 traffic lights, by analyzing video and vehicle data in real time. Hangzhou’s congestion ranking fell from 5th to 57th, with shortened commutes and faster emergency vehicle response. [</a:t>
            </a:r>
            <a:r>
              <a:rPr lang="en-US" sz="1800"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https://edition.cnn.com/2019/01/15/tech/alibaba-city-brain-hangzhou/index.html</a:t>
            </a:r>
            <a:r>
              <a:rPr lang="en-US" sz="1800" b="0" i="0" u="none"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1200"/>
              <a:buNone/>
            </a:pPr>
            <a:endParaRPr b="0"/>
          </a:p>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Move your cloud conversation to vertical value, by identifying the cloud platforms in your industry. Engage business technologists and use industry cloud platforms to rapidly deliver differentiating solutions, to scale vertically.</a:t>
            </a:r>
            <a:endParaRPr b="0" i="0"/>
          </a:p>
        </p:txBody>
      </p:sp>
    </p:spTree>
    <p:extLst>
      <p:ext uri="{BB962C8B-B14F-4D97-AF65-F5344CB8AC3E}">
        <p14:creationId xmlns:p14="http://schemas.microsoft.com/office/powerpoint/2010/main" val="94113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6: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16: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As you seek to scale digital, though, maybe this dynamic is familiar: // a business executive // demanding ever faster delivery of their product.</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And development teams struggle to respond. They are held back by // complicated architectures, // by needing to handle hybrid infrastructure and // by a shortage of skills, effectively // wasting precious developer effort. </a:t>
            </a:r>
            <a:endParaRPr/>
          </a:p>
        </p:txBody>
      </p:sp>
    </p:spTree>
    <p:extLst>
      <p:ext uri="{BB962C8B-B14F-4D97-AF65-F5344CB8AC3E}">
        <p14:creationId xmlns:p14="http://schemas.microsoft.com/office/powerpoint/2010/main" val="3165164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17: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p17: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To take the // friction out of work for stretched development teams, requires our next trend: Platform Engineering.</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 An engineering platform aims to remove development and deployment issues and improve the developer experience. The platform provides libraries of common reusable components, brings together the tools a developer needs, and integrates a self-service portal allowing developers to // consume solutions on demand, automating the deployment and management of the underlying infrastructure.</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The key to success here is to treat the platform as a product and // create a specific team with responsibility to build and maintain it. The result is an optimized developer experience and accelerated delivery.</a:t>
            </a:r>
            <a:endParaRPr/>
          </a:p>
        </p:txBody>
      </p:sp>
    </p:spTree>
    <p:extLst>
      <p:ext uri="{BB962C8B-B14F-4D97-AF65-F5344CB8AC3E}">
        <p14:creationId xmlns:p14="http://schemas.microsoft.com/office/powerpoint/2010/main" val="1474909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18: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18: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Some organizations are already doing this:</a:t>
            </a:r>
            <a:endParaRPr b="0"/>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The Norwegian police service found that manual processes and lack of skills prevented rapid deployment of its software. It replaced its legacy middleware with a self-service developer platform and created a team to own the platform. Deployment issues are now negligible and applications are deployed in seconds rather than months. [G00761040]. </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The German sportswear manufacturer. Adidas has over 100 teams delivering digital products. Its platform engineering and architecture team offers standardized common activities as attractive, value-added services to which product teams can opt in, eliminating inefficiencies and reducing delivery friction.  [G00712397]</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AON, a UK professional services firm, found that many staff lacked visibility into how their work connected with others’ and contributed to business value. It reoriented each team as a link in the customer value chain and now monitors the time to value in the whole chain to find and address inefficiencies, resulting in better staff engagement, faster software delivery, and improved customer satisfaction. [G00760894]</a:t>
            </a:r>
            <a:endParaRPr/>
          </a:p>
          <a:p>
            <a:pPr marL="0" lvl="0" indent="0" algn="l" rtl="0">
              <a:lnSpc>
                <a:spcPct val="90000"/>
              </a:lnSpc>
              <a:spcBef>
                <a:spcPts val="0"/>
              </a:spcBef>
              <a:spcAft>
                <a:spcPts val="0"/>
              </a:spcAft>
              <a:buClr>
                <a:schemeClr val="dk1"/>
              </a:buClr>
              <a:buSzPts val="1200"/>
              <a:buNone/>
            </a:pPr>
            <a:r>
              <a:rPr lang="en-US" b="0"/>
              <a:t/>
            </a:r>
            <a:br>
              <a:rPr lang="en-US" b="0"/>
            </a:br>
            <a:r>
              <a:rPr lang="en-US" sz="1800" b="0" i="0" u="none" strike="noStrike">
                <a:solidFill>
                  <a:srgbClr val="000000"/>
                </a:solidFill>
                <a:latin typeface="Arial"/>
                <a:ea typeface="Arial"/>
                <a:cs typeface="Arial"/>
                <a:sym typeface="Arial"/>
              </a:rPr>
              <a:t>Plan to create your platform rather than buy turnkey solutions which are yet to cover your specific needs. Start by building an internal developer portal and evolve this, through a dedicated platform engineering team to scale your delivery.</a:t>
            </a:r>
            <a:endParaRPr b="0" i="0"/>
          </a:p>
        </p:txBody>
      </p:sp>
    </p:spTree>
    <p:extLst>
      <p:ext uri="{BB962C8B-B14F-4D97-AF65-F5344CB8AC3E}">
        <p14:creationId xmlns:p14="http://schemas.microsoft.com/office/powerpoint/2010/main" val="2936520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9: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p19: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As your enterprise scales, you will find you will find you need to // cover everything from traditional end-user computing, through support for edge devices to digital tagging solutions. // And all of that will need connectivity to operate.</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The answer to this is not going to be one size fits all. Instead, // it will require a spectrum of wireless solutions to cater for all environments, from office wifi, through mobile services, to low-power networks and even radio connectivity. We call this trend Wireless Value Realization and we predict that by 2025, 60% of enterprises will be using 5 or more wireless technologies simultaneously.</a:t>
            </a:r>
            <a:endParaRPr/>
          </a:p>
        </p:txBody>
      </p:sp>
    </p:spTree>
    <p:extLst>
      <p:ext uri="{BB962C8B-B14F-4D97-AF65-F5344CB8AC3E}">
        <p14:creationId xmlns:p14="http://schemas.microsoft.com/office/powerpoint/2010/main" val="2039761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2: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 the future is unclear. A war in Ukraine, ongoing supply chain and energy issues, shortage of skills and a rapidly-evolving financial crisis. In this moment, the big question // what should you do to make the difference?</a:t>
            </a:r>
            <a:endParaRPr/>
          </a:p>
        </p:txBody>
      </p:sp>
    </p:spTree>
    <p:extLst>
      <p:ext uri="{BB962C8B-B14F-4D97-AF65-F5344CB8AC3E}">
        <p14:creationId xmlns:p14="http://schemas.microsoft.com/office/powerpoint/2010/main" val="156899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20: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p20: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But networks are going to go well beyond pure connectivity. // WiFi frequencies are similar to radar and can sense in the same way, providing location and other realtime information on connected endpoints. Inbuilt network analytics provide insight, and ultra-low-power systems can harvest network energy directly. All of this // means your network will become a source of direct business value.</a:t>
            </a:r>
            <a:endParaRPr/>
          </a:p>
        </p:txBody>
      </p:sp>
    </p:spTree>
    <p:extLst>
      <p:ext uri="{BB962C8B-B14F-4D97-AF65-F5344CB8AC3E}">
        <p14:creationId xmlns:p14="http://schemas.microsoft.com/office/powerpoint/2010/main" val="3728068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21: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p21: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dirty="0">
                <a:solidFill>
                  <a:srgbClr val="000000"/>
                </a:solidFill>
                <a:latin typeface="Arial"/>
                <a:ea typeface="Arial"/>
                <a:cs typeface="Arial"/>
                <a:sym typeface="Arial"/>
              </a:rPr>
              <a:t>For example, …</a:t>
            </a:r>
            <a:endParaRPr b="0" dirty="0"/>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dirty="0">
                <a:solidFill>
                  <a:srgbClr val="000000"/>
                </a:solidFill>
                <a:latin typeface="Arial"/>
                <a:ea typeface="Arial"/>
                <a:cs typeface="Arial"/>
                <a:sym typeface="Arial"/>
              </a:rPr>
              <a:t>// </a:t>
            </a:r>
            <a:r>
              <a:rPr lang="en-US" sz="1800" b="0" i="0" u="none" strike="noStrike" dirty="0" err="1">
                <a:solidFill>
                  <a:srgbClr val="000000"/>
                </a:solidFill>
                <a:latin typeface="Arial"/>
                <a:ea typeface="Arial"/>
                <a:cs typeface="Arial"/>
                <a:sym typeface="Arial"/>
              </a:rPr>
              <a:t>Shufersal</a:t>
            </a:r>
            <a:r>
              <a:rPr lang="en-US" sz="1800" b="0" i="0" u="none" strike="noStrike" dirty="0">
                <a:solidFill>
                  <a:srgbClr val="000000"/>
                </a:solidFill>
                <a:latin typeface="Arial"/>
                <a:ea typeface="Arial"/>
                <a:cs typeface="Arial"/>
                <a:sym typeface="Arial"/>
              </a:rPr>
              <a:t> is an Israeli retailer that tags goods with low-energy IoT chips that harvest power directly from the network. It uses these to track vegetables direct from the farm to the store, providing supply chain visibility, inventory management, and provenance information. [</a:t>
            </a:r>
            <a:r>
              <a:rPr lang="en-US" sz="1800" b="0" i="0" u="sng" strike="noStrike" dirty="0">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https://</a:t>
            </a:r>
            <a:r>
              <a:rPr lang="en-US" sz="1800" b="0" i="0" u="sng" strike="noStrike" dirty="0" err="1">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4249967.fs1.hubspotusercontent-na1.net</a:t>
            </a:r>
            <a:r>
              <a:rPr lang="en-US" sz="1800" b="0" i="0" u="sng" strike="noStrike" dirty="0">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a:t>
            </a:r>
            <a:r>
              <a:rPr lang="en-US" sz="1800" b="0" i="0" u="sng" strike="noStrike" dirty="0" err="1">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hubfs</a:t>
            </a:r>
            <a:r>
              <a:rPr lang="en-US" sz="1800" b="0" i="0" u="sng" strike="noStrike" dirty="0">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/4249967/</a:t>
            </a:r>
            <a:r>
              <a:rPr lang="en-US" sz="1800" b="0" i="0" u="sng" strike="noStrike" dirty="0" err="1">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Shufersal%20</a:t>
            </a:r>
            <a:r>
              <a:rPr lang="en-US" sz="1800" b="0" i="0" u="sng" strike="noStrike" dirty="0">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a:t>
            </a:r>
            <a:r>
              <a:rPr lang="en-US" sz="1800" b="0" i="0" u="sng" strike="noStrike" dirty="0" err="1">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20Wiliot%20</a:t>
            </a:r>
            <a:r>
              <a:rPr lang="en-US" sz="1800" b="0" i="0" u="sng" strike="noStrike" dirty="0">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a:t>
            </a:r>
            <a:r>
              <a:rPr lang="en-US" sz="1800" b="0" i="0" u="sng" strike="noStrike" dirty="0" err="1">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20Farm%20to%20Store%20Case%20Study.pdf</a:t>
            </a:r>
            <a:r>
              <a:rPr lang="en-US" sz="1800" b="0" i="0" u="none" strike="noStrike" dirty="0">
                <a:solidFill>
                  <a:srgbClr val="000000"/>
                </a:solidFill>
                <a:latin typeface="Arial"/>
                <a:ea typeface="Arial"/>
                <a:cs typeface="Arial"/>
                <a:sym typeface="Arial"/>
              </a:rPr>
              <a:t>] </a:t>
            </a:r>
            <a:endParaRPr dirty="0"/>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dirty="0">
                <a:solidFill>
                  <a:srgbClr val="000000"/>
                </a:solidFill>
                <a:latin typeface="Arial"/>
                <a:ea typeface="Arial"/>
                <a:cs typeface="Arial"/>
                <a:sym typeface="Arial"/>
              </a:rPr>
              <a:t>// Operating facilities across three continents, Albemarle needed a network that would allow its global engineers to connect remotely for site surveys and support. The use of a private LTE/</a:t>
            </a:r>
            <a:r>
              <a:rPr lang="en-US" sz="1800" b="0" i="0" u="none" strike="noStrike" dirty="0" err="1">
                <a:solidFill>
                  <a:srgbClr val="000000"/>
                </a:solidFill>
                <a:latin typeface="Arial"/>
                <a:ea typeface="Arial"/>
                <a:cs typeface="Arial"/>
                <a:sym typeface="Arial"/>
              </a:rPr>
              <a:t>5G</a:t>
            </a:r>
            <a:r>
              <a:rPr lang="en-US" sz="1800" b="0" i="0" u="none" strike="noStrike" dirty="0">
                <a:solidFill>
                  <a:srgbClr val="000000"/>
                </a:solidFill>
                <a:latin typeface="Arial"/>
                <a:ea typeface="Arial"/>
                <a:cs typeface="Arial"/>
                <a:sym typeface="Arial"/>
              </a:rPr>
              <a:t> network will enable Albemarle to enhance employee safety by location tracking and reduce travel through remote maintenance. [</a:t>
            </a:r>
            <a:r>
              <a:rPr lang="en-US" sz="1800" b="0" i="0" u="sng" strike="noStrike" dirty="0">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https://</a:t>
            </a:r>
            <a:r>
              <a:rPr lang="en-US" sz="1800" b="0" i="0" u="sng" strike="noStrike" dirty="0" err="1">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services.global.ntt</a:t>
            </a:r>
            <a:r>
              <a:rPr lang="en-US" sz="1800" b="0" i="0" u="sng" strike="noStrike" dirty="0">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a:t>
            </a:r>
            <a:r>
              <a:rPr lang="en-US" sz="1800" b="0" i="0" u="sng" strike="noStrike" dirty="0" err="1">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en</a:t>
            </a:r>
            <a:r>
              <a:rPr lang="en-US" sz="1800" b="0" i="0" u="sng" strike="noStrike" dirty="0">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-us/newsroom/</a:t>
            </a:r>
            <a:r>
              <a:rPr lang="en-US" sz="1800" b="0" i="0" u="sng" strike="noStrike" dirty="0" err="1">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ntt</a:t>
            </a:r>
            <a:r>
              <a:rPr lang="en-US" sz="1800" b="0" i="0" u="sng" strike="noStrike" dirty="0">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-partners-with-</a:t>
            </a:r>
            <a:r>
              <a:rPr lang="en-US" sz="1800" b="0" i="0" u="sng" strike="noStrike" dirty="0" err="1">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albemarle</a:t>
            </a:r>
            <a:r>
              <a:rPr lang="en-US" sz="1800" b="0" i="0" u="sng" strike="noStrike" dirty="0">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-to-deploy-a-private-</a:t>
            </a:r>
            <a:r>
              <a:rPr lang="en-US" sz="1800" b="0" i="0" u="sng" strike="noStrike" dirty="0" err="1">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lte</a:t>
            </a:r>
            <a:r>
              <a:rPr lang="en-US" sz="1800" b="0" i="0" u="sng" strike="noStrike" dirty="0">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a:t>
            </a:r>
            <a:r>
              <a:rPr lang="en-US" sz="1800" b="0" i="0" u="sng" strike="noStrike" dirty="0" err="1">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5g</a:t>
            </a:r>
            <a:r>
              <a:rPr lang="en-US" sz="1800" b="0" i="0" u="sng" strike="noStrike" dirty="0">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-network</a:t>
            </a:r>
            <a:r>
              <a:rPr lang="en-US" sz="1800" b="0" i="0" u="none" strike="noStrike" dirty="0">
                <a:solidFill>
                  <a:srgbClr val="000000"/>
                </a:solidFill>
                <a:latin typeface="Arial"/>
                <a:ea typeface="Arial"/>
                <a:cs typeface="Arial"/>
                <a:sym typeface="Arial"/>
              </a:rPr>
              <a:t>] </a:t>
            </a:r>
            <a:endParaRPr b="0" dirty="0"/>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dirty="0">
                <a:solidFill>
                  <a:srgbClr val="000000"/>
                </a:solidFill>
                <a:latin typeface="Arial"/>
                <a:ea typeface="Arial"/>
                <a:cs typeface="Arial"/>
                <a:sym typeface="Arial"/>
              </a:rPr>
              <a:t>// By using ultrawideband tags, Bosch-Siemens tracks the position of its forklift trucks in warehouses and can slow them in real time in the presence of people or other equipment. This has not only eliminated forklift accidents, and cut near misses by 98% but has increased productivity by 10%. [</a:t>
            </a:r>
            <a:r>
              <a:rPr lang="en-US" sz="1800" b="0" i="0" u="sng" strike="noStrike" dirty="0">
                <a:solidFill>
                  <a:srgbClr val="1155CC"/>
                </a:solidFill>
                <a:latin typeface="Arial"/>
                <a:ea typeface="Arial"/>
                <a:cs typeface="Arial"/>
                <a:sym typeface="Arial"/>
              </a:rPr>
              <a:t>https://www.triomobil.com/</a:t>
            </a:r>
            <a:r>
              <a:rPr lang="en-US" sz="1800" b="0" i="0" u="sng" strike="noStrike" dirty="0" err="1">
                <a:solidFill>
                  <a:srgbClr val="1155CC"/>
                </a:solidFill>
                <a:latin typeface="Arial"/>
                <a:ea typeface="Arial"/>
                <a:cs typeface="Arial"/>
                <a:sym typeface="Arial"/>
              </a:rPr>
              <a:t>en</a:t>
            </a:r>
            <a:r>
              <a:rPr lang="en-US" sz="1800" b="0" i="0" u="sng" strike="noStrike" dirty="0">
                <a:solidFill>
                  <a:srgbClr val="1155CC"/>
                </a:solidFill>
                <a:latin typeface="Arial"/>
                <a:ea typeface="Arial"/>
                <a:cs typeface="Arial"/>
                <a:sym typeface="Arial"/>
              </a:rPr>
              <a:t>/forklift-safety-and-tracking</a:t>
            </a:r>
            <a:r>
              <a:rPr lang="en-US" sz="1800" b="0" i="0" u="none" strike="noStrike" dirty="0">
                <a:solidFill>
                  <a:srgbClr val="000000"/>
                </a:solidFill>
                <a:latin typeface="Arial"/>
                <a:ea typeface="Arial"/>
                <a:cs typeface="Arial"/>
                <a:sym typeface="Arial"/>
              </a:rPr>
              <a:t>]</a:t>
            </a:r>
            <a:endParaRPr dirty="0"/>
          </a:p>
          <a:p>
            <a:pPr marL="0" lvl="0" indent="0" algn="l" rtl="0">
              <a:lnSpc>
                <a:spcPct val="90000"/>
              </a:lnSpc>
              <a:spcBef>
                <a:spcPts val="0"/>
              </a:spcBef>
              <a:spcAft>
                <a:spcPts val="0"/>
              </a:spcAft>
              <a:buClr>
                <a:schemeClr val="dk1"/>
              </a:buClr>
              <a:buSzPts val="1200"/>
              <a:buNone/>
            </a:pPr>
            <a:r>
              <a:rPr lang="en-US" b="0" dirty="0"/>
              <a:t/>
            </a:r>
            <a:br>
              <a:rPr lang="en-US" b="0" dirty="0"/>
            </a:br>
            <a:r>
              <a:rPr lang="en-US" sz="1800" b="0" i="0" u="none" strike="noStrike" dirty="0">
                <a:solidFill>
                  <a:srgbClr val="000000"/>
                </a:solidFill>
                <a:latin typeface="Arial"/>
                <a:ea typeface="Arial"/>
                <a:cs typeface="Arial"/>
                <a:sym typeface="Arial"/>
              </a:rPr>
              <a:t>Design intelligent connected infrastructure for your enterprise by selecting technologies and vendors that can secure and manage multiple diverse wireless systems in future. Exploit wireless energy harvesting, location and sensing and scale everywhere.</a:t>
            </a:r>
            <a:endParaRPr b="0" i="0" dirty="0"/>
          </a:p>
        </p:txBody>
      </p:sp>
    </p:spTree>
    <p:extLst>
      <p:ext uri="{BB962C8B-B14F-4D97-AF65-F5344CB8AC3E}">
        <p14:creationId xmlns:p14="http://schemas.microsoft.com/office/powerpoint/2010/main" val="390086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22: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5" name="Google Shape;905;p22: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Our final group of trends will help if you need to change your business model - or to create a brand reputation for innovation, with highly-visible, highly-hyped technologies. Use them to reinvent engagement with your staff and customers, to accelerate response and to take advantage of new virtual markets. The first of these disruptive trends is the Superapp.</a:t>
            </a:r>
            <a:endParaRPr/>
          </a:p>
        </p:txBody>
      </p:sp>
    </p:spTree>
    <p:extLst>
      <p:ext uri="{BB962C8B-B14F-4D97-AF65-F5344CB8AC3E}">
        <p14:creationId xmlns:p14="http://schemas.microsoft.com/office/powerpoint/2010/main" val="681877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23: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3" name="Google Shape;933;p23: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A superapp combines // the features of an app, a platform and an ecosystem in one application. It not only has // its own set of functionality, but it also provides a platform for third parties to develop and publish their own mini-apps on. The superapp shares data with the mini-apps and users can then discover and activate their own set of applications, providing an integrated digital experience inside a single offering. </a:t>
            </a:r>
            <a:endParaRPr sz="1900">
              <a:solidFill>
                <a:srgbClr val="242424"/>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512248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24: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8" name="Google Shape;968;p24: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Superapps have been growing for several years in Asia-Pacific, the most well-known being WeChat and Alipay, but // are now spreading globally in multiple industries. Gartner estimates that just 15 superapps already have over 2.6 billion monthly active users. They // are growing as digital-native customers, partners and employees demand integrated mobile-first experiences that are powerful and easy to use. The opportunity as they grow is // for your organization is to have a first-mover advantage in your industry or adjacent markets.</a:t>
            </a:r>
            <a:endParaRPr/>
          </a:p>
        </p:txBody>
      </p:sp>
    </p:spTree>
    <p:extLst>
      <p:ext uri="{BB962C8B-B14F-4D97-AF65-F5344CB8AC3E}">
        <p14:creationId xmlns:p14="http://schemas.microsoft.com/office/powerpoint/2010/main" val="356413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25: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p25: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For example, …</a:t>
            </a:r>
            <a:endParaRPr b="0"/>
          </a:p>
          <a:p>
            <a:pPr marL="285750" marR="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With a variety of consumer brands in its portfolio, Indian conglomerate Tata was keen to offer its customers an integrated and highly personalized shopping experience. The single mobile app Tata Neu [‘New’] allows customers to book plane tickets, browse for fashion, get health check-ups, order groceries, access loans and more. [</a:t>
            </a:r>
            <a:r>
              <a:rPr lang="en-US" sz="1800"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https://www.tata.com/business/tata-digital/tata-neu</a:t>
            </a:r>
            <a:r>
              <a:rPr lang="en-US" sz="1800" b="0" i="0" u="none" strike="noStrike">
                <a:solidFill>
                  <a:srgbClr val="000000"/>
                </a:solidFill>
                <a:latin typeface="Arial"/>
                <a:ea typeface="Arial"/>
                <a:cs typeface="Arial"/>
                <a:sym typeface="Arial"/>
              </a:rPr>
              <a:t>] </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PayPay is a Japanese payment provider, with almost 50 million users. A key part of its strategy is to integrate the purchasing of third-party products and services into its superapp, and it already provides third-party mini-apps for buying cinema tickets, ordering food, and bicycle sharing alongside its own apps. [</a:t>
            </a:r>
            <a:r>
              <a:rPr lang="en-US" sz="1800" b="0" i="0" u="sng" strike="noStrike">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https://xtech.nikkei.com/atcl/nxt/keyword/18/00002/111600187/</a:t>
            </a:r>
            <a:r>
              <a:rPr lang="en-US" sz="1800" b="0" i="0" u="none" strike="noStrike">
                <a:solidFill>
                  <a:srgbClr val="000000"/>
                </a:solidFill>
                <a:latin typeface="Arial"/>
                <a:ea typeface="Arial"/>
                <a:cs typeface="Arial"/>
                <a:sym typeface="Arial"/>
              </a:rPr>
              <a:t>]</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Through the US retailer's Me@Walmart superapp, personal and work needs of Walmart associates are brought together into one app. It allows staff to manage work schedules, request time-off, swap shifts, take COVID-19 health assessment and more. [</a:t>
            </a:r>
            <a:r>
              <a:rPr lang="en-US" sz="1800" b="0" i="0" u="sng" strike="noStrike">
                <a:solidFill>
                  <a:srgbClr val="1155CC"/>
                </a:solidFill>
                <a:latin typeface="Arial"/>
                <a:ea typeface="Arial"/>
                <a:cs typeface="Arial"/>
                <a:sym typeface="Arial"/>
                <a:hlinkClick r:id="rId5">
                  <a:extLst>
                    <a:ext uri="{A12FA001-AC4F-418D-AE19-62706E023703}">
                      <ahyp:hlinkClr xmlns:ahyp="http://schemas.microsoft.com/office/drawing/2018/hyperlinkcolor" xmlns="" val="tx"/>
                    </a:ext>
                  </a:extLst>
                </a:hlinkClick>
              </a:rPr>
              <a:t>https://one.walmart.com/content/usone/en_us/company/programs/me-app.html</a:t>
            </a:r>
            <a:r>
              <a:rPr lang="en-US" sz="1800" b="0" i="0" u="sng" strike="noStrike">
                <a:solidFill>
                  <a:srgbClr val="1155CC"/>
                </a:solidFill>
                <a:latin typeface="Arial"/>
                <a:ea typeface="Arial"/>
                <a:cs typeface="Arial"/>
                <a:sym typeface="Arial"/>
              </a:rPr>
              <a:t>]</a:t>
            </a: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chemeClr val="dk1"/>
              </a:buClr>
              <a:buSzPts val="1200"/>
              <a:buNone/>
            </a:pPr>
            <a:r>
              <a:rPr lang="en-US" b="0"/>
              <a:t/>
            </a:r>
            <a:br>
              <a:rPr lang="en-US" b="0"/>
            </a:br>
            <a:r>
              <a:rPr lang="en-US" sz="1800" b="0" i="0" u="none" strike="noStrike">
                <a:solidFill>
                  <a:srgbClr val="000000"/>
                </a:solidFill>
                <a:latin typeface="Arial"/>
                <a:ea typeface="Arial"/>
                <a:cs typeface="Arial"/>
                <a:sym typeface="Arial"/>
              </a:rPr>
              <a:t>To pioneer new forms of engagement with consumers, citizens or employees and rapidly build out market share, evaluate the benefits of building mini-apps within third-party superapps. Seek out high-volume business opportunities and determine what a minimum viable superapp would entail for you.</a:t>
            </a:r>
            <a:endParaRPr b="0" i="0"/>
          </a:p>
        </p:txBody>
      </p:sp>
    </p:spTree>
    <p:extLst>
      <p:ext uri="{BB962C8B-B14F-4D97-AF65-F5344CB8AC3E}">
        <p14:creationId xmlns:p14="http://schemas.microsoft.com/office/powerpoint/2010/main" val="3932934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26: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1" name="Google Shape;1041;p26: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Our next trend, Adaptive AI, aims to pioneer accelerated AI value by dealing with a number of problems in traditional AI systems. // They don’t deal with rapid changes in goals or in the real world, they often have little training data for edge cases and they offer generalized output as a result. </a:t>
            </a:r>
            <a:endParaRPr b="0"/>
          </a:p>
          <a:p>
            <a:pPr marL="0" lvl="0" indent="0" algn="l" rtl="0">
              <a:lnSpc>
                <a:spcPct val="90000"/>
              </a:lnSpc>
              <a:spcBef>
                <a:spcPts val="0"/>
              </a:spcBef>
              <a:spcAft>
                <a:spcPts val="0"/>
              </a:spcAft>
              <a:buClr>
                <a:schemeClr val="dk1"/>
              </a:buClr>
              <a:buSzPts val="1200"/>
              <a:buNone/>
            </a:pPr>
            <a:r>
              <a:rPr lang="en-US" b="0"/>
              <a:t/>
            </a:r>
            <a:br>
              <a:rPr lang="en-US" b="0"/>
            </a:br>
            <a:r>
              <a:rPr lang="en-US" sz="1800" b="0" i="0" u="none" strike="noStrike">
                <a:solidFill>
                  <a:srgbClr val="000000"/>
                </a:solidFill>
                <a:latin typeface="Arial"/>
                <a:ea typeface="Arial"/>
                <a:cs typeface="Arial"/>
                <a:sym typeface="Arial"/>
              </a:rPr>
              <a:t>// Adaptive AI systems use real-time feedback, to continuously retrain models and learn within runtime and development environments, based on new data and adjusted goals. That enables them // to respond rapidly to environmental changes, to dynamically build up further training data, and to create personalization of their results. Adaptive AI can respond quickly to changes in real-world circumstances that were not foreseen during initial design, protecting AI value in production.</a:t>
            </a:r>
            <a:endParaRPr b="0"/>
          </a:p>
        </p:txBody>
      </p:sp>
    </p:spTree>
    <p:extLst>
      <p:ext uri="{BB962C8B-B14F-4D97-AF65-F5344CB8AC3E}">
        <p14:creationId xmlns:p14="http://schemas.microsoft.com/office/powerpoint/2010/main" val="3120957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27: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p27: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The US Army uses AI-based training software that enables adaptive learning. The solution knows what to teach, how to measure progress and when to test, adapting its lessons to each individual’s learning progress, reducing training time by up to 40%. [</a:t>
            </a:r>
            <a:r>
              <a:rPr lang="en-US" sz="1800"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https://www.military.com/military-life/how-army-and-air-force-integrate-ai-learning-combat-training.html</a:t>
            </a:r>
            <a:r>
              <a:rPr lang="en-US" sz="1800" b="0" i="0" u="none" strike="noStrike">
                <a:solidFill>
                  <a:srgbClr val="000000"/>
                </a:solidFill>
                <a:latin typeface="Arial"/>
                <a:ea typeface="Arial"/>
                <a:cs typeface="Arial"/>
                <a:sym typeface="Arial"/>
              </a:rPr>
              <a:t>]</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Luffy is a UK-based startup offering adaptive AI solutions to enable robotic control systems in industrial and field environments to learn, adapt and respond to changes around them. It is currently piloting an adaptive solution to improve temperature control in the manufacturing of composite materials. [</a:t>
            </a:r>
            <a:r>
              <a:rPr lang="en-US" sz="1800" b="0" i="0" u="sng" strike="noStrike">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https://www.madesmarter.uk/resources/news-meet-the-first-cohort-of-companies-on-made-smarter-innovation-alley-2022/#:~:text=to%20do%20this.%E2%80%9D-,Luffy%20AI,-Luffy%20AI%20develops</a:t>
            </a:r>
            <a:r>
              <a:rPr lang="en-US" sz="1800" b="0" i="0" u="none" strike="noStrike">
                <a:solidFill>
                  <a:srgbClr val="000000"/>
                </a:solidFill>
                <a:latin typeface="Arial"/>
                <a:ea typeface="Arial"/>
                <a:cs typeface="Arial"/>
                <a:sym typeface="Arial"/>
              </a:rPr>
              <a:t>]</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The Danish Safety Technology Authority – the DSTA – uses AI to monitor the safety of products sold in Denmark. Its AI tool rapidly learns to identify products and their manufacturers, speeding up identification of product issues. DSTA has now created a spin-off product which is being deployed into 19 other European countries. [G00761321]</a:t>
            </a:r>
            <a:endParaRPr/>
          </a:p>
          <a:p>
            <a:pPr marL="0" lvl="0" indent="0" algn="l" rtl="0">
              <a:lnSpc>
                <a:spcPct val="90000"/>
              </a:lnSpc>
              <a:spcBef>
                <a:spcPts val="0"/>
              </a:spcBef>
              <a:spcAft>
                <a:spcPts val="0"/>
              </a:spcAft>
              <a:buClr>
                <a:schemeClr val="dk1"/>
              </a:buClr>
              <a:buSzPts val="1200"/>
              <a:buNone/>
            </a:pPr>
            <a:r>
              <a:rPr lang="en-US" b="0"/>
              <a:t/>
            </a:r>
            <a:br>
              <a:rPr lang="en-US" b="0"/>
            </a:br>
            <a:r>
              <a:rPr lang="en-US" sz="1800" b="0" i="0" u="none" strike="noStrike">
                <a:solidFill>
                  <a:srgbClr val="000000"/>
                </a:solidFill>
                <a:latin typeface="Arial"/>
                <a:ea typeface="Arial"/>
                <a:cs typeface="Arial"/>
                <a:sym typeface="Arial"/>
              </a:rPr>
              <a:t>Prepare for adaptive AI by designing continuous intelligence and event-stream capabilities into current AI solutions. Incorporate measurable business indicators that will demonstrate success as you pioneer acceleration.</a:t>
            </a:r>
            <a:endParaRPr b="0" i="0"/>
          </a:p>
        </p:txBody>
      </p:sp>
    </p:spTree>
    <p:extLst>
      <p:ext uri="{BB962C8B-B14F-4D97-AF65-F5344CB8AC3E}">
        <p14:creationId xmlns:p14="http://schemas.microsoft.com/office/powerpoint/2010/main" val="3390353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28: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p28: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Our next trend, // Metaverse can help you build a reputation for innovation. But, we guess that most of you are skeptical about ‘metaverse’ hype! Even the // six major technology themes that underpin it, probably make you think, ‘so what?’</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But: // Are you interested in any of these business activities? Because, if so, you should also be interested // in the technologies that will enable them. Customer service is being enhanced with chatbots and avatars, and training is being accelerated with gamification. Sporting events such as the Australian Open are already enhanced with virtual spaces. Retail experiences are being built out using augmented reality, while tokenized assets such as NFTs have driven a surge in online trading. The key to riding the metaverse hype is to invest strategically in those components that will add value to you </a:t>
            </a:r>
            <a:r>
              <a:rPr lang="en-US" sz="1800" b="0" i="0" u="sng">
                <a:solidFill>
                  <a:srgbClr val="000000"/>
                </a:solidFill>
                <a:latin typeface="Arial"/>
                <a:ea typeface="Arial"/>
                <a:cs typeface="Arial"/>
                <a:sym typeface="Arial"/>
              </a:rPr>
              <a:t>now</a:t>
            </a:r>
            <a:r>
              <a:rPr lang="en-US" sz="1800" b="0" i="0" u="none" strike="noStrike">
                <a:solidFill>
                  <a:srgbClr val="000000"/>
                </a:solidFill>
                <a:latin typeface="Arial"/>
                <a:ea typeface="Arial"/>
                <a:cs typeface="Arial"/>
                <a:sym typeface="Arial"/>
              </a:rPr>
              <a:t>, while being aware of long-term possibilities, as these examples show.</a:t>
            </a:r>
            <a:endParaRPr/>
          </a:p>
        </p:txBody>
      </p:sp>
    </p:spTree>
    <p:extLst>
      <p:ext uri="{BB962C8B-B14F-4D97-AF65-F5344CB8AC3E}">
        <p14:creationId xmlns:p14="http://schemas.microsoft.com/office/powerpoint/2010/main" val="1957627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29: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3" name="Google Shape;1163;p29: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The Indian VR startup OneRare is creating an immersive and gamified experience for lovers of food, allowing food brands access to a global market, attracting gamers through rewards of food and leveraging Web3 across virtual and physical outlets. [</a:t>
            </a:r>
            <a:r>
              <a:rPr lang="en-US" sz="1800"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https://www.onerare.io/</a:t>
            </a:r>
            <a:r>
              <a:rPr lang="en-US" sz="1800" b="0" i="0" u="none" strike="noStrike">
                <a:solidFill>
                  <a:srgbClr val="000000"/>
                </a:solidFill>
                <a:latin typeface="Arial"/>
                <a:ea typeface="Arial"/>
                <a:cs typeface="Arial"/>
                <a:sym typeface="Arial"/>
              </a:rPr>
              <a:t> and </a:t>
            </a:r>
            <a:r>
              <a:rPr lang="en-US" sz="1800" b="0" i="0" u="sng" strike="noStrike">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https://beincrypto.com/foodverse-worlds-first-food-metaverse-where-nfts-can-buy-food-irl/</a:t>
            </a:r>
            <a:r>
              <a:rPr lang="en-US" sz="1800" b="0" i="0" u="none" strike="noStrike">
                <a:solidFill>
                  <a:srgbClr val="000000"/>
                </a:solidFill>
                <a:latin typeface="Arial"/>
                <a:ea typeface="Arial"/>
                <a:cs typeface="Arial"/>
                <a:sym typeface="Arial"/>
              </a:rPr>
              <a:t>]</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JPMorgan Chase, the US investment bank, has bet that metaverse is a $1 trillion a year opportunity, becoming the first bank to open in Decentraland—one of the world’s most popular metaverse platforms. [</a:t>
            </a:r>
            <a:r>
              <a:rPr lang="en-US" sz="1800" b="0" i="0" u="sng" strike="noStrike">
                <a:solidFill>
                  <a:srgbClr val="1155CC"/>
                </a:solidFill>
                <a:latin typeface="Arial"/>
                <a:ea typeface="Arial"/>
                <a:cs typeface="Arial"/>
                <a:sym typeface="Arial"/>
                <a:hlinkClick r:id="rId5">
                  <a:extLst>
                    <a:ext uri="{A12FA001-AC4F-418D-AE19-62706E023703}">
                      <ahyp:hlinkClr xmlns:ahyp="http://schemas.microsoft.com/office/drawing/2018/hyperlinkcolor" xmlns="" val="tx"/>
                    </a:ext>
                  </a:extLst>
                </a:hlinkClick>
              </a:rPr>
              <a:t>https://fortune.com/2022/02/16/jpmorgan-first-bank-join-metaverse/</a:t>
            </a:r>
            <a:r>
              <a:rPr lang="en-US" sz="1800" b="0" i="0" u="none" strike="noStrike">
                <a:solidFill>
                  <a:srgbClr val="000000"/>
                </a:solidFill>
                <a:latin typeface="Arial"/>
                <a:ea typeface="Arial"/>
                <a:cs typeface="Arial"/>
                <a:sym typeface="Arial"/>
              </a:rPr>
              <a:t>]</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Siemens has partnered with NVIDIA to create what it describes as ‘an industrial metaverse’. Clients will be able to use an immersive environment to collaborate on innovative engineering solutions and solve real-world problems involving digital twins, IoT and real-time analytics. [</a:t>
            </a:r>
            <a:r>
              <a:rPr lang="en-US" sz="1800" b="0" i="0" u="sng" strike="noStrike">
                <a:solidFill>
                  <a:srgbClr val="1155CC"/>
                </a:solidFill>
                <a:latin typeface="Arial"/>
                <a:ea typeface="Arial"/>
                <a:cs typeface="Arial"/>
                <a:sym typeface="Arial"/>
                <a:hlinkClick r:id="rId6">
                  <a:extLst>
                    <a:ext uri="{A12FA001-AC4F-418D-AE19-62706E023703}">
                      <ahyp:hlinkClr xmlns:ahyp="http://schemas.microsoft.com/office/drawing/2018/hyperlinkcolor" xmlns="" val="tx"/>
                    </a:ext>
                  </a:extLst>
                </a:hlinkClick>
              </a:rPr>
              <a:t>https://assets.new.siemens.com/siemens/assets/api/uuid:d29fdcad-45b1-4eb3-93d9-1f43b732049d/220629-PressRelease-NIV-EN.pdf</a:t>
            </a:r>
            <a:r>
              <a:rPr lang="en-US" sz="1800" b="0" i="0" u="none" strike="noStrike">
                <a:solidFill>
                  <a:srgbClr val="000000"/>
                </a:solidFill>
                <a:latin typeface="Arial"/>
                <a:ea typeface="Arial"/>
                <a:cs typeface="Arial"/>
                <a:sym typeface="Arial"/>
              </a:rPr>
              <a:t>]</a:t>
            </a:r>
            <a:endParaRPr/>
          </a:p>
          <a:p>
            <a:pPr marL="0" lvl="0" indent="0" algn="l" rtl="0">
              <a:lnSpc>
                <a:spcPct val="90000"/>
              </a:lnSpc>
              <a:spcBef>
                <a:spcPts val="0"/>
              </a:spcBef>
              <a:spcAft>
                <a:spcPts val="0"/>
              </a:spcAft>
              <a:buClr>
                <a:schemeClr val="dk1"/>
              </a:buClr>
              <a:buSzPts val="1200"/>
              <a:buNone/>
            </a:pPr>
            <a:r>
              <a:rPr lang="en-US" b="0"/>
              <a:t/>
            </a:r>
            <a:br>
              <a:rPr lang="en-US" b="0"/>
            </a:br>
            <a:r>
              <a:rPr lang="en-US" sz="1800" b="0" i="0" u="none" strike="noStrike">
                <a:solidFill>
                  <a:srgbClr val="000000"/>
                </a:solidFill>
                <a:latin typeface="Arial"/>
                <a:ea typeface="Arial"/>
                <a:cs typeface="Arial"/>
                <a:sym typeface="Arial"/>
              </a:rPr>
              <a:t>To scale your digital impact you must contextualize the benefits of metaverse to your needs. Examine the technology components underlying metaverse,  invest in the ones that add value to your business strategy </a:t>
            </a:r>
            <a:r>
              <a:rPr lang="en-US" sz="1800" b="0" i="0" u="sng">
                <a:solidFill>
                  <a:srgbClr val="000000"/>
                </a:solidFill>
                <a:latin typeface="Arial"/>
                <a:ea typeface="Arial"/>
                <a:cs typeface="Arial"/>
                <a:sym typeface="Arial"/>
              </a:rPr>
              <a:t>now </a:t>
            </a:r>
            <a:r>
              <a:rPr lang="en-US" sz="1800" b="0" i="0" u="none" strike="noStrike">
                <a:solidFill>
                  <a:srgbClr val="000000"/>
                </a:solidFill>
                <a:latin typeface="Arial"/>
                <a:ea typeface="Arial"/>
                <a:cs typeface="Arial"/>
                <a:sym typeface="Arial"/>
              </a:rPr>
              <a:t>to pioneer opportunity.</a:t>
            </a:r>
            <a:endParaRPr i="0"/>
          </a:p>
        </p:txBody>
      </p:sp>
    </p:spTree>
    <p:extLst>
      <p:ext uri="{BB962C8B-B14F-4D97-AF65-F5344CB8AC3E}">
        <p14:creationId xmlns:p14="http://schemas.microsoft.com/office/powerpoint/2010/main" val="2891662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3: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Maybe your business // needs to save costs, to improve margin or to reinvest. // Or maybe your enterprise is still trying to grow - the uncertainty can be opportunity for you. // Or perhaps this is the time for a pivot - to reinvent the business model. Some of you may even need to do all of these at once!</a:t>
            </a:r>
            <a:endParaRPr/>
          </a:p>
        </p:txBody>
      </p:sp>
    </p:spTree>
    <p:extLst>
      <p:ext uri="{BB962C8B-B14F-4D97-AF65-F5344CB8AC3E}">
        <p14:creationId xmlns:p14="http://schemas.microsoft.com/office/powerpoint/2010/main" val="2555555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30: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p30: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But, in 2023, delivering technology will not be enough. We need to plan for the impact of that technology and ensure we meet the needs of our customers, our brand, and of society at large. For that, we need sustainable technology.</a:t>
            </a:r>
            <a:endParaRPr/>
          </a:p>
        </p:txBody>
      </p:sp>
    </p:spTree>
    <p:extLst>
      <p:ext uri="{BB962C8B-B14F-4D97-AF65-F5344CB8AC3E}">
        <p14:creationId xmlns:p14="http://schemas.microsoft.com/office/powerpoint/2010/main" val="4068922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31: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p31: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Chief executives report that environmental and social changes are now investors’ third-highest priority, after profit and revenue. [G00767397, Figure 3]</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For some enterprises, sustainability // may be about protecting the environment. For others // it may be about sustaining people - inside or outside the organization. Or, // it may be about safeguarding the core of the business itself.</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 Whether your challenge is just in IT, in the enterprise, or if it extends wider, // sustainable technology is key. It provides a framework of solutions that reduce energy and material use in IT services, enable enterprise sustainability through technologies like traceability, emissions management software and AI, and help customers achieve their own sustainability objectives.</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And investments in sustainable technology offer a two-for-one win, delivering both societal and financial benefits.</a:t>
            </a:r>
            <a:endParaRPr/>
          </a:p>
        </p:txBody>
      </p:sp>
    </p:spTree>
    <p:extLst>
      <p:ext uri="{BB962C8B-B14F-4D97-AF65-F5344CB8AC3E}">
        <p14:creationId xmlns:p14="http://schemas.microsoft.com/office/powerpoint/2010/main" val="2294446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p32: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9" name="Google Shape;1269;p32: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Stora Enso is a Finnish pulp and paper manufacturer that aims to reduce the environmental footprint of its products. Through challenge-based partnerships with AI startups it was one of the first manufacturers to introduce biodegradable straws and has developed a satellite image analysis solution to monitor forest health. [G00736131]</a:t>
            </a:r>
            <a:endParaRPr/>
          </a:p>
          <a:p>
            <a:pPr marL="285750" marR="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With data centers being one of the biggest consumers of electricity, they have always been under scrutiny for sustainable practices. Equinix sources 95% of its energy from renewable sources and has set a target to become Carbon Neutral by 2030, enhancing clients’ ability to achieve their own sustainability goals. [</a:t>
            </a:r>
            <a:r>
              <a:rPr lang="en-US" sz="1800"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https://sustainability.equinix.com/environment/scaling-renewable-energy/</a:t>
            </a:r>
            <a:r>
              <a:rPr lang="en-US" sz="1800" b="0" i="0" u="none" strike="noStrike">
                <a:solidFill>
                  <a:srgbClr val="000000"/>
                </a:solidFill>
                <a:latin typeface="Arial"/>
                <a:ea typeface="Arial"/>
                <a:cs typeface="Arial"/>
                <a:sym typeface="Arial"/>
              </a:rPr>
              <a:t>]</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DeliverFund is a U.S.-based non-profit organization tackling human trafficking. Its platforms use homomorphic encryption so that partners can search its extremely sensitive data on trafficking. With both the search and the results being encrypted, partners can submit sensitive queries without having to expose personal data. [</a:t>
            </a:r>
            <a:r>
              <a:rPr lang="en-US" sz="1800" b="0" i="0" u="sng" strike="noStrike">
                <a:solidFill>
                  <a:srgbClr val="1155CC"/>
                </a:solidFill>
                <a:latin typeface="Arial"/>
                <a:ea typeface="Arial"/>
                <a:cs typeface="Arial"/>
                <a:sym typeface="Arial"/>
                <a:hlinkClick r:id="rId4">
                  <a:extLst>
                    <a:ext uri="{A12FA001-AC4F-418D-AE19-62706E023703}">
                      <ahyp:hlinkClr xmlns:ahyp="http://schemas.microsoft.com/office/drawing/2018/hyperlinkcolor" xmlns="" val="tx"/>
                    </a:ext>
                  </a:extLst>
                </a:hlinkClick>
              </a:rPr>
              <a:t>https://www.enveil.com/enveil-and-deliverfund-leverage-privacy-enhancing-technologies-to-combat-human-trafficking/</a:t>
            </a:r>
            <a:r>
              <a:rPr lang="en-US" sz="1800" b="0" i="0" u="none" strike="noStrike">
                <a:solidFill>
                  <a:srgbClr val="000000"/>
                </a:solidFill>
                <a:latin typeface="Arial"/>
                <a:ea typeface="Arial"/>
                <a:cs typeface="Arial"/>
                <a:sym typeface="Arial"/>
              </a:rPr>
              <a:t>]</a:t>
            </a:r>
            <a:endParaRPr/>
          </a:p>
        </p:txBody>
      </p:sp>
    </p:spTree>
    <p:extLst>
      <p:ext uri="{BB962C8B-B14F-4D97-AF65-F5344CB8AC3E}">
        <p14:creationId xmlns:p14="http://schemas.microsoft.com/office/powerpoint/2010/main" val="2102971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33: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7" name="Google Shape;1297;p33: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And our top trends all support sustainability: // Applied Observability is reducing carbon emissions for ships, // AI TRiSM is improving governance outcomes, // Wireless Value Realization is improving workplace safety, and Adaptive AI is being used to reduce energy consumption at the edge.</a:t>
            </a:r>
            <a:endParaRPr b="0" i="0"/>
          </a:p>
          <a:p>
            <a:pPr marL="0" lvl="0" indent="0" algn="l" rtl="0">
              <a:lnSpc>
                <a:spcPct val="90000"/>
              </a:lnSpc>
              <a:spcBef>
                <a:spcPts val="0"/>
              </a:spcBef>
              <a:spcAft>
                <a:spcPts val="0"/>
              </a:spcAft>
              <a:buClr>
                <a:schemeClr val="dk1"/>
              </a:buClr>
              <a:buSzPts val="1200"/>
              <a:buNone/>
            </a:pPr>
            <a:r>
              <a:rPr lang="en-US" b="0" i="0"/>
              <a:t/>
            </a:r>
            <a:br>
              <a:rPr lang="en-US" b="0" i="0"/>
            </a:br>
            <a:r>
              <a:rPr lang="en-US" sz="1800" b="0" i="0" u="none" strike="noStrike">
                <a:solidFill>
                  <a:srgbClr val="000000"/>
                </a:solidFill>
                <a:latin typeface="Arial"/>
                <a:ea typeface="Arial"/>
                <a:cs typeface="Arial"/>
                <a:sym typeface="Arial"/>
              </a:rPr>
              <a:t>Use cloud, analytics and life cycle analysis solutions to remediate inefficient infrastructure. Prioritize sustainability investments against enterprise objectives and deploy digital solutions for customers to measure, track and improve their own sustainability.</a:t>
            </a:r>
            <a:endParaRPr b="0" i="0"/>
          </a:p>
        </p:txBody>
      </p:sp>
    </p:spTree>
    <p:extLst>
      <p:ext uri="{BB962C8B-B14F-4D97-AF65-F5344CB8AC3E}">
        <p14:creationId xmlns:p14="http://schemas.microsoft.com/office/powerpoint/2010/main" val="1619117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34: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34: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So, that’s it! Gartner’s top strategic technology trends for 2023.</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But, we hear you. You will be saying: “We can’t do all of that at once! Where do we start?”</a:t>
            </a:r>
            <a:endParaRPr/>
          </a:p>
        </p:txBody>
      </p:sp>
    </p:spTree>
    <p:extLst>
      <p:ext uri="{BB962C8B-B14F-4D97-AF65-F5344CB8AC3E}">
        <p14:creationId xmlns:p14="http://schemas.microsoft.com/office/powerpoint/2010/main" val="2971724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35: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0" name="Google Shape;1360;p35: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“Our future is still unclear!”</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So what you have to do to get value from these trends is meet the moment // and bring your future into focus, by starting from the strategic objective of your enterprise, such as these, which Gartner regularly hears from clients.</a:t>
            </a:r>
            <a:endParaRPr/>
          </a:p>
        </p:txBody>
      </p:sp>
    </p:spTree>
    <p:extLst>
      <p:ext uri="{BB962C8B-B14F-4D97-AF65-F5344CB8AC3E}">
        <p14:creationId xmlns:p14="http://schemas.microsoft.com/office/powerpoint/2010/main" val="51574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36: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8" name="Google Shape;1378;p36: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You can use these to create your roadmap for action. Look at // when these trends are going to become most relevant and realize they don’t all need to be done at once.</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You can // create your own path through the trends, setting out your plan of action for delivering on your organization’s aims. Build your specific roadmap for delivery.</a:t>
            </a:r>
            <a:endParaRPr/>
          </a:p>
        </p:txBody>
      </p:sp>
    </p:spTree>
    <p:extLst>
      <p:ext uri="{BB962C8B-B14F-4D97-AF65-F5344CB8AC3E}">
        <p14:creationId xmlns:p14="http://schemas.microsoft.com/office/powerpoint/2010/main" val="4064918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p37: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3" name="Google Shape;1463;p37: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Because, in this world of constant change, whether your business needs to Optimize, Scale or Pioneer, Gartner’s Top Strategic Technology Trends will help you make the difference.</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Thank you.</a:t>
            </a:r>
            <a:endParaRPr/>
          </a:p>
        </p:txBody>
      </p:sp>
    </p:spTree>
    <p:extLst>
      <p:ext uri="{BB962C8B-B14F-4D97-AF65-F5344CB8AC3E}">
        <p14:creationId xmlns:p14="http://schemas.microsoft.com/office/powerpoint/2010/main" val="3283948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p38: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6" name="Google Shape;1506;p38: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 </a:t>
            </a:r>
            <a:endParaRPr/>
          </a:p>
        </p:txBody>
      </p:sp>
    </p:spTree>
    <p:extLst>
      <p:ext uri="{BB962C8B-B14F-4D97-AF65-F5344CB8AC3E}">
        <p14:creationId xmlns:p14="http://schemas.microsoft.com/office/powerpoint/2010/main" val="4177000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p39: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2" name="Google Shape;1562;p39: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200"/>
              <a:buNone/>
            </a:pPr>
            <a:r>
              <a:rPr lang="en-US"/>
              <a:t> </a:t>
            </a:r>
            <a:endParaRPr/>
          </a:p>
        </p:txBody>
      </p:sp>
    </p:spTree>
    <p:extLst>
      <p:ext uri="{BB962C8B-B14F-4D97-AF65-F5344CB8AC3E}">
        <p14:creationId xmlns:p14="http://schemas.microsoft.com/office/powerpoint/2010/main" val="3902329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4: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4: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These drive three central themes for our IT trends - as senior IT and business leaders you need to prepare to optimize, scale, or pioneer.</a:t>
            </a:r>
            <a:endParaRPr b="0"/>
          </a:p>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 To optimize resilience, operations or trust</a:t>
            </a:r>
            <a:endParaRPr b="0"/>
          </a:p>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 To scale your vertical solutions, product delivery, or … everywhere</a:t>
            </a:r>
            <a:endParaRPr b="0"/>
          </a:p>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 To pioneer customer engagement, accelerated responses or opportunity</a:t>
            </a:r>
            <a:endParaRPr b="0"/>
          </a:p>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And there is the external imperative that we heard in the keynote of our Symposium: // you must do all of this through responsible investment.</a:t>
            </a:r>
            <a:endParaRPr b="0"/>
          </a:p>
          <a:p>
            <a:pPr marL="0" lvl="0" indent="0" algn="l" rtl="0">
              <a:lnSpc>
                <a:spcPct val="90000"/>
              </a:lnSpc>
              <a:spcBef>
                <a:spcPts val="0"/>
              </a:spcBef>
              <a:spcAft>
                <a:spcPts val="0"/>
              </a:spcAft>
              <a:buClr>
                <a:schemeClr val="dk1"/>
              </a:buClr>
              <a:buSzPts val="1200"/>
              <a:buNone/>
            </a:pPr>
            <a:r>
              <a:rPr lang="en-US" b="0"/>
              <a:t/>
            </a:r>
            <a:br>
              <a:rPr lang="en-US" b="0"/>
            </a:br>
            <a:r>
              <a:rPr lang="en-US" sz="1800" b="0" i="0" u="none" strike="noStrike">
                <a:solidFill>
                  <a:srgbClr val="000000"/>
                </a:solidFill>
                <a:latin typeface="Arial"/>
                <a:ea typeface="Arial"/>
                <a:cs typeface="Arial"/>
                <a:sym typeface="Arial"/>
              </a:rPr>
              <a:t>In each case, whether you need to …</a:t>
            </a:r>
            <a:endParaRPr b="0"/>
          </a:p>
        </p:txBody>
      </p:sp>
    </p:spTree>
    <p:extLst>
      <p:ext uri="{BB962C8B-B14F-4D97-AF65-F5344CB8AC3E}">
        <p14:creationId xmlns:p14="http://schemas.microsoft.com/office/powerpoint/2010/main" val="670847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5: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5: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//Optimize, //Scale or // Pioneer, Gartner’s top strategic technology trends will show you how to deliver, and // how to do so sustainably.</a:t>
            </a:r>
            <a:endParaRPr b="0"/>
          </a:p>
          <a:p>
            <a:pPr marL="0" lvl="0" indent="0" algn="l" rtl="0">
              <a:lnSpc>
                <a:spcPct val="90000"/>
              </a:lnSpc>
              <a:spcBef>
                <a:spcPts val="0"/>
              </a:spcBef>
              <a:spcAft>
                <a:spcPts val="0"/>
              </a:spcAft>
              <a:buClr>
                <a:schemeClr val="dk1"/>
              </a:buClr>
              <a:buSzPts val="1200"/>
              <a:buNone/>
            </a:pPr>
            <a:r>
              <a:rPr lang="en-US" b="0"/>
              <a:t/>
            </a:r>
            <a:br>
              <a:rPr lang="en-US" b="0"/>
            </a:br>
            <a:r>
              <a:rPr lang="en-US" sz="1800" b="0" i="0" u="none" strike="noStrike">
                <a:solidFill>
                  <a:srgbClr val="000000"/>
                </a:solidFill>
                <a:latin typeface="Arial"/>
                <a:ea typeface="Arial"/>
                <a:cs typeface="Arial"/>
                <a:sym typeface="Arial"/>
              </a:rPr>
              <a:t>Each trend represents a set of technologies and approaches that we believe Gartner clients will need to leverage in the next three years. Across this session, I will explain the business benefit of each trend and show how organizations are already applying it. Let’s dive right in!</a:t>
            </a:r>
            <a:endParaRPr b="0"/>
          </a:p>
        </p:txBody>
      </p:sp>
    </p:spTree>
    <p:extLst>
      <p:ext uri="{BB962C8B-B14F-4D97-AF65-F5344CB8AC3E}">
        <p14:creationId xmlns:p14="http://schemas.microsoft.com/office/powerpoint/2010/main" val="678295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6: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Our Optimize trends bring together capabilities to optimize IT systems for greater reliability, to improve data-driven decision-making and to ensure that AI systems retain optimum value in production. Our first trend is the Digital Immune System.</a:t>
            </a:r>
            <a:endParaRPr b="0"/>
          </a:p>
        </p:txBody>
      </p:sp>
    </p:spTree>
    <p:extLst>
      <p:ext uri="{BB962C8B-B14F-4D97-AF65-F5344CB8AC3E}">
        <p14:creationId xmlns:p14="http://schemas.microsoft.com/office/powerpoint/2010/main" val="383595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7: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7: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 76% of digital product development teams now say they have responsibility for revenue generation. If revenue depends on them, then we need to treat the security, stability and scalability of their products as business investments: resilience equals revenue.</a:t>
            </a:r>
            <a:endParaRPr/>
          </a:p>
          <a:p>
            <a:pPr marL="0" lvl="0" indent="0" algn="l" rtl="0">
              <a:lnSpc>
                <a:spcPct val="90000"/>
              </a:lnSpc>
              <a:spcBef>
                <a:spcPts val="0"/>
              </a:spcBef>
              <a:spcAft>
                <a:spcPts val="0"/>
              </a:spcAft>
              <a:buClr>
                <a:schemeClr val="dk1"/>
              </a:buClr>
              <a:buSzPts val="3200"/>
              <a:buNone/>
            </a:pPr>
            <a:r>
              <a:rPr lang="en-US" sz="3200" b="0"/>
              <a:t/>
            </a:r>
            <a:br>
              <a:rPr lang="en-US" sz="3200" b="0"/>
            </a:br>
            <a:r>
              <a:rPr lang="en-US" sz="1800" b="0" i="0" u="none" strike="noStrike">
                <a:solidFill>
                  <a:srgbClr val="000000"/>
                </a:solidFill>
                <a:latin typeface="Arial"/>
                <a:ea typeface="Arial"/>
                <a:cs typeface="Arial"/>
                <a:sym typeface="Arial"/>
              </a:rPr>
              <a:t>// A Digital Immune System combines multiple software engineering strategies  to inoculate your solutions against risk. Through observability, automation, and extreme design and testing, it will deliver resilient systems that mitigate operational and security risks, and create an enhanced customer experience. </a:t>
            </a:r>
            <a:endParaRPr/>
          </a:p>
          <a:p>
            <a:pPr marL="0" lvl="0" indent="0" algn="l" rtl="0">
              <a:lnSpc>
                <a:spcPct val="90000"/>
              </a:lnSpc>
              <a:spcBef>
                <a:spcPts val="0"/>
              </a:spcBef>
              <a:spcAft>
                <a:spcPts val="0"/>
              </a:spcAft>
              <a:buClr>
                <a:schemeClr val="dk1"/>
              </a:buClr>
              <a:buSzPts val="3200"/>
              <a:buNone/>
            </a:pPr>
            <a:r>
              <a:rPr lang="en-US" sz="3200" b="0"/>
              <a:t/>
            </a:r>
            <a:br>
              <a:rPr lang="en-US" sz="3200" b="0"/>
            </a:br>
            <a:r>
              <a:rPr lang="en-US" sz="1800" b="0" i="0" u="none" strike="noStrike">
                <a:solidFill>
                  <a:srgbClr val="000000"/>
                </a:solidFill>
                <a:latin typeface="Arial"/>
                <a:ea typeface="Arial"/>
                <a:cs typeface="Arial"/>
                <a:sym typeface="Arial"/>
              </a:rPr>
              <a:t>Gartner predicts // that increased digital immunity will reduce system downtime by up to 80% - translating directly into higher revenue. </a:t>
            </a:r>
            <a:endParaRPr sz="3200" b="0"/>
          </a:p>
        </p:txBody>
      </p:sp>
    </p:spTree>
    <p:extLst>
      <p:ext uri="{BB962C8B-B14F-4D97-AF65-F5344CB8AC3E}">
        <p14:creationId xmlns:p14="http://schemas.microsoft.com/office/powerpoint/2010/main" val="271749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8: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8: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sz="1800" b="0" i="0" u="none" strike="noStrike">
                <a:solidFill>
                  <a:srgbClr val="000000"/>
                </a:solidFill>
                <a:latin typeface="Arial"/>
                <a:ea typeface="Arial"/>
                <a:cs typeface="Arial"/>
                <a:sym typeface="Arial"/>
              </a:rPr>
              <a:t>Let’s see some examples:</a:t>
            </a:r>
            <a:endParaRPr b="0"/>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American Airlines saw the complexity of its systems growing, creating unknown vulnerabilities and weaknesses, which its traditional testing practices were not finding. It now uses site reliability engineering, automated healing, and chaos engineering practices to increase core resilience and protect revenue. [G00714265]</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A Norwegian insurance company, Frende Forsikring, was finding increasing risk created by complexities in software deployment. It now uses feature toggles to allow testing in production, decoupling the risks of application release from business usage. [G00736490]</a:t>
            </a:r>
            <a:endParaRPr/>
          </a:p>
          <a:p>
            <a:pPr marL="285750" lvl="0" indent="-285750" algn="l" rtl="0">
              <a:lnSpc>
                <a:spcPct val="90000"/>
              </a:lnSpc>
              <a:spcBef>
                <a:spcPts val="0"/>
              </a:spcBef>
              <a:spcAft>
                <a:spcPts val="0"/>
              </a:spcAft>
              <a:buClr>
                <a:srgbClr val="000000"/>
              </a:buClr>
              <a:buSzPts val="1800"/>
              <a:buFont typeface="Arial"/>
              <a:buChar char="•"/>
            </a:pPr>
            <a:r>
              <a:rPr lang="en-US" sz="1800" b="0" i="0" u="none" strike="noStrike">
                <a:solidFill>
                  <a:srgbClr val="000000"/>
                </a:solidFill>
                <a:latin typeface="Arial"/>
                <a:ea typeface="Arial"/>
                <a:cs typeface="Arial"/>
                <a:sym typeface="Arial"/>
              </a:rPr>
              <a:t>// The Brazilian bank, Banco Itau, found that traditional monitoring did not provide insight into what drives the best employee and customer experience. By enabling predictive capabilities for continuous system health and performance, it increased automatic remediation of incidents by 37%. [G00765565]</a:t>
            </a:r>
            <a:endParaRPr/>
          </a:p>
          <a:p>
            <a:pPr marL="285750" lvl="0" indent="-171450" algn="l" rtl="0">
              <a:lnSpc>
                <a:spcPct val="90000"/>
              </a:lnSpc>
              <a:spcBef>
                <a:spcPts val="0"/>
              </a:spcBef>
              <a:spcAft>
                <a:spcPts val="0"/>
              </a:spcAft>
              <a:buClr>
                <a:schemeClr val="dk1"/>
              </a:buClr>
              <a:buSzPts val="1800"/>
              <a:buFont typeface="Arial"/>
              <a:buNone/>
            </a:pPr>
            <a:endParaRPr sz="1800" b="0" i="1"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Maximize the value of your digital products by adopting digital immune system approaches to prevent and efficiently rectify customer impacts. Optimize revenue, by optimizing resilience.</a:t>
            </a:r>
            <a:endParaRPr b="0" i="0"/>
          </a:p>
        </p:txBody>
      </p:sp>
    </p:spTree>
    <p:extLst>
      <p:ext uri="{BB962C8B-B14F-4D97-AF65-F5344CB8AC3E}">
        <p14:creationId xmlns:p14="http://schemas.microsoft.com/office/powerpoint/2010/main" val="1794237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9:notes"/>
          <p:cNvSpPr>
            <a:spLocks noGrp="1" noRot="1" noChangeAspect="1"/>
          </p:cNvSpPr>
          <p:nvPr>
            <p:ph type="sldImg" idx="2"/>
          </p:nvPr>
        </p:nvSpPr>
        <p:spPr>
          <a:xfrm>
            <a:off x="1398588" y="676275"/>
            <a:ext cx="4305300" cy="24209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9:notes"/>
          <p:cNvSpPr txBox="1">
            <a:spLocks noGrp="1"/>
          </p:cNvSpPr>
          <p:nvPr>
            <p:ph type="body" idx="1"/>
          </p:nvPr>
        </p:nvSpPr>
        <p:spPr>
          <a:xfrm>
            <a:off x="242371" y="3134805"/>
            <a:ext cx="6373258" cy="550205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One approach that the digital immune system uses is ‘observability’ - the ability to analyze a system by looking at its external outputs, and then optimize that system. Our second trend takes the same principles and applies them not to systems, but to the enterprise: Applied Observability.</a:t>
            </a:r>
            <a:endParaRPr/>
          </a:p>
          <a:p>
            <a:pPr marL="0" lvl="0" indent="0" algn="l" rtl="0">
              <a:lnSpc>
                <a:spcPct val="90000"/>
              </a:lnSpc>
              <a:spcBef>
                <a:spcPts val="0"/>
              </a:spcBef>
              <a:spcAft>
                <a:spcPts val="0"/>
              </a:spcAft>
              <a:buClr>
                <a:schemeClr val="dk1"/>
              </a:buClr>
              <a:buSzPts val="1800"/>
              <a:buFont typeface="Arial"/>
              <a:buNone/>
            </a:pPr>
            <a:endParaRPr sz="1800" b="0" i="0" u="none" strike="noStrike">
              <a:solidFill>
                <a:srgbClr val="000000"/>
              </a:solidFill>
              <a:latin typeface="Arial"/>
              <a:ea typeface="Arial"/>
              <a:cs typeface="Arial"/>
              <a:sym typeface="Arial"/>
            </a:endParaRPr>
          </a:p>
          <a:p>
            <a:pPr marL="0" lvl="0" indent="0" algn="l" rtl="0">
              <a:lnSpc>
                <a:spcPct val="90000"/>
              </a:lnSpc>
              <a:spcBef>
                <a:spcPts val="0"/>
              </a:spcBef>
              <a:spcAft>
                <a:spcPts val="0"/>
              </a:spcAft>
              <a:buClr>
                <a:srgbClr val="000000"/>
              </a:buClr>
              <a:buSzPts val="1800"/>
              <a:buFont typeface="Arial"/>
              <a:buNone/>
            </a:pPr>
            <a:r>
              <a:rPr lang="en-US" sz="1800" b="0" i="0" u="none" strike="noStrike">
                <a:solidFill>
                  <a:srgbClr val="000000"/>
                </a:solidFill>
                <a:latin typeface="Arial"/>
                <a:ea typeface="Arial"/>
                <a:cs typeface="Arial"/>
                <a:sym typeface="Arial"/>
              </a:rPr>
              <a:t>Every decision // taken in an enterprise generates // data about that decision. Even if we don’t know what the decision was, and even if it was implemented differently to what was planned, we can see the actual outcomes in data. // By including the context in which that data was captured and then // using AI to analyze and make recommendations, we can create a feedback loop // allowing an enterprise to make faster and more accurate future decisions. Applying this systematically, we can reduce the latency for response and optimize business operations in real time.</a:t>
            </a:r>
            <a:endParaRPr/>
          </a:p>
        </p:txBody>
      </p:sp>
    </p:spTree>
    <p:extLst>
      <p:ext uri="{BB962C8B-B14F-4D97-AF65-F5344CB8AC3E}">
        <p14:creationId xmlns:p14="http://schemas.microsoft.com/office/powerpoint/2010/main" val="2466915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www.gartner.com/technology/about/ombudsman/omb_guide2.jsp"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hyperlink" Target="https://www.gartner.com/technology/about/ombudsman/omb_guide2.jsp"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gartner.com/technology/about/ombudsman/omb_guide2.jsp"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ummitCode_Title Slide">
  <p:cSld name="SummitCode_Title Slide">
    <p:bg>
      <p:bgPr>
        <a:solidFill>
          <a:schemeClr val="dk2"/>
        </a:solidFill>
        <a:effectLst/>
      </p:bgPr>
    </p:bg>
    <p:spTree>
      <p:nvGrpSpPr>
        <p:cNvPr id="1" name="Shape 16"/>
        <p:cNvGrpSpPr/>
        <p:nvPr/>
      </p:nvGrpSpPr>
      <p:grpSpPr>
        <a:xfrm>
          <a:off x="0" y="0"/>
          <a:ext cx="0" cy="0"/>
          <a:chOff x="0" y="0"/>
          <a:chExt cx="0" cy="0"/>
        </a:xfrm>
      </p:grpSpPr>
      <p:pic>
        <p:nvPicPr>
          <p:cNvPr id="17" name="Google Shape;17;p43"/>
          <p:cNvPicPr preferRelativeResize="0"/>
          <p:nvPr/>
        </p:nvPicPr>
        <p:blipFill rotWithShape="1">
          <a:blip r:embed="rId2">
            <a:alphaModFix/>
          </a:blip>
          <a:srcRect/>
          <a:stretch/>
        </p:blipFill>
        <p:spPr>
          <a:xfrm>
            <a:off x="9688259" y="5975537"/>
            <a:ext cx="2053216" cy="468817"/>
          </a:xfrm>
          <a:prstGeom prst="rect">
            <a:avLst/>
          </a:prstGeom>
          <a:noFill/>
          <a:ln>
            <a:noFill/>
          </a:ln>
        </p:spPr>
      </p:pic>
      <p:sp>
        <p:nvSpPr>
          <p:cNvPr id="18" name="Google Shape;18;p43"/>
          <p:cNvSpPr txBox="1">
            <a:spLocks noGrp="1"/>
          </p:cNvSpPr>
          <p:nvPr>
            <p:ph type="subTitle" idx="1"/>
          </p:nvPr>
        </p:nvSpPr>
        <p:spPr>
          <a:xfrm>
            <a:off x="987462" y="4187546"/>
            <a:ext cx="7299287" cy="27699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Times"/>
              <a:buNone/>
              <a:defRPr sz="1800">
                <a:solidFill>
                  <a:srgbClr val="FFFFFF"/>
                </a:solidFill>
                <a:latin typeface="Arial"/>
                <a:ea typeface="Arial"/>
                <a:cs typeface="Arial"/>
                <a:sym typeface="Arial"/>
              </a:defRPr>
            </a:lvl1pPr>
            <a:lvl2pPr lvl="1" algn="l">
              <a:lnSpc>
                <a:spcPct val="90000"/>
              </a:lnSpc>
              <a:spcBef>
                <a:spcPts val="1200"/>
              </a:spcBef>
              <a:spcAft>
                <a:spcPts val="0"/>
              </a:spcAft>
              <a:buClr>
                <a:schemeClr val="lt1"/>
              </a:buClr>
              <a:buSzPts val="1800"/>
              <a:buChar char="–"/>
              <a:defRPr/>
            </a:lvl2pPr>
            <a:lvl3pPr lvl="2" algn="l">
              <a:lnSpc>
                <a:spcPct val="90000"/>
              </a:lnSpc>
              <a:spcBef>
                <a:spcPts val="1200"/>
              </a:spcBef>
              <a:spcAft>
                <a:spcPts val="0"/>
              </a:spcAft>
              <a:buClr>
                <a:schemeClr val="lt1"/>
              </a:buClr>
              <a:buSzPts val="1800"/>
              <a:buChar char="•"/>
              <a:defRPr/>
            </a:lvl3pPr>
            <a:lvl4pPr lvl="3" algn="l">
              <a:lnSpc>
                <a:spcPct val="90000"/>
              </a:lnSpc>
              <a:spcBef>
                <a:spcPts val="1200"/>
              </a:spcBef>
              <a:spcAft>
                <a:spcPts val="0"/>
              </a:spcAft>
              <a:buClr>
                <a:schemeClr val="lt1"/>
              </a:buClr>
              <a:buSzPts val="1800"/>
              <a:buChar char="–"/>
              <a:defRPr/>
            </a:lvl4pPr>
            <a:lvl5pPr lvl="4" algn="l">
              <a:lnSpc>
                <a:spcPct val="90000"/>
              </a:lnSpc>
              <a:spcBef>
                <a:spcPts val="12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19" name="Google Shape;19;p43"/>
          <p:cNvSpPr txBox="1">
            <a:spLocks noGrp="1"/>
          </p:cNvSpPr>
          <p:nvPr>
            <p:ph type="ctrTitle"/>
          </p:nvPr>
        </p:nvSpPr>
        <p:spPr>
          <a:xfrm>
            <a:off x="987463" y="2070748"/>
            <a:ext cx="7299287" cy="1994392"/>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rgbClr val="FFFFFF"/>
              </a:buClr>
              <a:buSzPts val="3600"/>
              <a:buFont typeface="Arial Black"/>
              <a:buNone/>
              <a:defRPr sz="3600" b="0">
                <a:solidFill>
                  <a:srgbClr val="FFFFFF"/>
                </a:solidFill>
                <a:latin typeface="Arial Black"/>
                <a:ea typeface="Arial Black"/>
                <a:cs typeface="Arial Black"/>
                <a:sym typeface="Arial Black"/>
              </a:defRPr>
            </a:lvl1pPr>
            <a:lvl2pPr lvl="1">
              <a:spcBef>
                <a:spcPts val="3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3"/>
          <p:cNvSpPr txBox="1">
            <a:spLocks noGrp="1"/>
          </p:cNvSpPr>
          <p:nvPr>
            <p:ph type="body" idx="2"/>
          </p:nvPr>
        </p:nvSpPr>
        <p:spPr>
          <a:xfrm>
            <a:off x="460256" y="348321"/>
            <a:ext cx="917287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FFFFFF"/>
              </a:buClr>
              <a:buSzPts val="2000"/>
              <a:buFont typeface="Arial"/>
              <a:buNone/>
              <a:defRPr sz="2000" b="1">
                <a:solidFill>
                  <a:srgbClr val="FFFFFF"/>
                </a:solidFill>
                <a:latin typeface="Arial"/>
                <a:ea typeface="Arial"/>
                <a:cs typeface="Arial"/>
                <a:sym typeface="Arial"/>
              </a:defRPr>
            </a:lvl1pPr>
            <a:lvl2pPr marL="914400" lvl="1" indent="-228600" algn="l">
              <a:lnSpc>
                <a:spcPct val="90000"/>
              </a:lnSpc>
              <a:spcBef>
                <a:spcPts val="600"/>
              </a:spcBef>
              <a:spcAft>
                <a:spcPts val="0"/>
              </a:spcAft>
              <a:buClr>
                <a:schemeClr val="lt1"/>
              </a:buClr>
              <a:buSzPts val="1200"/>
              <a:buFont typeface="Arial"/>
              <a:buNone/>
              <a:defRPr sz="1200" b="1">
                <a:solidFill>
                  <a:schemeClr val="lt1"/>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40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 name="Google Shape;21;p43"/>
          <p:cNvSpPr txBox="1">
            <a:spLocks noGrp="1"/>
          </p:cNvSpPr>
          <p:nvPr>
            <p:ph type="body" idx="3"/>
          </p:nvPr>
        </p:nvSpPr>
        <p:spPr>
          <a:xfrm>
            <a:off x="460255" y="686571"/>
            <a:ext cx="9172871" cy="1661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BDBDBD"/>
              </a:buClr>
              <a:buSzPts val="1200"/>
              <a:buFont typeface="Arial Black"/>
              <a:buNone/>
              <a:defRPr sz="1200" b="1">
                <a:solidFill>
                  <a:srgbClr val="BDBDBD"/>
                </a:solidFill>
                <a:latin typeface="Arial Black"/>
                <a:ea typeface="Arial Black"/>
                <a:cs typeface="Arial Black"/>
                <a:sym typeface="Arial Black"/>
              </a:defRPr>
            </a:lvl1pPr>
            <a:lvl2pPr marL="914400" lvl="1" indent="-228600" algn="l">
              <a:lnSpc>
                <a:spcPct val="90000"/>
              </a:lnSpc>
              <a:spcBef>
                <a:spcPts val="600"/>
              </a:spcBef>
              <a:spcAft>
                <a:spcPts val="0"/>
              </a:spcAft>
              <a:buClr>
                <a:srgbClr val="B2B2B2"/>
              </a:buClr>
              <a:buSzPts val="1200"/>
              <a:buFont typeface="Arial"/>
              <a:buNone/>
              <a:defRPr sz="1200" b="1">
                <a:solidFill>
                  <a:srgbClr val="B2B2B2"/>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40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43"/>
          <p:cNvSpPr/>
          <p:nvPr/>
        </p:nvSpPr>
        <p:spPr>
          <a:xfrm>
            <a:off x="85355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3" name="Google Shape;23;p43"/>
          <p:cNvSpPr/>
          <p:nvPr/>
        </p:nvSpPr>
        <p:spPr>
          <a:xfrm>
            <a:off x="4602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4" name="Google Shape;24;p43"/>
          <p:cNvSpPr txBox="1"/>
          <p:nvPr/>
        </p:nvSpPr>
        <p:spPr>
          <a:xfrm>
            <a:off x="460256" y="5820382"/>
            <a:ext cx="7755412" cy="64633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700" b="0" i="0" u="none" strike="noStrike" cap="none">
                <a:solidFill>
                  <a:srgbClr val="BDBDBD"/>
                </a:solidFill>
                <a:latin typeface="Arial"/>
                <a:ea typeface="Arial"/>
                <a:cs typeface="Arial"/>
                <a:sym typeface="Arial"/>
              </a:rPr>
              <a:t>© 2022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700" b="0" i="0" u="sng" strike="noStrike" cap="none">
                <a:solidFill>
                  <a:srgbClr val="BDBDBD"/>
                </a:solidFill>
                <a:latin typeface="Arial"/>
                <a:ea typeface="Arial"/>
                <a:cs typeface="Arial"/>
                <a:sym typeface="Arial"/>
                <a:hlinkClick r:id="rId3">
                  <a:extLst>
                    <a:ext uri="{A12FA001-AC4F-418D-AE19-62706E023703}">
                      <ahyp:hlinkClr xmlns:ahyp="http://schemas.microsoft.com/office/drawing/2018/hyperlinkcolor" xmlns="" val="tx"/>
                    </a:ext>
                  </a:extLst>
                </a:hlinkClick>
              </a:rPr>
              <a:t>Gartner’s Usage Policy</a:t>
            </a:r>
            <a:r>
              <a:rPr lang="en-US" sz="700" b="0" i="0" u="none" strike="noStrike" cap="none">
                <a:solidFill>
                  <a:srgbClr val="BDBDBD"/>
                </a:solidFill>
                <a:latin typeface="Arial"/>
                <a:ea typeface="Arial"/>
                <a:cs typeface="Arial"/>
                <a:sym typeface="Arial"/>
              </a:rPr>
              <a:t>. Gartner prides itself on its reputation for independence and objectivity. Its research is produced independently by its research organization without input or influence from any third party. For further information, see "</a:t>
            </a:r>
            <a:r>
              <a:rPr lang="en-US" sz="700" b="0" i="0" u="sng" strike="noStrike" cap="none">
                <a:solidFill>
                  <a:srgbClr val="BDBDBD"/>
                </a:solidFill>
                <a:latin typeface="Arial"/>
                <a:ea typeface="Arial"/>
                <a:cs typeface="Arial"/>
                <a:sym typeface="Arial"/>
                <a:hlinkClick r:id="rId4">
                  <a:extLst>
                    <a:ext uri="{A12FA001-AC4F-418D-AE19-62706E023703}">
                      <ahyp:hlinkClr xmlns:ahyp="http://schemas.microsoft.com/office/drawing/2018/hyperlinkcolor" xmlns="" val="tx"/>
                    </a:ext>
                  </a:extLst>
                </a:hlinkClick>
              </a:rPr>
              <a:t>Guiding Principles on Independence and Objectivity</a:t>
            </a:r>
            <a:r>
              <a:rPr lang="en-US" sz="700" b="0" i="0" u="none" strike="noStrike" cap="none">
                <a:solidFill>
                  <a:srgbClr val="BDBDBD"/>
                </a:solidFill>
                <a:latin typeface="Arial"/>
                <a:ea typeface="Arial"/>
                <a:cs typeface="Arial"/>
                <a:sym typeface="Arial"/>
              </a:rPr>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PA Band">
  <p:cSld name="SPA Band">
    <p:spTree>
      <p:nvGrpSpPr>
        <p:cNvPr id="1" name="Shape 58"/>
        <p:cNvGrpSpPr/>
        <p:nvPr/>
      </p:nvGrpSpPr>
      <p:grpSpPr>
        <a:xfrm>
          <a:off x="0" y="0"/>
          <a:ext cx="0" cy="0"/>
          <a:chOff x="0" y="0"/>
          <a:chExt cx="0" cy="0"/>
        </a:xfrm>
      </p:grpSpPr>
      <p:sp>
        <p:nvSpPr>
          <p:cNvPr id="59" name="Google Shape;59;p56"/>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6"/>
          <p:cNvSpPr txBox="1">
            <a:spLocks noGrp="1"/>
          </p:cNvSpPr>
          <p:nvPr>
            <p:ph type="body" idx="1"/>
          </p:nvPr>
        </p:nvSpPr>
        <p:spPr>
          <a:xfrm>
            <a:off x="457201" y="2193290"/>
            <a:ext cx="5499100" cy="37947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2400"/>
              <a:buNone/>
              <a:defRPr sz="2400" b="1"/>
            </a:lvl1pPr>
            <a:lvl2pPr marL="914400" lvl="1" indent="-381000" algn="l">
              <a:lnSpc>
                <a:spcPct val="90000"/>
              </a:lnSpc>
              <a:spcBef>
                <a:spcPts val="1200"/>
              </a:spcBef>
              <a:spcAft>
                <a:spcPts val="0"/>
              </a:spcAft>
              <a:buClr>
                <a:schemeClr val="dk1"/>
              </a:buClr>
              <a:buSzPts val="2400"/>
              <a:buFont typeface="Arial"/>
              <a:buChar char="•"/>
              <a:defRPr sz="2400"/>
            </a:lvl2pPr>
            <a:lvl3pPr marL="1371600" lvl="2" indent="-381000" algn="l">
              <a:lnSpc>
                <a:spcPct val="90000"/>
              </a:lnSpc>
              <a:spcBef>
                <a:spcPts val="1200"/>
              </a:spcBef>
              <a:spcAft>
                <a:spcPts val="0"/>
              </a:spcAft>
              <a:buClr>
                <a:schemeClr val="dk1"/>
              </a:buClr>
              <a:buSzPts val="2400"/>
              <a:buFont typeface="Arial"/>
              <a:buChar char="–"/>
              <a:defRPr sz="2400"/>
            </a:lvl3pPr>
            <a:lvl4pPr marL="1828800" lvl="3" indent="-381000" algn="l">
              <a:lnSpc>
                <a:spcPct val="90000"/>
              </a:lnSpc>
              <a:spcBef>
                <a:spcPts val="1200"/>
              </a:spcBef>
              <a:spcAft>
                <a:spcPts val="0"/>
              </a:spcAft>
              <a:buClr>
                <a:schemeClr val="dk1"/>
              </a:buClr>
              <a:buSzPts val="2400"/>
              <a:buFont typeface="Arial"/>
              <a:buChar char="•"/>
              <a:defRPr sz="2400"/>
            </a:lvl4pPr>
            <a:lvl5pPr marL="2286000" lvl="4" indent="-381000" algn="l">
              <a:lnSpc>
                <a:spcPct val="90000"/>
              </a:lnSpc>
              <a:spcBef>
                <a:spcPts val="1200"/>
              </a:spcBef>
              <a:spcAft>
                <a:spcPts val="0"/>
              </a:spcAft>
              <a:buClr>
                <a:schemeClr val="dk1"/>
              </a:buClr>
              <a:buSzPts val="2400"/>
              <a:buFont typeface="Arial"/>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56"/>
          <p:cNvSpPr txBox="1">
            <a:spLocks noGrp="1"/>
          </p:cNvSpPr>
          <p:nvPr>
            <p:ph type="body" idx="2"/>
          </p:nvPr>
        </p:nvSpPr>
        <p:spPr>
          <a:xfrm>
            <a:off x="457200" y="976313"/>
            <a:ext cx="11276013" cy="1047750"/>
          </a:xfrm>
          <a:prstGeom prst="rect">
            <a:avLst/>
          </a:prstGeom>
          <a:solidFill>
            <a:srgbClr val="002856"/>
          </a:solidFill>
          <a:ln>
            <a:noFill/>
          </a:ln>
        </p:spPr>
        <p:txBody>
          <a:bodyPr spcFirstLastPara="1" wrap="square" lIns="137150" tIns="0" rIns="91425" bIns="0" anchor="ctr" anchorCtr="0">
            <a:noAutofit/>
          </a:bodyPr>
          <a:lstStyle>
            <a:lvl1pPr marL="457200" lvl="0" indent="-228600" algn="l">
              <a:lnSpc>
                <a:spcPct val="90000"/>
              </a:lnSpc>
              <a:spcBef>
                <a:spcPts val="600"/>
              </a:spcBef>
              <a:spcAft>
                <a:spcPts val="0"/>
              </a:spcAft>
              <a:buClr>
                <a:srgbClr val="FFFFFF"/>
              </a:buClr>
              <a:buSzPts val="2400"/>
              <a:buNone/>
              <a:defRPr sz="2400">
                <a:solidFill>
                  <a:srgbClr val="FFFFFF"/>
                </a:solidFill>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56"/>
          <p:cNvSpPr txBox="1">
            <a:spLocks noGrp="1"/>
          </p:cNvSpPr>
          <p:nvPr>
            <p:ph type="body" idx="3"/>
          </p:nvPr>
        </p:nvSpPr>
        <p:spPr>
          <a:xfrm>
            <a:off x="6234113" y="2193290"/>
            <a:ext cx="5499100" cy="379476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2400"/>
              <a:buNone/>
              <a:defRPr sz="2400" b="1"/>
            </a:lvl1pPr>
            <a:lvl2pPr marL="914400" lvl="1" indent="-381000" algn="l">
              <a:lnSpc>
                <a:spcPct val="90000"/>
              </a:lnSpc>
              <a:spcBef>
                <a:spcPts val="1200"/>
              </a:spcBef>
              <a:spcAft>
                <a:spcPts val="0"/>
              </a:spcAft>
              <a:buClr>
                <a:schemeClr val="dk1"/>
              </a:buClr>
              <a:buSzPts val="2400"/>
              <a:buFont typeface="Arial"/>
              <a:buChar char="•"/>
              <a:defRPr sz="2400"/>
            </a:lvl2pPr>
            <a:lvl3pPr marL="1371600" lvl="2" indent="-381000" algn="l">
              <a:lnSpc>
                <a:spcPct val="90000"/>
              </a:lnSpc>
              <a:spcBef>
                <a:spcPts val="1200"/>
              </a:spcBef>
              <a:spcAft>
                <a:spcPts val="0"/>
              </a:spcAft>
              <a:buClr>
                <a:schemeClr val="dk1"/>
              </a:buClr>
              <a:buSzPts val="2400"/>
              <a:buFont typeface="Arial"/>
              <a:buChar char="–"/>
              <a:defRPr sz="2400"/>
            </a:lvl3pPr>
            <a:lvl4pPr marL="1828800" lvl="3" indent="-381000" algn="l">
              <a:lnSpc>
                <a:spcPct val="90000"/>
              </a:lnSpc>
              <a:spcBef>
                <a:spcPts val="1200"/>
              </a:spcBef>
              <a:spcAft>
                <a:spcPts val="0"/>
              </a:spcAft>
              <a:buClr>
                <a:schemeClr val="dk1"/>
              </a:buClr>
              <a:buSzPts val="2400"/>
              <a:buFont typeface="Arial"/>
              <a:buChar char="•"/>
              <a:defRPr sz="2400"/>
            </a:lvl4pPr>
            <a:lvl5pPr marL="2286000" lvl="4" indent="-381000" algn="l">
              <a:lnSpc>
                <a:spcPct val="90000"/>
              </a:lnSpc>
              <a:spcBef>
                <a:spcPts val="1200"/>
              </a:spcBef>
              <a:spcAft>
                <a:spcPts val="0"/>
              </a:spcAft>
              <a:buClr>
                <a:schemeClr val="dk1"/>
              </a:buClr>
              <a:buSzPts val="2400"/>
              <a:buFont typeface="Arial"/>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commendations">
  <p:cSld name="Recommendations">
    <p:spTree>
      <p:nvGrpSpPr>
        <p:cNvPr id="1" name="Shape 63"/>
        <p:cNvGrpSpPr/>
        <p:nvPr/>
      </p:nvGrpSpPr>
      <p:grpSpPr>
        <a:xfrm>
          <a:off x="0" y="0"/>
          <a:ext cx="0" cy="0"/>
          <a:chOff x="0" y="0"/>
          <a:chExt cx="0" cy="0"/>
        </a:xfrm>
      </p:grpSpPr>
      <p:sp>
        <p:nvSpPr>
          <p:cNvPr id="64" name="Google Shape;64;p57"/>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57"/>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59740" algn="l">
              <a:lnSpc>
                <a:spcPct val="90000"/>
              </a:lnSpc>
              <a:spcBef>
                <a:spcPts val="1200"/>
              </a:spcBef>
              <a:spcAft>
                <a:spcPts val="0"/>
              </a:spcAft>
              <a:buClr>
                <a:schemeClr val="dk1"/>
              </a:buClr>
              <a:buSzPts val="3640"/>
              <a:buFont typeface="Arial"/>
              <a:buChar char="•"/>
              <a:defRPr/>
            </a:lvl1pPr>
            <a:lvl2pPr marL="914400" lvl="1" indent="-381000" algn="l">
              <a:lnSpc>
                <a:spcPct val="90000"/>
              </a:lnSpc>
              <a:spcBef>
                <a:spcPts val="1200"/>
              </a:spcBef>
              <a:spcAft>
                <a:spcPts val="0"/>
              </a:spcAft>
              <a:buClr>
                <a:schemeClr val="dk1"/>
              </a:buClr>
              <a:buSzPts val="2400"/>
              <a:buChar char="–"/>
              <a:defRPr/>
            </a:lvl2pPr>
            <a:lvl3pPr marL="1371600" lvl="2" indent="-381000" algn="l">
              <a:lnSpc>
                <a:spcPct val="90000"/>
              </a:lnSpc>
              <a:spcBef>
                <a:spcPts val="1200"/>
              </a:spcBef>
              <a:spcAft>
                <a:spcPts val="0"/>
              </a:spcAft>
              <a:buClr>
                <a:schemeClr val="dk1"/>
              </a:buClr>
              <a:buSzPts val="2400"/>
              <a:buChar char="•"/>
              <a:defRPr/>
            </a:lvl3pPr>
            <a:lvl4pPr marL="1828800" lvl="3" indent="-381000" algn="l">
              <a:lnSpc>
                <a:spcPct val="90000"/>
              </a:lnSpc>
              <a:spcBef>
                <a:spcPts val="1200"/>
              </a:spcBef>
              <a:spcAft>
                <a:spcPts val="0"/>
              </a:spcAft>
              <a:buClr>
                <a:schemeClr val="dk1"/>
              </a:buClr>
              <a:buSzPts val="2400"/>
              <a:buChar char="–"/>
              <a:defRPr/>
            </a:lvl4pPr>
            <a:lvl5pPr marL="2286000" lvl="4" indent="-381000" algn="l">
              <a:lnSpc>
                <a:spcPct val="90000"/>
              </a:lnSpc>
              <a:spcBef>
                <a:spcPts val="1200"/>
              </a:spcBef>
              <a:spcAft>
                <a:spcPts val="0"/>
              </a:spcAft>
              <a:buClr>
                <a:schemeClr val="dk1"/>
              </a:buClr>
              <a:buSzPts val="2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ction Plan">
  <p:cSld name="Action Plan">
    <p:spTree>
      <p:nvGrpSpPr>
        <p:cNvPr id="1" name="Shape 66"/>
        <p:cNvGrpSpPr/>
        <p:nvPr/>
      </p:nvGrpSpPr>
      <p:grpSpPr>
        <a:xfrm>
          <a:off x="0" y="0"/>
          <a:ext cx="0" cy="0"/>
          <a:chOff x="0" y="0"/>
          <a:chExt cx="0" cy="0"/>
        </a:xfrm>
      </p:grpSpPr>
      <p:sp>
        <p:nvSpPr>
          <p:cNvPr id="67" name="Google Shape;67;p58"/>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58"/>
          <p:cNvSpPr txBox="1">
            <a:spLocks noGrp="1"/>
          </p:cNvSpPr>
          <p:nvPr>
            <p:ph type="body" idx="1"/>
          </p:nvPr>
        </p:nvSpPr>
        <p:spPr>
          <a:xfrm>
            <a:off x="457201" y="1527175"/>
            <a:ext cx="11276012" cy="4460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2800"/>
              <a:buNone/>
              <a:defRPr sz="2800" b="1"/>
            </a:lvl1pPr>
            <a:lvl2pPr marL="914400" lvl="1" indent="-381000" algn="l">
              <a:lnSpc>
                <a:spcPct val="90000"/>
              </a:lnSpc>
              <a:spcBef>
                <a:spcPts val="1200"/>
              </a:spcBef>
              <a:spcAft>
                <a:spcPts val="0"/>
              </a:spcAft>
              <a:buClr>
                <a:schemeClr val="dk1"/>
              </a:buClr>
              <a:buSzPts val="2400"/>
              <a:buFont typeface="Arial"/>
              <a:buChar char="•"/>
              <a:defRPr sz="2400"/>
            </a:lvl2pPr>
            <a:lvl3pPr marL="1371600" lvl="2" indent="-381000" algn="l">
              <a:lnSpc>
                <a:spcPct val="90000"/>
              </a:lnSpc>
              <a:spcBef>
                <a:spcPts val="1200"/>
              </a:spcBef>
              <a:spcAft>
                <a:spcPts val="0"/>
              </a:spcAft>
              <a:buClr>
                <a:schemeClr val="dk1"/>
              </a:buClr>
              <a:buSzPts val="2400"/>
              <a:buFont typeface="Arial"/>
              <a:buChar char="–"/>
              <a:defRPr sz="2400"/>
            </a:lvl3pPr>
            <a:lvl4pPr marL="1828800" lvl="3" indent="-381000" algn="l">
              <a:lnSpc>
                <a:spcPct val="90000"/>
              </a:lnSpc>
              <a:spcBef>
                <a:spcPts val="1200"/>
              </a:spcBef>
              <a:spcAft>
                <a:spcPts val="0"/>
              </a:spcAft>
              <a:buClr>
                <a:schemeClr val="dk1"/>
              </a:buClr>
              <a:buSzPts val="2400"/>
              <a:buFont typeface="Arial"/>
              <a:buChar char="•"/>
              <a:defRPr sz="2400"/>
            </a:lvl4pPr>
            <a:lvl5pPr marL="2286000" lvl="4" indent="-381000" algn="l">
              <a:lnSpc>
                <a:spcPct val="90000"/>
              </a:lnSpc>
              <a:spcBef>
                <a:spcPts val="1200"/>
              </a:spcBef>
              <a:spcAft>
                <a:spcPts val="0"/>
              </a:spcAft>
              <a:buClr>
                <a:schemeClr val="dk1"/>
              </a:buClr>
              <a:buSzPts val="2400"/>
              <a:buFont typeface="Arial"/>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commended Research">
  <p:cSld name="Recommended Research">
    <p:spTree>
      <p:nvGrpSpPr>
        <p:cNvPr id="1" name="Shape 69"/>
        <p:cNvGrpSpPr/>
        <p:nvPr/>
      </p:nvGrpSpPr>
      <p:grpSpPr>
        <a:xfrm>
          <a:off x="0" y="0"/>
          <a:ext cx="0" cy="0"/>
          <a:chOff x="0" y="0"/>
          <a:chExt cx="0" cy="0"/>
        </a:xfrm>
      </p:grpSpPr>
      <p:sp>
        <p:nvSpPr>
          <p:cNvPr id="70" name="Google Shape;70;p5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9"/>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59740" algn="l">
              <a:lnSpc>
                <a:spcPct val="90000"/>
              </a:lnSpc>
              <a:spcBef>
                <a:spcPts val="1200"/>
              </a:spcBef>
              <a:spcAft>
                <a:spcPts val="0"/>
              </a:spcAft>
              <a:buClr>
                <a:schemeClr val="dk2"/>
              </a:buClr>
              <a:buSzPts val="3640"/>
              <a:buFont typeface="Arial"/>
              <a:buChar char="•"/>
              <a:defRPr/>
            </a:lvl1pPr>
            <a:lvl2pPr marL="914400" lvl="1" indent="-381000" algn="l">
              <a:lnSpc>
                <a:spcPct val="90000"/>
              </a:lnSpc>
              <a:spcBef>
                <a:spcPts val="1200"/>
              </a:spcBef>
              <a:spcAft>
                <a:spcPts val="0"/>
              </a:spcAft>
              <a:buClr>
                <a:schemeClr val="dk1"/>
              </a:buClr>
              <a:buSzPts val="2400"/>
              <a:buChar char="–"/>
              <a:defRPr/>
            </a:lvl2pPr>
            <a:lvl3pPr marL="1371600" lvl="2" indent="-381000" algn="l">
              <a:lnSpc>
                <a:spcPct val="90000"/>
              </a:lnSpc>
              <a:spcBef>
                <a:spcPts val="1200"/>
              </a:spcBef>
              <a:spcAft>
                <a:spcPts val="0"/>
              </a:spcAft>
              <a:buClr>
                <a:schemeClr val="dk1"/>
              </a:buClr>
              <a:buSzPts val="2400"/>
              <a:buChar char="•"/>
              <a:defRPr/>
            </a:lvl3pPr>
            <a:lvl4pPr marL="1828800" lvl="3" indent="-381000" algn="l">
              <a:lnSpc>
                <a:spcPct val="90000"/>
              </a:lnSpc>
              <a:spcBef>
                <a:spcPts val="1200"/>
              </a:spcBef>
              <a:spcAft>
                <a:spcPts val="0"/>
              </a:spcAft>
              <a:buClr>
                <a:schemeClr val="dk1"/>
              </a:buClr>
              <a:buSzPts val="2400"/>
              <a:buChar char="–"/>
              <a:defRPr/>
            </a:lvl4pPr>
            <a:lvl5pPr marL="2286000" lvl="4" indent="-381000" algn="l">
              <a:lnSpc>
                <a:spcPct val="90000"/>
              </a:lnSpc>
              <a:spcBef>
                <a:spcPts val="1200"/>
              </a:spcBef>
              <a:spcAft>
                <a:spcPts val="0"/>
              </a:spcAft>
              <a:buClr>
                <a:schemeClr val="dk1"/>
              </a:buClr>
              <a:buSzPts val="2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59"/>
          <p:cNvSpPr txBox="1"/>
          <p:nvPr/>
        </p:nvSpPr>
        <p:spPr>
          <a:xfrm>
            <a:off x="457200" y="6230064"/>
            <a:ext cx="6229673" cy="123111"/>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800">
                <a:solidFill>
                  <a:srgbClr val="6F7878"/>
                </a:solidFill>
                <a:latin typeface="Arial"/>
                <a:ea typeface="Arial"/>
                <a:cs typeface="Arial"/>
                <a:sym typeface="Arial"/>
              </a:rPr>
              <a:t>Access to Gartner research is subject to entitlement. For information, please contact your Gartner representative.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ction Item">
  <p:cSld name="Action Item">
    <p:spTree>
      <p:nvGrpSpPr>
        <p:cNvPr id="1" name="Shape 73"/>
        <p:cNvGrpSpPr/>
        <p:nvPr/>
      </p:nvGrpSpPr>
      <p:grpSpPr>
        <a:xfrm>
          <a:off x="0" y="0"/>
          <a:ext cx="0" cy="0"/>
          <a:chOff x="0" y="0"/>
          <a:chExt cx="0" cy="0"/>
        </a:xfrm>
      </p:grpSpPr>
      <p:sp>
        <p:nvSpPr>
          <p:cNvPr id="74" name="Google Shape;74;p60"/>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60"/>
          <p:cNvSpPr txBox="1">
            <a:spLocks noGrp="1"/>
          </p:cNvSpPr>
          <p:nvPr>
            <p:ph type="body" idx="1"/>
          </p:nvPr>
        </p:nvSpPr>
        <p:spPr>
          <a:xfrm>
            <a:off x="457200" y="1527175"/>
            <a:ext cx="11276013" cy="32512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60"/>
          <p:cNvSpPr txBox="1">
            <a:spLocks noGrp="1"/>
          </p:cNvSpPr>
          <p:nvPr>
            <p:ph type="body" idx="2"/>
          </p:nvPr>
        </p:nvSpPr>
        <p:spPr>
          <a:xfrm>
            <a:off x="457200" y="4778375"/>
            <a:ext cx="11276013" cy="1209675"/>
          </a:xfrm>
          <a:prstGeom prst="rect">
            <a:avLst/>
          </a:prstGeom>
          <a:solidFill>
            <a:srgbClr val="002856"/>
          </a:solidFill>
          <a:ln>
            <a:noFill/>
          </a:ln>
        </p:spPr>
        <p:txBody>
          <a:bodyPr spcFirstLastPara="1" wrap="square" lIns="137150" tIns="91425" rIns="91425" bIns="91425" anchor="ctr" anchorCtr="0">
            <a:noAutofit/>
          </a:bodyPr>
          <a:lstStyle>
            <a:lvl1pPr marL="457200" lvl="0" indent="-228600" algn="l">
              <a:lnSpc>
                <a:spcPct val="90000"/>
              </a:lnSpc>
              <a:spcBef>
                <a:spcPts val="600"/>
              </a:spcBef>
              <a:spcAft>
                <a:spcPts val="0"/>
              </a:spcAft>
              <a:buClr>
                <a:srgbClr val="FFFFFF"/>
              </a:buClr>
              <a:buSzPts val="2800"/>
              <a:buNone/>
              <a:defRPr>
                <a:solidFill>
                  <a:srgbClr val="FFFFFF"/>
                </a:solidFill>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77"/>
        <p:cNvGrpSpPr/>
        <p:nvPr/>
      </p:nvGrpSpPr>
      <p:grpSpPr>
        <a:xfrm>
          <a:off x="0" y="0"/>
          <a:ext cx="0" cy="0"/>
          <a:chOff x="0" y="0"/>
          <a:chExt cx="0" cy="0"/>
        </a:xfrm>
      </p:grpSpPr>
      <p:sp>
        <p:nvSpPr>
          <p:cNvPr id="78" name="Google Shape;78;p61"/>
          <p:cNvSpPr txBox="1">
            <a:spLocks noGrp="1"/>
          </p:cNvSpPr>
          <p:nvPr>
            <p:ph type="body" idx="1"/>
          </p:nvPr>
        </p:nvSpPr>
        <p:spPr>
          <a:xfrm>
            <a:off x="4424193" y="1527175"/>
            <a:ext cx="3336925" cy="4460875"/>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b="1"/>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61"/>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1"/>
          <p:cNvSpPr txBox="1">
            <a:spLocks noGrp="1"/>
          </p:cNvSpPr>
          <p:nvPr>
            <p:ph type="body" idx="2"/>
          </p:nvPr>
        </p:nvSpPr>
        <p:spPr>
          <a:xfrm>
            <a:off x="457200" y="1527175"/>
            <a:ext cx="3336925" cy="44608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2000"/>
              <a:buNone/>
              <a:defRPr sz="2000" b="1"/>
            </a:lvl1pPr>
            <a:lvl2pPr marL="914400" lvl="1" indent="-355600" algn="l">
              <a:lnSpc>
                <a:spcPct val="90000"/>
              </a:lnSpc>
              <a:spcBef>
                <a:spcPts val="1200"/>
              </a:spcBef>
              <a:spcAft>
                <a:spcPts val="0"/>
              </a:spcAft>
              <a:buClr>
                <a:schemeClr val="dk1"/>
              </a:buClr>
              <a:buSzPts val="2000"/>
              <a:buFont typeface="Arial"/>
              <a:buChar char="•"/>
              <a:defRPr sz="2000"/>
            </a:lvl2pPr>
            <a:lvl3pPr marL="1371600" lvl="2" indent="-355600" algn="l">
              <a:lnSpc>
                <a:spcPct val="90000"/>
              </a:lnSpc>
              <a:spcBef>
                <a:spcPts val="1200"/>
              </a:spcBef>
              <a:spcAft>
                <a:spcPts val="0"/>
              </a:spcAft>
              <a:buClr>
                <a:schemeClr val="dk1"/>
              </a:buClr>
              <a:buSzPts val="2000"/>
              <a:buFont typeface="Arial"/>
              <a:buChar char="–"/>
              <a:defRPr sz="2000"/>
            </a:lvl3pPr>
            <a:lvl4pPr marL="1828800" lvl="3" indent="-355600" algn="l">
              <a:lnSpc>
                <a:spcPct val="90000"/>
              </a:lnSpc>
              <a:spcBef>
                <a:spcPts val="1200"/>
              </a:spcBef>
              <a:spcAft>
                <a:spcPts val="0"/>
              </a:spcAft>
              <a:buClr>
                <a:schemeClr val="dk1"/>
              </a:buClr>
              <a:buSzPts val="2000"/>
              <a:buFont typeface="Arial"/>
              <a:buChar char="•"/>
              <a:defRPr sz="2000"/>
            </a:lvl4pPr>
            <a:lvl5pPr marL="2286000" lvl="4" indent="-355600" algn="l">
              <a:lnSpc>
                <a:spcPct val="90000"/>
              </a:lnSpc>
              <a:spcBef>
                <a:spcPts val="1200"/>
              </a:spcBef>
              <a:spcAft>
                <a:spcPts val="0"/>
              </a:spcAft>
              <a:buClr>
                <a:schemeClr val="dk1"/>
              </a:buClr>
              <a:buSzPts val="2000"/>
              <a:buFont typeface="Arial"/>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61"/>
          <p:cNvSpPr txBox="1">
            <a:spLocks noGrp="1"/>
          </p:cNvSpPr>
          <p:nvPr>
            <p:ph type="body" idx="3"/>
          </p:nvPr>
        </p:nvSpPr>
        <p:spPr>
          <a:xfrm>
            <a:off x="8396288" y="1527175"/>
            <a:ext cx="3336925" cy="4460875"/>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b="1"/>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 shaded">
  <p:cSld name="Three column shaded">
    <p:spTree>
      <p:nvGrpSpPr>
        <p:cNvPr id="1" name="Shape 82"/>
        <p:cNvGrpSpPr/>
        <p:nvPr/>
      </p:nvGrpSpPr>
      <p:grpSpPr>
        <a:xfrm>
          <a:off x="0" y="0"/>
          <a:ext cx="0" cy="0"/>
          <a:chOff x="0" y="0"/>
          <a:chExt cx="0" cy="0"/>
        </a:xfrm>
      </p:grpSpPr>
      <p:sp>
        <p:nvSpPr>
          <p:cNvPr id="83" name="Google Shape;83;p62"/>
          <p:cNvSpPr txBox="1">
            <a:spLocks noGrp="1"/>
          </p:cNvSpPr>
          <p:nvPr>
            <p:ph type="body" idx="1"/>
          </p:nvPr>
        </p:nvSpPr>
        <p:spPr>
          <a:xfrm>
            <a:off x="4424193" y="1527175"/>
            <a:ext cx="3336925" cy="4460875"/>
          </a:xfrm>
          <a:prstGeom prst="rect">
            <a:avLst/>
          </a:prstGeom>
          <a:solidFill>
            <a:srgbClr val="D3D3D3"/>
          </a:solidFill>
          <a:ln>
            <a:noFill/>
          </a:ln>
        </p:spPr>
        <p:txBody>
          <a:bodyPr spcFirstLastPara="1" wrap="square" lIns="182875" tIns="182875" rIns="91425" bIns="182875" anchor="t" anchorCtr="0">
            <a:noAutofit/>
          </a:bodyPr>
          <a:lstStyle>
            <a:lvl1pPr marL="457200" lvl="0" indent="-355600" algn="l">
              <a:lnSpc>
                <a:spcPct val="90000"/>
              </a:lnSpc>
              <a:spcBef>
                <a:spcPts val="1200"/>
              </a:spcBef>
              <a:spcAft>
                <a:spcPts val="0"/>
              </a:spcAft>
              <a:buClr>
                <a:schemeClr val="dk1"/>
              </a:buClr>
              <a:buSzPts val="2000"/>
              <a:buChar char="•"/>
              <a:defRPr sz="2000" b="1"/>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6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62"/>
          <p:cNvSpPr txBox="1">
            <a:spLocks noGrp="1"/>
          </p:cNvSpPr>
          <p:nvPr>
            <p:ph type="body" idx="2"/>
          </p:nvPr>
        </p:nvSpPr>
        <p:spPr>
          <a:xfrm>
            <a:off x="457200" y="1527175"/>
            <a:ext cx="3336925" cy="4460875"/>
          </a:xfrm>
          <a:prstGeom prst="rect">
            <a:avLst/>
          </a:prstGeom>
          <a:solidFill>
            <a:srgbClr val="D3D3D3"/>
          </a:solidFill>
          <a:ln>
            <a:noFill/>
          </a:ln>
        </p:spPr>
        <p:txBody>
          <a:bodyPr spcFirstLastPara="1" wrap="square" lIns="182875" tIns="182875" rIns="91425" bIns="182875" anchor="t" anchorCtr="0">
            <a:noAutofit/>
          </a:bodyPr>
          <a:lstStyle>
            <a:lvl1pPr marL="457200" lvl="0" indent="-228600" algn="l">
              <a:lnSpc>
                <a:spcPct val="90000"/>
              </a:lnSpc>
              <a:spcBef>
                <a:spcPts val="1200"/>
              </a:spcBef>
              <a:spcAft>
                <a:spcPts val="0"/>
              </a:spcAft>
              <a:buClr>
                <a:schemeClr val="dk1"/>
              </a:buClr>
              <a:buSzPts val="2000"/>
              <a:buNone/>
              <a:defRPr sz="2000" b="1"/>
            </a:lvl1pPr>
            <a:lvl2pPr marL="914400" lvl="1" indent="-355600" algn="l">
              <a:lnSpc>
                <a:spcPct val="90000"/>
              </a:lnSpc>
              <a:spcBef>
                <a:spcPts val="1200"/>
              </a:spcBef>
              <a:spcAft>
                <a:spcPts val="0"/>
              </a:spcAft>
              <a:buClr>
                <a:schemeClr val="dk1"/>
              </a:buClr>
              <a:buSzPts val="2000"/>
              <a:buFont typeface="Arial"/>
              <a:buChar char="•"/>
              <a:defRPr sz="2000"/>
            </a:lvl2pPr>
            <a:lvl3pPr marL="1371600" lvl="2" indent="-355600" algn="l">
              <a:lnSpc>
                <a:spcPct val="90000"/>
              </a:lnSpc>
              <a:spcBef>
                <a:spcPts val="1200"/>
              </a:spcBef>
              <a:spcAft>
                <a:spcPts val="0"/>
              </a:spcAft>
              <a:buClr>
                <a:schemeClr val="dk1"/>
              </a:buClr>
              <a:buSzPts val="2000"/>
              <a:buFont typeface="Arial"/>
              <a:buChar char="–"/>
              <a:defRPr sz="2000"/>
            </a:lvl3pPr>
            <a:lvl4pPr marL="1828800" lvl="3" indent="-355600" algn="l">
              <a:lnSpc>
                <a:spcPct val="90000"/>
              </a:lnSpc>
              <a:spcBef>
                <a:spcPts val="1200"/>
              </a:spcBef>
              <a:spcAft>
                <a:spcPts val="0"/>
              </a:spcAft>
              <a:buClr>
                <a:schemeClr val="dk1"/>
              </a:buClr>
              <a:buSzPts val="2000"/>
              <a:buFont typeface="Arial"/>
              <a:buChar char="•"/>
              <a:defRPr sz="2000"/>
            </a:lvl4pPr>
            <a:lvl5pPr marL="2286000" lvl="4" indent="-355600" algn="l">
              <a:lnSpc>
                <a:spcPct val="90000"/>
              </a:lnSpc>
              <a:spcBef>
                <a:spcPts val="1200"/>
              </a:spcBef>
              <a:spcAft>
                <a:spcPts val="0"/>
              </a:spcAft>
              <a:buClr>
                <a:schemeClr val="dk1"/>
              </a:buClr>
              <a:buSzPts val="2000"/>
              <a:buFont typeface="Arial"/>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62"/>
          <p:cNvSpPr txBox="1">
            <a:spLocks noGrp="1"/>
          </p:cNvSpPr>
          <p:nvPr>
            <p:ph type="body" idx="3"/>
          </p:nvPr>
        </p:nvSpPr>
        <p:spPr>
          <a:xfrm>
            <a:off x="8396288" y="1527175"/>
            <a:ext cx="3336925" cy="4460875"/>
          </a:xfrm>
          <a:prstGeom prst="rect">
            <a:avLst/>
          </a:prstGeom>
          <a:solidFill>
            <a:srgbClr val="D3D3D3"/>
          </a:solidFill>
          <a:ln>
            <a:noFill/>
          </a:ln>
        </p:spPr>
        <p:txBody>
          <a:bodyPr spcFirstLastPara="1" wrap="square" lIns="182875" tIns="182875" rIns="91425" bIns="182875" anchor="t" anchorCtr="0">
            <a:noAutofit/>
          </a:bodyPr>
          <a:lstStyle>
            <a:lvl1pPr marL="457200" lvl="0" indent="-355600" algn="l">
              <a:lnSpc>
                <a:spcPct val="90000"/>
              </a:lnSpc>
              <a:spcBef>
                <a:spcPts val="1200"/>
              </a:spcBef>
              <a:spcAft>
                <a:spcPts val="0"/>
              </a:spcAft>
              <a:buClr>
                <a:schemeClr val="dk1"/>
              </a:buClr>
              <a:buSzPts val="2000"/>
              <a:buChar char="•"/>
              <a:defRPr sz="2000" b="1"/>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Center">
  <p:cSld name="Title Center">
    <p:spTree>
      <p:nvGrpSpPr>
        <p:cNvPr id="1" name="Shape 87"/>
        <p:cNvGrpSpPr/>
        <p:nvPr/>
      </p:nvGrpSpPr>
      <p:grpSpPr>
        <a:xfrm>
          <a:off x="0" y="0"/>
          <a:ext cx="0" cy="0"/>
          <a:chOff x="0" y="0"/>
          <a:chExt cx="0" cy="0"/>
        </a:xfrm>
      </p:grpSpPr>
      <p:sp>
        <p:nvSpPr>
          <p:cNvPr id="88" name="Google Shape;88;p63"/>
          <p:cNvSpPr txBox="1">
            <a:spLocks noGrp="1"/>
          </p:cNvSpPr>
          <p:nvPr>
            <p:ph type="title"/>
          </p:nvPr>
        </p:nvSpPr>
        <p:spPr>
          <a:xfrm>
            <a:off x="457200" y="2985802"/>
            <a:ext cx="11276013" cy="443198"/>
          </a:xfrm>
          <a:prstGeom prst="rect">
            <a:avLst/>
          </a:prstGeom>
          <a:noFill/>
          <a:ln>
            <a:noFill/>
          </a:ln>
        </p:spPr>
        <p:txBody>
          <a:bodyPr spcFirstLastPara="1" wrap="square" lIns="0" tIns="0" rIns="0" bIns="0" anchor="ctr" anchorCtr="0">
            <a:noAutofit/>
          </a:bodyPr>
          <a:lstStyle>
            <a:lvl1pPr lvl="0" algn="ctr">
              <a:lnSpc>
                <a:spcPct val="90000"/>
              </a:lnSpc>
              <a:spcBef>
                <a:spcPts val="1200"/>
              </a:spcBef>
              <a:spcAft>
                <a:spcPts val="0"/>
              </a:spcAft>
              <a:buClr>
                <a:schemeClr val="dk2"/>
              </a:buClr>
              <a:buSzPts val="4000"/>
              <a:buFont typeface="Arial Black"/>
              <a:buNone/>
              <a:defRPr sz="4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op w Center Text">
  <p:cSld name="Title Top w Center Text">
    <p:spTree>
      <p:nvGrpSpPr>
        <p:cNvPr id="1" name="Shape 89"/>
        <p:cNvGrpSpPr/>
        <p:nvPr/>
      </p:nvGrpSpPr>
      <p:grpSpPr>
        <a:xfrm>
          <a:off x="0" y="0"/>
          <a:ext cx="0" cy="0"/>
          <a:chOff x="0" y="0"/>
          <a:chExt cx="0" cy="0"/>
        </a:xfrm>
      </p:grpSpPr>
      <p:sp>
        <p:nvSpPr>
          <p:cNvPr id="90" name="Google Shape;90;p64"/>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64"/>
          <p:cNvSpPr txBox="1">
            <a:spLocks noGrp="1"/>
          </p:cNvSpPr>
          <p:nvPr>
            <p:ph type="body" idx="1"/>
          </p:nvPr>
        </p:nvSpPr>
        <p:spPr>
          <a:xfrm>
            <a:off x="457200" y="2985802"/>
            <a:ext cx="11276013" cy="443198"/>
          </a:xfrm>
          <a:prstGeom prst="rect">
            <a:avLst/>
          </a:prstGeom>
          <a:noFill/>
          <a:ln>
            <a:noFill/>
          </a:ln>
        </p:spPr>
        <p:txBody>
          <a:bodyPr spcFirstLastPara="1" wrap="square" lIns="0" tIns="0" rIns="0" bIns="0" anchor="ctr" anchorCtr="0">
            <a:noAutofit/>
          </a:bodyPr>
          <a:lstStyle>
            <a:lvl1pPr marL="457200" lvl="0" indent="-482600" algn="l">
              <a:lnSpc>
                <a:spcPct val="90000"/>
              </a:lnSpc>
              <a:spcBef>
                <a:spcPts val="1200"/>
              </a:spcBef>
              <a:spcAft>
                <a:spcPts val="0"/>
              </a:spcAft>
              <a:buClr>
                <a:schemeClr val="dk2"/>
              </a:buClr>
              <a:buSzPts val="4000"/>
              <a:buChar char="•"/>
              <a:defRPr sz="4000" b="0">
                <a:solidFill>
                  <a:schemeClr val="dk2"/>
                </a:solidFill>
                <a:latin typeface="Arial Black"/>
                <a:ea typeface="Arial Black"/>
                <a:cs typeface="Arial Black"/>
                <a:sym typeface="Arial Black"/>
              </a:defRPr>
            </a:lvl1pPr>
            <a:lvl2pPr marL="914400" lvl="1" indent="-381000" algn="l">
              <a:lnSpc>
                <a:spcPct val="90000"/>
              </a:lnSpc>
              <a:spcBef>
                <a:spcPts val="1200"/>
              </a:spcBef>
              <a:spcAft>
                <a:spcPts val="0"/>
              </a:spcAft>
              <a:buClr>
                <a:schemeClr val="dk1"/>
              </a:buClr>
              <a:buSzPts val="2400"/>
              <a:buChar char="–"/>
              <a:defRPr/>
            </a:lvl2pPr>
            <a:lvl3pPr marL="1371600" lvl="2" indent="-381000" algn="l">
              <a:lnSpc>
                <a:spcPct val="90000"/>
              </a:lnSpc>
              <a:spcBef>
                <a:spcPts val="1200"/>
              </a:spcBef>
              <a:spcAft>
                <a:spcPts val="0"/>
              </a:spcAft>
              <a:buClr>
                <a:schemeClr val="dk1"/>
              </a:buClr>
              <a:buSzPts val="2400"/>
              <a:buChar char="•"/>
              <a:defRPr/>
            </a:lvl3pPr>
            <a:lvl4pPr marL="1828800" lvl="3" indent="-381000" algn="l">
              <a:lnSpc>
                <a:spcPct val="90000"/>
              </a:lnSpc>
              <a:spcBef>
                <a:spcPts val="1200"/>
              </a:spcBef>
              <a:spcAft>
                <a:spcPts val="0"/>
              </a:spcAft>
              <a:buClr>
                <a:schemeClr val="dk1"/>
              </a:buClr>
              <a:buSzPts val="2400"/>
              <a:buChar char="–"/>
              <a:defRPr/>
            </a:lvl4pPr>
            <a:lvl5pPr marL="2286000" lvl="4" indent="-381000" algn="l">
              <a:lnSpc>
                <a:spcPct val="90000"/>
              </a:lnSpc>
              <a:spcBef>
                <a:spcPts val="1200"/>
              </a:spcBef>
              <a:spcAft>
                <a:spcPts val="0"/>
              </a:spcAft>
              <a:buClr>
                <a:schemeClr val="dk1"/>
              </a:buClr>
              <a:buSzPts val="2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92"/>
        <p:cNvGrpSpPr/>
        <p:nvPr/>
      </p:nvGrpSpPr>
      <p:grpSpPr>
        <a:xfrm>
          <a:off x="0" y="0"/>
          <a:ext cx="0" cy="0"/>
          <a:chOff x="0" y="0"/>
          <a:chExt cx="0" cy="0"/>
        </a:xfrm>
      </p:grpSpPr>
      <p:sp>
        <p:nvSpPr>
          <p:cNvPr id="93" name="Google Shape;93;p65"/>
          <p:cNvSpPr/>
          <p:nvPr/>
        </p:nvSpPr>
        <p:spPr>
          <a:xfrm>
            <a:off x="7140899" y="1354039"/>
            <a:ext cx="5051100" cy="328692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 name="Google Shape;94;p65"/>
          <p:cNvSpPr txBox="1">
            <a:spLocks noGrp="1"/>
          </p:cNvSpPr>
          <p:nvPr>
            <p:ph type="title"/>
          </p:nvPr>
        </p:nvSpPr>
        <p:spPr>
          <a:xfrm>
            <a:off x="2055247" y="1527176"/>
            <a:ext cx="4906765" cy="293724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2880"/>
              <a:buFont typeface="Noto Sans Symbols"/>
              <a:buNone/>
              <a:defRPr sz="3200" b="1">
                <a:solidFill>
                  <a:schemeClr val="dk2"/>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65"/>
          <p:cNvSpPr/>
          <p:nvPr/>
        </p:nvSpPr>
        <p:spPr>
          <a:xfrm>
            <a:off x="-2" y="1354039"/>
            <a:ext cx="1753954" cy="328692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_Sky">
  <p:cSld name="Divider_Sky">
    <p:spTree>
      <p:nvGrpSpPr>
        <p:cNvPr id="1" name="Shape 96"/>
        <p:cNvGrpSpPr/>
        <p:nvPr/>
      </p:nvGrpSpPr>
      <p:grpSpPr>
        <a:xfrm>
          <a:off x="0" y="0"/>
          <a:ext cx="0" cy="0"/>
          <a:chOff x="0" y="0"/>
          <a:chExt cx="0" cy="0"/>
        </a:xfrm>
      </p:grpSpPr>
      <p:sp>
        <p:nvSpPr>
          <p:cNvPr id="97" name="Google Shape;97;p66"/>
          <p:cNvSpPr/>
          <p:nvPr/>
        </p:nvSpPr>
        <p:spPr>
          <a:xfrm>
            <a:off x="7140899" y="1354039"/>
            <a:ext cx="5051100" cy="3286926"/>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8" name="Google Shape;98;p66"/>
          <p:cNvSpPr/>
          <p:nvPr/>
        </p:nvSpPr>
        <p:spPr>
          <a:xfrm>
            <a:off x="-2" y="1354039"/>
            <a:ext cx="1753954" cy="3286926"/>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9" name="Google Shape;99;p66"/>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_Tangerine">
  <p:cSld name="Divider_Tangerine">
    <p:spTree>
      <p:nvGrpSpPr>
        <p:cNvPr id="1" name="Shape 100"/>
        <p:cNvGrpSpPr/>
        <p:nvPr/>
      </p:nvGrpSpPr>
      <p:grpSpPr>
        <a:xfrm>
          <a:off x="0" y="0"/>
          <a:ext cx="0" cy="0"/>
          <a:chOff x="0" y="0"/>
          <a:chExt cx="0" cy="0"/>
        </a:xfrm>
      </p:grpSpPr>
      <p:sp>
        <p:nvSpPr>
          <p:cNvPr id="101" name="Google Shape;101;p67"/>
          <p:cNvSpPr/>
          <p:nvPr/>
        </p:nvSpPr>
        <p:spPr>
          <a:xfrm>
            <a:off x="7140899" y="1354039"/>
            <a:ext cx="5051100" cy="32869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2" name="Google Shape;102;p67"/>
          <p:cNvSpPr/>
          <p:nvPr/>
        </p:nvSpPr>
        <p:spPr>
          <a:xfrm>
            <a:off x="-2" y="1354039"/>
            <a:ext cx="1753954" cy="328692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3" name="Google Shape;103;p67"/>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_Lemon">
  <p:cSld name="Divider_Lemon">
    <p:spTree>
      <p:nvGrpSpPr>
        <p:cNvPr id="1" name="Shape 104"/>
        <p:cNvGrpSpPr/>
        <p:nvPr/>
      </p:nvGrpSpPr>
      <p:grpSpPr>
        <a:xfrm>
          <a:off x="0" y="0"/>
          <a:ext cx="0" cy="0"/>
          <a:chOff x="0" y="0"/>
          <a:chExt cx="0" cy="0"/>
        </a:xfrm>
      </p:grpSpPr>
      <p:sp>
        <p:nvSpPr>
          <p:cNvPr id="105" name="Google Shape;105;p68"/>
          <p:cNvSpPr/>
          <p:nvPr/>
        </p:nvSpPr>
        <p:spPr>
          <a:xfrm>
            <a:off x="7140899" y="1354039"/>
            <a:ext cx="5051100" cy="328692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6" name="Google Shape;106;p68"/>
          <p:cNvSpPr/>
          <p:nvPr/>
        </p:nvSpPr>
        <p:spPr>
          <a:xfrm>
            <a:off x="-2" y="1354039"/>
            <a:ext cx="1753954" cy="328692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7" name="Google Shape;107;p68"/>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vider_Rose">
  <p:cSld name="Divider_Rose">
    <p:spTree>
      <p:nvGrpSpPr>
        <p:cNvPr id="1" name="Shape 108"/>
        <p:cNvGrpSpPr/>
        <p:nvPr/>
      </p:nvGrpSpPr>
      <p:grpSpPr>
        <a:xfrm>
          <a:off x="0" y="0"/>
          <a:ext cx="0" cy="0"/>
          <a:chOff x="0" y="0"/>
          <a:chExt cx="0" cy="0"/>
        </a:xfrm>
      </p:grpSpPr>
      <p:sp>
        <p:nvSpPr>
          <p:cNvPr id="109" name="Google Shape;109;p69"/>
          <p:cNvSpPr/>
          <p:nvPr/>
        </p:nvSpPr>
        <p:spPr>
          <a:xfrm>
            <a:off x="7140899" y="1354039"/>
            <a:ext cx="5051100" cy="3286926"/>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0" name="Google Shape;110;p69"/>
          <p:cNvSpPr/>
          <p:nvPr/>
        </p:nvSpPr>
        <p:spPr>
          <a:xfrm>
            <a:off x="-2" y="1354039"/>
            <a:ext cx="1753954" cy="3286926"/>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1" name="Google Shape;111;p69"/>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vider_Surf">
  <p:cSld name="Divider_Surf">
    <p:spTree>
      <p:nvGrpSpPr>
        <p:cNvPr id="1" name="Shape 112"/>
        <p:cNvGrpSpPr/>
        <p:nvPr/>
      </p:nvGrpSpPr>
      <p:grpSpPr>
        <a:xfrm>
          <a:off x="0" y="0"/>
          <a:ext cx="0" cy="0"/>
          <a:chOff x="0" y="0"/>
          <a:chExt cx="0" cy="0"/>
        </a:xfrm>
      </p:grpSpPr>
      <p:sp>
        <p:nvSpPr>
          <p:cNvPr id="113" name="Google Shape;113;p70"/>
          <p:cNvSpPr/>
          <p:nvPr/>
        </p:nvSpPr>
        <p:spPr>
          <a:xfrm>
            <a:off x="7140899" y="1354039"/>
            <a:ext cx="5051100" cy="3286926"/>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4" name="Google Shape;114;p70"/>
          <p:cNvSpPr/>
          <p:nvPr/>
        </p:nvSpPr>
        <p:spPr>
          <a:xfrm>
            <a:off x="-2" y="1354039"/>
            <a:ext cx="1753954" cy="3286926"/>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5" name="Google Shape;115;p70"/>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6"/>
        <p:cNvGrpSpPr/>
        <p:nvPr/>
      </p:nvGrpSpPr>
      <p:grpSpPr>
        <a:xfrm>
          <a:off x="0" y="0"/>
          <a:ext cx="0" cy="0"/>
          <a:chOff x="0" y="0"/>
          <a:chExt cx="0" cy="0"/>
        </a:xfrm>
      </p:grpSpPr>
      <p:sp>
        <p:nvSpPr>
          <p:cNvPr id="117" name="Google Shape;117;p71"/>
          <p:cNvSpPr txBox="1">
            <a:spLocks noGrp="1"/>
          </p:cNvSpPr>
          <p:nvPr>
            <p:ph type="title"/>
          </p:nvPr>
        </p:nvSpPr>
        <p:spPr>
          <a:xfrm>
            <a:off x="457200" y="1009268"/>
            <a:ext cx="6060141" cy="4476115"/>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71"/>
          <p:cNvSpPr txBox="1">
            <a:spLocks noGrp="1"/>
          </p:cNvSpPr>
          <p:nvPr>
            <p:ph type="body" idx="1"/>
          </p:nvPr>
        </p:nvSpPr>
        <p:spPr>
          <a:xfrm>
            <a:off x="457200" y="5485384"/>
            <a:ext cx="606014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400"/>
              <a:buNone/>
              <a:defRPr sz="1400"/>
            </a:lvl1pPr>
            <a:lvl2pPr marL="914400" lvl="1" indent="-228600" algn="l">
              <a:lnSpc>
                <a:spcPct val="90000"/>
              </a:lnSpc>
              <a:spcBef>
                <a:spcPts val="1200"/>
              </a:spcBef>
              <a:spcAft>
                <a:spcPts val="0"/>
              </a:spcAft>
              <a:buClr>
                <a:schemeClr val="dk1"/>
              </a:buClr>
              <a:buSzPts val="1400"/>
              <a:buNone/>
              <a:defRPr sz="1400"/>
            </a:lvl2pPr>
            <a:lvl3pPr marL="1371600" lvl="2" indent="-228600" algn="l">
              <a:lnSpc>
                <a:spcPct val="90000"/>
              </a:lnSpc>
              <a:spcBef>
                <a:spcPts val="1200"/>
              </a:spcBef>
              <a:spcAft>
                <a:spcPts val="0"/>
              </a:spcAft>
              <a:buClr>
                <a:schemeClr val="dk1"/>
              </a:buClr>
              <a:buSzPts val="1400"/>
              <a:buNone/>
              <a:defRPr sz="1400"/>
            </a:lvl3pPr>
            <a:lvl4pPr marL="1828800" lvl="3" indent="-228600" algn="l">
              <a:lnSpc>
                <a:spcPct val="90000"/>
              </a:lnSpc>
              <a:spcBef>
                <a:spcPts val="1200"/>
              </a:spcBef>
              <a:spcAft>
                <a:spcPts val="0"/>
              </a:spcAft>
              <a:buClr>
                <a:schemeClr val="dk1"/>
              </a:buClr>
              <a:buSzPts val="1400"/>
              <a:buNone/>
              <a:defRPr sz="1400"/>
            </a:lvl4pPr>
            <a:lvl5pPr marL="2286000" lvl="4" indent="-228600" algn="l">
              <a:lnSpc>
                <a:spcPct val="90000"/>
              </a:lnSpc>
              <a:spcBef>
                <a:spcPts val="12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_large">
  <p:cSld name="Quote_large">
    <p:spTree>
      <p:nvGrpSpPr>
        <p:cNvPr id="1" name="Shape 119"/>
        <p:cNvGrpSpPr/>
        <p:nvPr/>
      </p:nvGrpSpPr>
      <p:grpSpPr>
        <a:xfrm>
          <a:off x="0" y="0"/>
          <a:ext cx="0" cy="0"/>
          <a:chOff x="0" y="0"/>
          <a:chExt cx="0" cy="0"/>
        </a:xfrm>
      </p:grpSpPr>
      <p:sp>
        <p:nvSpPr>
          <p:cNvPr id="120" name="Google Shape;120;p72"/>
          <p:cNvSpPr txBox="1">
            <a:spLocks noGrp="1"/>
          </p:cNvSpPr>
          <p:nvPr>
            <p:ph type="title"/>
          </p:nvPr>
        </p:nvSpPr>
        <p:spPr>
          <a:xfrm>
            <a:off x="457199" y="1009268"/>
            <a:ext cx="8366761" cy="4476115"/>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2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72"/>
          <p:cNvSpPr txBox="1">
            <a:spLocks noGrp="1"/>
          </p:cNvSpPr>
          <p:nvPr>
            <p:ph type="body" idx="1"/>
          </p:nvPr>
        </p:nvSpPr>
        <p:spPr>
          <a:xfrm>
            <a:off x="457199" y="5485384"/>
            <a:ext cx="836676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400"/>
              <a:buNone/>
              <a:defRPr sz="1400"/>
            </a:lvl1pPr>
            <a:lvl2pPr marL="914400" lvl="1" indent="-228600" algn="l">
              <a:lnSpc>
                <a:spcPct val="90000"/>
              </a:lnSpc>
              <a:spcBef>
                <a:spcPts val="1200"/>
              </a:spcBef>
              <a:spcAft>
                <a:spcPts val="0"/>
              </a:spcAft>
              <a:buClr>
                <a:schemeClr val="dk1"/>
              </a:buClr>
              <a:buSzPts val="1400"/>
              <a:buNone/>
              <a:defRPr sz="1400"/>
            </a:lvl2pPr>
            <a:lvl3pPr marL="1371600" lvl="2" indent="-228600" algn="l">
              <a:lnSpc>
                <a:spcPct val="90000"/>
              </a:lnSpc>
              <a:spcBef>
                <a:spcPts val="1200"/>
              </a:spcBef>
              <a:spcAft>
                <a:spcPts val="0"/>
              </a:spcAft>
              <a:buClr>
                <a:schemeClr val="dk1"/>
              </a:buClr>
              <a:buSzPts val="1400"/>
              <a:buNone/>
              <a:defRPr sz="1400"/>
            </a:lvl3pPr>
            <a:lvl4pPr marL="1828800" lvl="3" indent="-228600" algn="l">
              <a:lnSpc>
                <a:spcPct val="90000"/>
              </a:lnSpc>
              <a:spcBef>
                <a:spcPts val="1200"/>
              </a:spcBef>
              <a:spcAft>
                <a:spcPts val="0"/>
              </a:spcAft>
              <a:buClr>
                <a:schemeClr val="dk1"/>
              </a:buClr>
              <a:buSzPts val="1400"/>
              <a:buNone/>
              <a:defRPr sz="1400"/>
            </a:lvl4pPr>
            <a:lvl5pPr marL="2286000" lvl="4" indent="-228600" algn="l">
              <a:lnSpc>
                <a:spcPct val="90000"/>
              </a:lnSpc>
              <a:spcBef>
                <a:spcPts val="12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_Quote_Sky">
  <p:cSld name="A_Quote_Sky">
    <p:spTree>
      <p:nvGrpSpPr>
        <p:cNvPr id="1" name="Shape 122"/>
        <p:cNvGrpSpPr/>
        <p:nvPr/>
      </p:nvGrpSpPr>
      <p:grpSpPr>
        <a:xfrm>
          <a:off x="0" y="0"/>
          <a:ext cx="0" cy="0"/>
          <a:chOff x="0" y="0"/>
          <a:chExt cx="0" cy="0"/>
        </a:xfrm>
      </p:grpSpPr>
      <p:sp>
        <p:nvSpPr>
          <p:cNvPr id="123" name="Google Shape;123;p73"/>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73"/>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600"/>
              <a:buNone/>
              <a:defRPr sz="1600"/>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73"/>
          <p:cNvSpPr/>
          <p:nvPr/>
        </p:nvSpPr>
        <p:spPr>
          <a:xfrm>
            <a:off x="-1" y="1343025"/>
            <a:ext cx="507359" cy="4171950"/>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6" name="Google Shape;126;p73"/>
          <p:cNvSpPr/>
          <p:nvPr/>
        </p:nvSpPr>
        <p:spPr>
          <a:xfrm>
            <a:off x="11684641" y="1343025"/>
            <a:ext cx="507359" cy="4171950"/>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_Quote_Lemon">
  <p:cSld name="A_Quote_Lemon">
    <p:spTree>
      <p:nvGrpSpPr>
        <p:cNvPr id="1" name="Shape 127"/>
        <p:cNvGrpSpPr/>
        <p:nvPr/>
      </p:nvGrpSpPr>
      <p:grpSpPr>
        <a:xfrm>
          <a:off x="0" y="0"/>
          <a:ext cx="0" cy="0"/>
          <a:chOff x="0" y="0"/>
          <a:chExt cx="0" cy="0"/>
        </a:xfrm>
      </p:grpSpPr>
      <p:sp>
        <p:nvSpPr>
          <p:cNvPr id="128" name="Google Shape;128;p74"/>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74"/>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600"/>
              <a:buNone/>
              <a:defRPr sz="1600"/>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74"/>
          <p:cNvSpPr/>
          <p:nvPr/>
        </p:nvSpPr>
        <p:spPr>
          <a:xfrm>
            <a:off x="-1" y="1343025"/>
            <a:ext cx="507359" cy="4171950"/>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1" name="Google Shape;131;p74"/>
          <p:cNvSpPr/>
          <p:nvPr/>
        </p:nvSpPr>
        <p:spPr>
          <a:xfrm>
            <a:off x="11684641" y="1343025"/>
            <a:ext cx="507359" cy="4171950"/>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_Quote_Tangerine">
  <p:cSld name="A_Quote_Tangerine">
    <p:spTree>
      <p:nvGrpSpPr>
        <p:cNvPr id="1" name="Shape 132"/>
        <p:cNvGrpSpPr/>
        <p:nvPr/>
      </p:nvGrpSpPr>
      <p:grpSpPr>
        <a:xfrm>
          <a:off x="0" y="0"/>
          <a:ext cx="0" cy="0"/>
          <a:chOff x="0" y="0"/>
          <a:chExt cx="0" cy="0"/>
        </a:xfrm>
      </p:grpSpPr>
      <p:sp>
        <p:nvSpPr>
          <p:cNvPr id="133" name="Google Shape;133;p75"/>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75"/>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600"/>
              <a:buNone/>
              <a:defRPr sz="1600"/>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75"/>
          <p:cNvSpPr/>
          <p:nvPr/>
        </p:nvSpPr>
        <p:spPr>
          <a:xfrm>
            <a:off x="-1" y="1343025"/>
            <a:ext cx="507359" cy="4171950"/>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6" name="Google Shape;136;p75"/>
          <p:cNvSpPr/>
          <p:nvPr/>
        </p:nvSpPr>
        <p:spPr>
          <a:xfrm>
            <a:off x="11684641" y="1343025"/>
            <a:ext cx="507359" cy="4171950"/>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ummitCode_Title Slide">
  <p:cSld name="SummitCode_Title Slide">
    <p:bg>
      <p:bgPr>
        <a:solidFill>
          <a:schemeClr val="dk2"/>
        </a:solidFill>
        <a:effectLst/>
      </p:bgPr>
    </p:bg>
    <p:spTree>
      <p:nvGrpSpPr>
        <p:cNvPr id="1" name="Shape 31"/>
        <p:cNvGrpSpPr/>
        <p:nvPr/>
      </p:nvGrpSpPr>
      <p:grpSpPr>
        <a:xfrm>
          <a:off x="0" y="0"/>
          <a:ext cx="0" cy="0"/>
          <a:chOff x="0" y="0"/>
          <a:chExt cx="0" cy="0"/>
        </a:xfrm>
      </p:grpSpPr>
      <p:pic>
        <p:nvPicPr>
          <p:cNvPr id="32" name="Google Shape;32;p42"/>
          <p:cNvPicPr preferRelativeResize="0"/>
          <p:nvPr/>
        </p:nvPicPr>
        <p:blipFill rotWithShape="1">
          <a:blip r:embed="rId2">
            <a:alphaModFix/>
          </a:blip>
          <a:srcRect/>
          <a:stretch/>
        </p:blipFill>
        <p:spPr>
          <a:xfrm>
            <a:off x="9688259" y="5975537"/>
            <a:ext cx="2053216" cy="468817"/>
          </a:xfrm>
          <a:prstGeom prst="rect">
            <a:avLst/>
          </a:prstGeom>
          <a:noFill/>
          <a:ln>
            <a:noFill/>
          </a:ln>
        </p:spPr>
      </p:pic>
      <p:sp>
        <p:nvSpPr>
          <p:cNvPr id="33" name="Google Shape;33;p42"/>
          <p:cNvSpPr txBox="1">
            <a:spLocks noGrp="1"/>
          </p:cNvSpPr>
          <p:nvPr>
            <p:ph type="subTitle" idx="1"/>
          </p:nvPr>
        </p:nvSpPr>
        <p:spPr>
          <a:xfrm>
            <a:off x="987462" y="4187546"/>
            <a:ext cx="7299287" cy="27699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Times"/>
              <a:buNone/>
              <a:defRPr sz="1800">
                <a:solidFill>
                  <a:srgbClr val="FFFFFF"/>
                </a:solidFill>
                <a:latin typeface="Arial"/>
                <a:ea typeface="Arial"/>
                <a:cs typeface="Arial"/>
                <a:sym typeface="Arial"/>
              </a:defRPr>
            </a:lvl1pPr>
            <a:lvl2pPr lvl="1" algn="l">
              <a:lnSpc>
                <a:spcPct val="90000"/>
              </a:lnSpc>
              <a:spcBef>
                <a:spcPts val="1200"/>
              </a:spcBef>
              <a:spcAft>
                <a:spcPts val="0"/>
              </a:spcAft>
              <a:buClr>
                <a:schemeClr val="lt1"/>
              </a:buClr>
              <a:buSzPts val="1800"/>
              <a:buChar char="–"/>
              <a:defRPr/>
            </a:lvl2pPr>
            <a:lvl3pPr lvl="2" algn="l">
              <a:lnSpc>
                <a:spcPct val="90000"/>
              </a:lnSpc>
              <a:spcBef>
                <a:spcPts val="1200"/>
              </a:spcBef>
              <a:spcAft>
                <a:spcPts val="0"/>
              </a:spcAft>
              <a:buClr>
                <a:schemeClr val="lt1"/>
              </a:buClr>
              <a:buSzPts val="1800"/>
              <a:buChar char="•"/>
              <a:defRPr/>
            </a:lvl3pPr>
            <a:lvl4pPr lvl="3" algn="l">
              <a:lnSpc>
                <a:spcPct val="90000"/>
              </a:lnSpc>
              <a:spcBef>
                <a:spcPts val="1200"/>
              </a:spcBef>
              <a:spcAft>
                <a:spcPts val="0"/>
              </a:spcAft>
              <a:buClr>
                <a:schemeClr val="lt1"/>
              </a:buClr>
              <a:buSzPts val="1800"/>
              <a:buChar char="–"/>
              <a:defRPr/>
            </a:lvl4pPr>
            <a:lvl5pPr lvl="4" algn="l">
              <a:lnSpc>
                <a:spcPct val="90000"/>
              </a:lnSpc>
              <a:spcBef>
                <a:spcPts val="12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34" name="Google Shape;34;p42"/>
          <p:cNvSpPr txBox="1">
            <a:spLocks noGrp="1"/>
          </p:cNvSpPr>
          <p:nvPr>
            <p:ph type="ctrTitle"/>
          </p:nvPr>
        </p:nvSpPr>
        <p:spPr>
          <a:xfrm>
            <a:off x="987463" y="2070748"/>
            <a:ext cx="7299287" cy="1994392"/>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rgbClr val="FFFFFF"/>
              </a:buClr>
              <a:buSzPts val="3600"/>
              <a:buFont typeface="Arial Black"/>
              <a:buNone/>
              <a:defRPr sz="3600" b="0">
                <a:solidFill>
                  <a:srgbClr val="FFFFFF"/>
                </a:solidFill>
                <a:latin typeface="Arial Black"/>
                <a:ea typeface="Arial Black"/>
                <a:cs typeface="Arial Black"/>
                <a:sym typeface="Arial Black"/>
              </a:defRPr>
            </a:lvl1pPr>
            <a:lvl2pPr lvl="1">
              <a:spcBef>
                <a:spcPts val="3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2"/>
          <p:cNvSpPr txBox="1">
            <a:spLocks noGrp="1"/>
          </p:cNvSpPr>
          <p:nvPr>
            <p:ph type="body" idx="2"/>
          </p:nvPr>
        </p:nvSpPr>
        <p:spPr>
          <a:xfrm>
            <a:off x="460256" y="348321"/>
            <a:ext cx="917287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FFFFFF"/>
              </a:buClr>
              <a:buSzPts val="2000"/>
              <a:buFont typeface="Arial"/>
              <a:buNone/>
              <a:defRPr sz="2000" b="1">
                <a:solidFill>
                  <a:srgbClr val="FFFFFF"/>
                </a:solidFill>
                <a:latin typeface="Arial"/>
                <a:ea typeface="Arial"/>
                <a:cs typeface="Arial"/>
                <a:sym typeface="Arial"/>
              </a:defRPr>
            </a:lvl1pPr>
            <a:lvl2pPr marL="914400" lvl="1" indent="-228600" algn="l">
              <a:lnSpc>
                <a:spcPct val="90000"/>
              </a:lnSpc>
              <a:spcBef>
                <a:spcPts val="600"/>
              </a:spcBef>
              <a:spcAft>
                <a:spcPts val="0"/>
              </a:spcAft>
              <a:buClr>
                <a:schemeClr val="lt1"/>
              </a:buClr>
              <a:buSzPts val="1200"/>
              <a:buFont typeface="Arial"/>
              <a:buNone/>
              <a:defRPr sz="1200" b="1">
                <a:solidFill>
                  <a:schemeClr val="lt1"/>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40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42"/>
          <p:cNvSpPr txBox="1">
            <a:spLocks noGrp="1"/>
          </p:cNvSpPr>
          <p:nvPr>
            <p:ph type="body" idx="3"/>
          </p:nvPr>
        </p:nvSpPr>
        <p:spPr>
          <a:xfrm>
            <a:off x="460255" y="686571"/>
            <a:ext cx="9172871" cy="1661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BDBDBD"/>
              </a:buClr>
              <a:buSzPts val="1200"/>
              <a:buFont typeface="Arial Black"/>
              <a:buNone/>
              <a:defRPr sz="1200" b="1">
                <a:solidFill>
                  <a:srgbClr val="BDBDBD"/>
                </a:solidFill>
                <a:latin typeface="Arial Black"/>
                <a:ea typeface="Arial Black"/>
                <a:cs typeface="Arial Black"/>
                <a:sym typeface="Arial Black"/>
              </a:defRPr>
            </a:lvl1pPr>
            <a:lvl2pPr marL="914400" lvl="1" indent="-228600" algn="l">
              <a:lnSpc>
                <a:spcPct val="90000"/>
              </a:lnSpc>
              <a:spcBef>
                <a:spcPts val="600"/>
              </a:spcBef>
              <a:spcAft>
                <a:spcPts val="0"/>
              </a:spcAft>
              <a:buClr>
                <a:srgbClr val="B2B2B2"/>
              </a:buClr>
              <a:buSzPts val="1200"/>
              <a:buFont typeface="Arial"/>
              <a:buNone/>
              <a:defRPr sz="1200" b="1">
                <a:solidFill>
                  <a:srgbClr val="B2B2B2"/>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40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7" name="Google Shape;37;p42"/>
          <p:cNvSpPr/>
          <p:nvPr/>
        </p:nvSpPr>
        <p:spPr>
          <a:xfrm>
            <a:off x="85355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38" name="Google Shape;38;p42"/>
          <p:cNvSpPr/>
          <p:nvPr/>
        </p:nvSpPr>
        <p:spPr>
          <a:xfrm>
            <a:off x="4602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39" name="Google Shape;39;p42"/>
          <p:cNvSpPr txBox="1"/>
          <p:nvPr/>
        </p:nvSpPr>
        <p:spPr>
          <a:xfrm>
            <a:off x="460256" y="5820382"/>
            <a:ext cx="7755412" cy="64633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700" b="0" u="none">
                <a:solidFill>
                  <a:srgbClr val="BDBDBD"/>
                </a:solidFill>
                <a:latin typeface="Arial"/>
                <a:ea typeface="Arial"/>
                <a:cs typeface="Arial"/>
                <a:sym typeface="Arial"/>
              </a:rPr>
              <a:t>© 2022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700" b="0" u="sng">
                <a:solidFill>
                  <a:srgbClr val="BDBDBD"/>
                </a:solidFill>
                <a:latin typeface="Arial"/>
                <a:ea typeface="Arial"/>
                <a:cs typeface="Arial"/>
                <a:sym typeface="Arial"/>
                <a:hlinkClick r:id="rId3">
                  <a:extLst>
                    <a:ext uri="{A12FA001-AC4F-418D-AE19-62706E023703}">
                      <ahyp:hlinkClr xmlns:ahyp="http://schemas.microsoft.com/office/drawing/2018/hyperlinkcolor" xmlns="" val="tx"/>
                    </a:ext>
                  </a:extLst>
                </a:hlinkClick>
              </a:rPr>
              <a:t>Gartner’s Usage Policy</a:t>
            </a:r>
            <a:r>
              <a:rPr lang="en-US" sz="700" b="0" u="none">
                <a:solidFill>
                  <a:srgbClr val="BDBDBD"/>
                </a:solidFill>
                <a:latin typeface="Arial"/>
                <a:ea typeface="Arial"/>
                <a:cs typeface="Arial"/>
                <a:sym typeface="Arial"/>
              </a:rPr>
              <a:t>. Gartner prides itself on its reputation for independence and objectivity. Its research is produced independently by its research organization without input or influence from any third party. For further information, see "</a:t>
            </a:r>
            <a:r>
              <a:rPr lang="en-US" sz="700" b="0" u="sng">
                <a:solidFill>
                  <a:srgbClr val="BDBDBD"/>
                </a:solidFill>
                <a:latin typeface="Arial"/>
                <a:ea typeface="Arial"/>
                <a:cs typeface="Arial"/>
                <a:sym typeface="Arial"/>
                <a:hlinkClick r:id="rId4">
                  <a:extLst>
                    <a:ext uri="{A12FA001-AC4F-418D-AE19-62706E023703}">
                      <ahyp:hlinkClr xmlns:ahyp="http://schemas.microsoft.com/office/drawing/2018/hyperlinkcolor" xmlns="" val="tx"/>
                    </a:ext>
                  </a:extLst>
                </a:hlinkClick>
              </a:rPr>
              <a:t>Guiding Principles on Independence and Objectivity</a:t>
            </a:r>
            <a:r>
              <a:rPr lang="en-US" sz="700" b="0" u="none">
                <a:solidFill>
                  <a:srgbClr val="BDBDBD"/>
                </a:solidFill>
                <a:latin typeface="Arial"/>
                <a:ea typeface="Arial"/>
                <a:cs typeface="Arial"/>
                <a:sym typeface="Arial"/>
              </a:rPr>
              <a:t>."</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_Quote_Rose">
  <p:cSld name="A_Quote_Rose">
    <p:spTree>
      <p:nvGrpSpPr>
        <p:cNvPr id="1" name="Shape 137"/>
        <p:cNvGrpSpPr/>
        <p:nvPr/>
      </p:nvGrpSpPr>
      <p:grpSpPr>
        <a:xfrm>
          <a:off x="0" y="0"/>
          <a:ext cx="0" cy="0"/>
          <a:chOff x="0" y="0"/>
          <a:chExt cx="0" cy="0"/>
        </a:xfrm>
      </p:grpSpPr>
      <p:sp>
        <p:nvSpPr>
          <p:cNvPr id="138" name="Google Shape;138;p76"/>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76"/>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600"/>
              <a:buNone/>
              <a:defRPr sz="1600"/>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76"/>
          <p:cNvSpPr/>
          <p:nvPr/>
        </p:nvSpPr>
        <p:spPr>
          <a:xfrm>
            <a:off x="-1" y="1343025"/>
            <a:ext cx="507359" cy="4171950"/>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1" name="Google Shape;141;p76"/>
          <p:cNvSpPr/>
          <p:nvPr/>
        </p:nvSpPr>
        <p:spPr>
          <a:xfrm>
            <a:off x="11684641" y="1343025"/>
            <a:ext cx="507359" cy="4171950"/>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_Quote_Surf">
  <p:cSld name="A_Quote_Surf">
    <p:spTree>
      <p:nvGrpSpPr>
        <p:cNvPr id="1" name="Shape 142"/>
        <p:cNvGrpSpPr/>
        <p:nvPr/>
      </p:nvGrpSpPr>
      <p:grpSpPr>
        <a:xfrm>
          <a:off x="0" y="0"/>
          <a:ext cx="0" cy="0"/>
          <a:chOff x="0" y="0"/>
          <a:chExt cx="0" cy="0"/>
        </a:xfrm>
      </p:grpSpPr>
      <p:sp>
        <p:nvSpPr>
          <p:cNvPr id="143" name="Google Shape;143;p77"/>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dk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77"/>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dk1"/>
              </a:buClr>
              <a:buSzPts val="1600"/>
              <a:buNone/>
              <a:defRPr sz="1600"/>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77"/>
          <p:cNvSpPr/>
          <p:nvPr/>
        </p:nvSpPr>
        <p:spPr>
          <a:xfrm>
            <a:off x="-1" y="1343025"/>
            <a:ext cx="507359" cy="4171950"/>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6" name="Google Shape;146;p77"/>
          <p:cNvSpPr/>
          <p:nvPr/>
        </p:nvSpPr>
        <p:spPr>
          <a:xfrm>
            <a:off x="11684641" y="1343025"/>
            <a:ext cx="507359" cy="4171950"/>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47"/>
        <p:cNvGrpSpPr/>
        <p:nvPr/>
      </p:nvGrpSpPr>
      <p:grpSpPr>
        <a:xfrm>
          <a:off x="0" y="0"/>
          <a:ext cx="0" cy="0"/>
          <a:chOff x="0" y="0"/>
          <a:chExt cx="0" cy="0"/>
        </a:xfrm>
      </p:grpSpPr>
      <p:sp>
        <p:nvSpPr>
          <p:cNvPr id="148" name="Google Shape;148;p78"/>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78"/>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hree column" type="twoObj">
  <p:cSld name="TWO_OBJECTS">
    <p:spTree>
      <p:nvGrpSpPr>
        <p:cNvPr id="1" name="Shape 150"/>
        <p:cNvGrpSpPr/>
        <p:nvPr/>
      </p:nvGrpSpPr>
      <p:grpSpPr>
        <a:xfrm>
          <a:off x="0" y="0"/>
          <a:ext cx="0" cy="0"/>
          <a:chOff x="0" y="0"/>
          <a:chExt cx="0" cy="0"/>
        </a:xfrm>
      </p:grpSpPr>
      <p:sp>
        <p:nvSpPr>
          <p:cNvPr id="151" name="Google Shape;151;p7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79"/>
          <p:cNvSpPr txBox="1">
            <a:spLocks noGrp="1"/>
          </p:cNvSpPr>
          <p:nvPr>
            <p:ph type="body" idx="1"/>
          </p:nvPr>
        </p:nvSpPr>
        <p:spPr>
          <a:xfrm>
            <a:off x="457200"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79"/>
          <p:cNvSpPr txBox="1">
            <a:spLocks noGrp="1"/>
          </p:cNvSpPr>
          <p:nvPr>
            <p:ph type="body" idx="2"/>
          </p:nvPr>
        </p:nvSpPr>
        <p:spPr>
          <a:xfrm>
            <a:off x="4425696"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79"/>
          <p:cNvSpPr txBox="1">
            <a:spLocks noGrp="1"/>
          </p:cNvSpPr>
          <p:nvPr>
            <p:ph type="body" idx="3"/>
          </p:nvPr>
        </p:nvSpPr>
        <p:spPr>
          <a:xfrm>
            <a:off x="8394192"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opTrends" type="blank">
  <p:cSld name="BLANK">
    <p:bg>
      <p:bgPr>
        <a:solidFill>
          <a:schemeClr val="dk1"/>
        </a:solidFill>
        <a:effectLst/>
      </p:bgPr>
    </p:bg>
    <p:spTree>
      <p:nvGrpSpPr>
        <p:cNvPr id="1" name="Shape 160"/>
        <p:cNvGrpSpPr/>
        <p:nvPr/>
      </p:nvGrpSpPr>
      <p:grpSpPr>
        <a:xfrm>
          <a:off x="0" y="0"/>
          <a:ext cx="0" cy="0"/>
          <a:chOff x="0" y="0"/>
          <a:chExt cx="0" cy="0"/>
        </a:xfrm>
      </p:grpSpPr>
      <p:pic>
        <p:nvPicPr>
          <p:cNvPr id="161" name="Google Shape;161;p46" descr="A picture containing blur&#10;&#10;Description automatically generated"/>
          <p:cNvPicPr preferRelativeResize="0"/>
          <p:nvPr/>
        </p:nvPicPr>
        <p:blipFill rotWithShape="1">
          <a:blip r:embed="rId2">
            <a:alphaModFix/>
          </a:blip>
          <a:srcRect t="18152" b="21633"/>
          <a:stretch/>
        </p:blipFill>
        <p:spPr>
          <a:xfrm>
            <a:off x="0" y="0"/>
            <a:ext cx="12192000" cy="4393752"/>
          </a:xfrm>
          <a:prstGeom prst="rect">
            <a:avLst/>
          </a:prstGeom>
          <a:noFill/>
          <a:ln>
            <a:noFill/>
          </a:ln>
        </p:spPr>
      </p:pic>
      <p:sp>
        <p:nvSpPr>
          <p:cNvPr id="162" name="Google Shape;162;p46"/>
          <p:cNvSpPr/>
          <p:nvPr/>
        </p:nvSpPr>
        <p:spPr>
          <a:xfrm>
            <a:off x="0" y="1358900"/>
            <a:ext cx="12192000" cy="3034853"/>
          </a:xfrm>
          <a:prstGeom prst="rect">
            <a:avLst/>
          </a:prstGeom>
          <a:gradFill>
            <a:gsLst>
              <a:gs pos="0">
                <a:srgbClr val="000000">
                  <a:alpha val="0"/>
                </a:srgbClr>
              </a:gs>
              <a:gs pos="32000">
                <a:srgbClr val="000000"/>
              </a:gs>
              <a:gs pos="100000">
                <a:srgbClr val="00000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4"/>
        <p:cNvGrpSpPr/>
        <p:nvPr/>
      </p:nvGrpSpPr>
      <p:grpSpPr>
        <a:xfrm>
          <a:off x="0" y="0"/>
          <a:ext cx="0" cy="0"/>
          <a:chOff x="0" y="0"/>
          <a:chExt cx="0" cy="0"/>
        </a:xfrm>
      </p:grpSpPr>
      <p:sp>
        <p:nvSpPr>
          <p:cNvPr id="165" name="Google Shape;165;p48"/>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6"/>
        <p:cNvGrpSpPr/>
        <p:nvPr/>
      </p:nvGrpSpPr>
      <p:grpSpPr>
        <a:xfrm>
          <a:off x="0" y="0"/>
          <a:ext cx="0" cy="0"/>
          <a:chOff x="0" y="0"/>
          <a:chExt cx="0" cy="0"/>
        </a:xfrm>
      </p:grpSpPr>
      <p:sp>
        <p:nvSpPr>
          <p:cNvPr id="167" name="Google Shape;167;p4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49"/>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SummitCode_Title Slide">
  <p:cSld name="SummitCode_Title Slide">
    <p:spTree>
      <p:nvGrpSpPr>
        <p:cNvPr id="1" name="Shape 169"/>
        <p:cNvGrpSpPr/>
        <p:nvPr/>
      </p:nvGrpSpPr>
      <p:grpSpPr>
        <a:xfrm>
          <a:off x="0" y="0"/>
          <a:ext cx="0" cy="0"/>
          <a:chOff x="0" y="0"/>
          <a:chExt cx="0" cy="0"/>
        </a:xfrm>
      </p:grpSpPr>
      <p:pic>
        <p:nvPicPr>
          <p:cNvPr id="170" name="Google Shape;170;p80"/>
          <p:cNvPicPr preferRelativeResize="0"/>
          <p:nvPr/>
        </p:nvPicPr>
        <p:blipFill rotWithShape="1">
          <a:blip r:embed="rId2">
            <a:alphaModFix/>
          </a:blip>
          <a:srcRect/>
          <a:stretch/>
        </p:blipFill>
        <p:spPr>
          <a:xfrm>
            <a:off x="9688259" y="5975537"/>
            <a:ext cx="2053216" cy="468817"/>
          </a:xfrm>
          <a:prstGeom prst="rect">
            <a:avLst/>
          </a:prstGeom>
          <a:noFill/>
          <a:ln>
            <a:noFill/>
          </a:ln>
        </p:spPr>
      </p:pic>
      <p:sp>
        <p:nvSpPr>
          <p:cNvPr id="171" name="Google Shape;171;p80"/>
          <p:cNvSpPr txBox="1">
            <a:spLocks noGrp="1"/>
          </p:cNvSpPr>
          <p:nvPr>
            <p:ph type="subTitle" idx="1"/>
          </p:nvPr>
        </p:nvSpPr>
        <p:spPr>
          <a:xfrm>
            <a:off x="987463" y="4187546"/>
            <a:ext cx="7228206" cy="27699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Times"/>
              <a:buNone/>
              <a:defRPr sz="1800">
                <a:solidFill>
                  <a:srgbClr val="FFFFFF"/>
                </a:solidFill>
                <a:latin typeface="Arial"/>
                <a:ea typeface="Arial"/>
                <a:cs typeface="Arial"/>
                <a:sym typeface="Arial"/>
              </a:defRPr>
            </a:lvl1pPr>
            <a:lvl2pPr lvl="1" algn="l">
              <a:lnSpc>
                <a:spcPct val="90000"/>
              </a:lnSpc>
              <a:spcBef>
                <a:spcPts val="1200"/>
              </a:spcBef>
              <a:spcAft>
                <a:spcPts val="0"/>
              </a:spcAft>
              <a:buClr>
                <a:schemeClr val="lt1"/>
              </a:buClr>
              <a:buSzPts val="1620"/>
              <a:buChar char="–"/>
              <a:defRPr/>
            </a:lvl2pPr>
            <a:lvl3pPr lvl="2" algn="l">
              <a:lnSpc>
                <a:spcPct val="90000"/>
              </a:lnSpc>
              <a:spcBef>
                <a:spcPts val="1200"/>
              </a:spcBef>
              <a:spcAft>
                <a:spcPts val="0"/>
              </a:spcAft>
              <a:buClr>
                <a:schemeClr val="lt1"/>
              </a:buClr>
              <a:buSzPts val="1800"/>
              <a:buChar char="•"/>
              <a:defRPr/>
            </a:lvl3pPr>
            <a:lvl4pPr lvl="3" algn="l">
              <a:lnSpc>
                <a:spcPct val="90000"/>
              </a:lnSpc>
              <a:spcBef>
                <a:spcPts val="1200"/>
              </a:spcBef>
              <a:spcAft>
                <a:spcPts val="0"/>
              </a:spcAft>
              <a:buClr>
                <a:schemeClr val="lt1"/>
              </a:buClr>
              <a:buSzPts val="1620"/>
              <a:buChar char="–"/>
              <a:defRPr/>
            </a:lvl4pPr>
            <a:lvl5pPr lvl="4" algn="l">
              <a:lnSpc>
                <a:spcPct val="90000"/>
              </a:lnSpc>
              <a:spcBef>
                <a:spcPts val="1200"/>
              </a:spcBef>
              <a:spcAft>
                <a:spcPts val="0"/>
              </a:spcAft>
              <a:buClr>
                <a:schemeClr val="lt1"/>
              </a:buClr>
              <a:buSzPts val="1800"/>
              <a:buChar char="•"/>
              <a:defRPr/>
            </a:lvl5pPr>
            <a:lvl6pPr lvl="5" algn="l">
              <a:lnSpc>
                <a:spcPct val="90000"/>
              </a:lnSpc>
              <a:spcBef>
                <a:spcPts val="500"/>
              </a:spcBef>
              <a:spcAft>
                <a:spcPts val="0"/>
              </a:spcAft>
              <a:buClr>
                <a:schemeClr val="lt1"/>
              </a:buClr>
              <a:buSzPts val="1800"/>
              <a:buChar char="•"/>
              <a:defRPr/>
            </a:lvl6pPr>
            <a:lvl7pPr lvl="6" algn="l">
              <a:lnSpc>
                <a:spcPct val="90000"/>
              </a:lnSpc>
              <a:spcBef>
                <a:spcPts val="500"/>
              </a:spcBef>
              <a:spcAft>
                <a:spcPts val="0"/>
              </a:spcAft>
              <a:buClr>
                <a:schemeClr val="lt1"/>
              </a:buClr>
              <a:buSzPts val="1800"/>
              <a:buChar char="•"/>
              <a:defRPr/>
            </a:lvl7pPr>
            <a:lvl8pPr lvl="7" algn="l">
              <a:lnSpc>
                <a:spcPct val="90000"/>
              </a:lnSpc>
              <a:spcBef>
                <a:spcPts val="500"/>
              </a:spcBef>
              <a:spcAft>
                <a:spcPts val="0"/>
              </a:spcAft>
              <a:buClr>
                <a:schemeClr val="lt1"/>
              </a:buClr>
              <a:buSzPts val="1800"/>
              <a:buChar char="•"/>
              <a:defRPr/>
            </a:lvl8pPr>
            <a:lvl9pPr lvl="8" algn="l">
              <a:lnSpc>
                <a:spcPct val="90000"/>
              </a:lnSpc>
              <a:spcBef>
                <a:spcPts val="500"/>
              </a:spcBef>
              <a:spcAft>
                <a:spcPts val="0"/>
              </a:spcAft>
              <a:buClr>
                <a:schemeClr val="lt1"/>
              </a:buClr>
              <a:buSzPts val="1800"/>
              <a:buChar char="•"/>
              <a:defRPr/>
            </a:lvl9pPr>
          </a:lstStyle>
          <a:p>
            <a:endParaRPr/>
          </a:p>
        </p:txBody>
      </p:sp>
      <p:sp>
        <p:nvSpPr>
          <p:cNvPr id="172" name="Google Shape;172;p80"/>
          <p:cNvSpPr txBox="1">
            <a:spLocks noGrp="1"/>
          </p:cNvSpPr>
          <p:nvPr>
            <p:ph type="ctrTitle"/>
          </p:nvPr>
        </p:nvSpPr>
        <p:spPr>
          <a:xfrm>
            <a:off x="987463" y="2070748"/>
            <a:ext cx="7228205" cy="1994392"/>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rgbClr val="FFFFFF"/>
              </a:buClr>
              <a:buSzPts val="3600"/>
              <a:buFont typeface="Arial Black"/>
              <a:buNone/>
              <a:defRPr sz="3600" b="0">
                <a:solidFill>
                  <a:srgbClr val="FFFFFF"/>
                </a:solidFill>
                <a:latin typeface="Arial Black"/>
                <a:ea typeface="Arial Black"/>
                <a:cs typeface="Arial Black"/>
                <a:sym typeface="Arial Black"/>
              </a:defRPr>
            </a:lvl1pPr>
            <a:lvl2pPr lvl="1">
              <a:spcBef>
                <a:spcPts val="3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80"/>
          <p:cNvSpPr txBox="1">
            <a:spLocks noGrp="1"/>
          </p:cNvSpPr>
          <p:nvPr>
            <p:ph type="body" idx="2"/>
          </p:nvPr>
        </p:nvSpPr>
        <p:spPr>
          <a:xfrm>
            <a:off x="460256" y="348321"/>
            <a:ext cx="9172870" cy="2769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FFFFFF"/>
              </a:buClr>
              <a:buSzPts val="2000"/>
              <a:buFont typeface="Arial"/>
              <a:buNone/>
              <a:defRPr sz="2000" b="1">
                <a:solidFill>
                  <a:srgbClr val="FFFFFF"/>
                </a:solidFill>
                <a:latin typeface="Arial"/>
                <a:ea typeface="Arial"/>
                <a:cs typeface="Arial"/>
                <a:sym typeface="Arial"/>
              </a:defRPr>
            </a:lvl1pPr>
            <a:lvl2pPr marL="914400" lvl="1" indent="-228600" algn="l">
              <a:lnSpc>
                <a:spcPct val="90000"/>
              </a:lnSpc>
              <a:spcBef>
                <a:spcPts val="600"/>
              </a:spcBef>
              <a:spcAft>
                <a:spcPts val="0"/>
              </a:spcAft>
              <a:buClr>
                <a:schemeClr val="lt1"/>
              </a:buClr>
              <a:buSzPts val="1080"/>
              <a:buFont typeface="Arial"/>
              <a:buNone/>
              <a:defRPr sz="1200" b="1">
                <a:solidFill>
                  <a:schemeClr val="lt1"/>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16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4" name="Google Shape;174;p80"/>
          <p:cNvSpPr txBox="1">
            <a:spLocks noGrp="1"/>
          </p:cNvSpPr>
          <p:nvPr>
            <p:ph type="body" idx="3"/>
          </p:nvPr>
        </p:nvSpPr>
        <p:spPr>
          <a:xfrm>
            <a:off x="460255" y="686571"/>
            <a:ext cx="9172871" cy="166199"/>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rgbClr val="BDBDBD"/>
              </a:buClr>
              <a:buSzPts val="1200"/>
              <a:buFont typeface="Arial Black"/>
              <a:buNone/>
              <a:defRPr sz="1200" b="1">
                <a:solidFill>
                  <a:srgbClr val="BDBDBD"/>
                </a:solidFill>
                <a:latin typeface="Arial Black"/>
                <a:ea typeface="Arial Black"/>
                <a:cs typeface="Arial Black"/>
                <a:sym typeface="Arial Black"/>
              </a:defRPr>
            </a:lvl1pPr>
            <a:lvl2pPr marL="914400" lvl="1" indent="-228600" algn="l">
              <a:lnSpc>
                <a:spcPct val="90000"/>
              </a:lnSpc>
              <a:spcBef>
                <a:spcPts val="600"/>
              </a:spcBef>
              <a:spcAft>
                <a:spcPts val="0"/>
              </a:spcAft>
              <a:buClr>
                <a:srgbClr val="B2B2B2"/>
              </a:buClr>
              <a:buSzPts val="1080"/>
              <a:buFont typeface="Arial"/>
              <a:buNone/>
              <a:defRPr sz="1200" b="1">
                <a:solidFill>
                  <a:srgbClr val="B2B2B2"/>
                </a:solidFill>
                <a:latin typeface="Arial"/>
                <a:ea typeface="Arial"/>
                <a:cs typeface="Arial"/>
                <a:sym typeface="Arial"/>
              </a:defRPr>
            </a:lvl2pPr>
            <a:lvl3pPr marL="1371600" lvl="2" indent="-228600" algn="l">
              <a:lnSpc>
                <a:spcPct val="90000"/>
              </a:lnSpc>
              <a:spcBef>
                <a:spcPts val="1200"/>
              </a:spcBef>
              <a:spcAft>
                <a:spcPts val="0"/>
              </a:spcAft>
              <a:buClr>
                <a:schemeClr val="lt1"/>
              </a:buClr>
              <a:buSzPts val="2400"/>
              <a:buFont typeface="Arial"/>
              <a:buNone/>
              <a:defRPr/>
            </a:lvl3pPr>
            <a:lvl4pPr marL="1828800" lvl="3" indent="-228600" algn="l">
              <a:lnSpc>
                <a:spcPct val="90000"/>
              </a:lnSpc>
              <a:spcBef>
                <a:spcPts val="1200"/>
              </a:spcBef>
              <a:spcAft>
                <a:spcPts val="0"/>
              </a:spcAft>
              <a:buClr>
                <a:schemeClr val="lt1"/>
              </a:buClr>
              <a:buSzPts val="2160"/>
              <a:buFont typeface="Arial"/>
              <a:buNone/>
              <a:defRPr/>
            </a:lvl4pPr>
            <a:lvl5pPr marL="2286000" lvl="4" indent="-228600" algn="l">
              <a:lnSpc>
                <a:spcPct val="90000"/>
              </a:lnSpc>
              <a:spcBef>
                <a:spcPts val="1200"/>
              </a:spcBef>
              <a:spcAft>
                <a:spcPts val="0"/>
              </a:spcAft>
              <a:buClr>
                <a:schemeClr val="lt1"/>
              </a:buClr>
              <a:buSzPts val="2400"/>
              <a:buFont typeface="Arial"/>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5" name="Google Shape;175;p80"/>
          <p:cNvSpPr/>
          <p:nvPr/>
        </p:nvSpPr>
        <p:spPr>
          <a:xfrm>
            <a:off x="85355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176" name="Google Shape;176;p80"/>
          <p:cNvSpPr/>
          <p:nvPr/>
        </p:nvSpPr>
        <p:spPr>
          <a:xfrm>
            <a:off x="460256" y="1620027"/>
            <a:ext cx="160433" cy="32918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177" name="Google Shape;177;p80"/>
          <p:cNvSpPr txBox="1"/>
          <p:nvPr/>
        </p:nvSpPr>
        <p:spPr>
          <a:xfrm>
            <a:off x="460256" y="5820382"/>
            <a:ext cx="7755412" cy="64633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None/>
            </a:pPr>
            <a:r>
              <a:rPr lang="en-US" sz="700">
                <a:solidFill>
                  <a:srgbClr val="BDBDBD"/>
                </a:solidFill>
                <a:latin typeface="Arial"/>
                <a:ea typeface="Arial"/>
                <a:cs typeface="Arial"/>
                <a:sym typeface="Arial"/>
              </a:rPr>
              <a:t>© 2022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700" u="sng">
                <a:solidFill>
                  <a:srgbClr val="BDBDBD"/>
                </a:solidFill>
                <a:latin typeface="Arial"/>
                <a:ea typeface="Arial"/>
                <a:cs typeface="Arial"/>
                <a:sym typeface="Arial"/>
                <a:hlinkClick r:id="rId3">
                  <a:extLst>
                    <a:ext uri="{A12FA001-AC4F-418D-AE19-62706E023703}">
                      <ahyp:hlinkClr xmlns:ahyp="http://schemas.microsoft.com/office/drawing/2018/hyperlinkcolor" xmlns="" val="tx"/>
                    </a:ext>
                  </a:extLst>
                </a:hlinkClick>
              </a:rPr>
              <a:t>Gartner’s Usage Policy</a:t>
            </a:r>
            <a:r>
              <a:rPr lang="en-US" sz="700">
                <a:solidFill>
                  <a:srgbClr val="BDBDBD"/>
                </a:solidFill>
                <a:latin typeface="Arial"/>
                <a:ea typeface="Arial"/>
                <a:cs typeface="Arial"/>
                <a:sym typeface="Arial"/>
              </a:rPr>
              <a:t>. Gartner prides itself on its reputation for independence and objectivity. Its research is produced independently by its research organization without input or influence from any third party. For further information, see "</a:t>
            </a:r>
            <a:r>
              <a:rPr lang="en-US" sz="700" u="sng">
                <a:solidFill>
                  <a:srgbClr val="BDBDBD"/>
                </a:solidFill>
                <a:latin typeface="Arial"/>
                <a:ea typeface="Arial"/>
                <a:cs typeface="Arial"/>
                <a:sym typeface="Arial"/>
                <a:hlinkClick r:id="rId4">
                  <a:extLst>
                    <a:ext uri="{A12FA001-AC4F-418D-AE19-62706E023703}">
                      <ahyp:hlinkClr xmlns:ahyp="http://schemas.microsoft.com/office/drawing/2018/hyperlinkcolor" xmlns="" val="tx"/>
                    </a:ext>
                  </a:extLst>
                </a:hlinkClick>
              </a:rPr>
              <a:t>Guiding Principles on Independence and Objectivity</a:t>
            </a:r>
            <a:r>
              <a:rPr lang="en-US" sz="700">
                <a:solidFill>
                  <a:srgbClr val="BDBDBD"/>
                </a:solidFill>
                <a:latin typeface="Arial"/>
                <a:ea typeface="Arial"/>
                <a:cs typeface="Arial"/>
                <a:sym typeface="Arial"/>
              </a:rPr>
              <a:t>."</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Key Issues">
  <p:cSld name="Key Issues">
    <p:spTree>
      <p:nvGrpSpPr>
        <p:cNvPr id="1" name="Shape 178"/>
        <p:cNvGrpSpPr/>
        <p:nvPr/>
      </p:nvGrpSpPr>
      <p:grpSpPr>
        <a:xfrm>
          <a:off x="0" y="0"/>
          <a:ext cx="0" cy="0"/>
          <a:chOff x="0" y="0"/>
          <a:chExt cx="0" cy="0"/>
        </a:xfrm>
      </p:grpSpPr>
      <p:sp>
        <p:nvSpPr>
          <p:cNvPr id="179" name="Google Shape;179;p81"/>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81"/>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50"/>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Key Issues - Grey">
  <p:cSld name="Key Issues - Grey">
    <p:spTree>
      <p:nvGrpSpPr>
        <p:cNvPr id="1" name="Shape 181"/>
        <p:cNvGrpSpPr/>
        <p:nvPr/>
      </p:nvGrpSpPr>
      <p:grpSpPr>
        <a:xfrm>
          <a:off x="0" y="0"/>
          <a:ext cx="0" cy="0"/>
          <a:chOff x="0" y="0"/>
          <a:chExt cx="0" cy="0"/>
        </a:xfrm>
      </p:grpSpPr>
      <p:sp>
        <p:nvSpPr>
          <p:cNvPr id="182" name="Google Shape;182;p8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82"/>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rgbClr val="BDBDBD"/>
              </a:buClr>
              <a:buSzPts val="2800"/>
              <a:buChar char="•"/>
              <a:defRPr>
                <a:solidFill>
                  <a:srgbClr val="BDBDBD"/>
                </a:solidFill>
              </a:defRPr>
            </a:lvl1pPr>
            <a:lvl2pPr marL="914400" lvl="1" indent="-365760" algn="l">
              <a:lnSpc>
                <a:spcPct val="90000"/>
              </a:lnSpc>
              <a:spcBef>
                <a:spcPts val="1200"/>
              </a:spcBef>
              <a:spcAft>
                <a:spcPts val="0"/>
              </a:spcAft>
              <a:buClr>
                <a:srgbClr val="BDBDBD"/>
              </a:buClr>
              <a:buSzPts val="2160"/>
              <a:buChar char="–"/>
              <a:defRPr>
                <a:solidFill>
                  <a:srgbClr val="BDBDBD"/>
                </a:solidFill>
              </a:defRPr>
            </a:lvl2pPr>
            <a:lvl3pPr marL="1371600" lvl="2" indent="-381000" algn="l">
              <a:lnSpc>
                <a:spcPct val="90000"/>
              </a:lnSpc>
              <a:spcBef>
                <a:spcPts val="1200"/>
              </a:spcBef>
              <a:spcAft>
                <a:spcPts val="0"/>
              </a:spcAft>
              <a:buClr>
                <a:srgbClr val="BDBDBD"/>
              </a:buClr>
              <a:buSzPts val="2400"/>
              <a:buChar char="•"/>
              <a:defRPr>
                <a:solidFill>
                  <a:srgbClr val="BDBDBD"/>
                </a:solidFill>
              </a:defRPr>
            </a:lvl3pPr>
            <a:lvl4pPr marL="1828800" lvl="3" indent="-365760" algn="l">
              <a:lnSpc>
                <a:spcPct val="90000"/>
              </a:lnSpc>
              <a:spcBef>
                <a:spcPts val="1200"/>
              </a:spcBef>
              <a:spcAft>
                <a:spcPts val="0"/>
              </a:spcAft>
              <a:buClr>
                <a:srgbClr val="BDBDBD"/>
              </a:buClr>
              <a:buSzPts val="2160"/>
              <a:buChar char="–"/>
              <a:defRPr>
                <a:solidFill>
                  <a:srgbClr val="BDBDBD"/>
                </a:solidFill>
              </a:defRPr>
            </a:lvl4pPr>
            <a:lvl5pPr marL="2286000" lvl="4" indent="-381000" algn="l">
              <a:lnSpc>
                <a:spcPct val="90000"/>
              </a:lnSpc>
              <a:spcBef>
                <a:spcPts val="1200"/>
              </a:spcBef>
              <a:spcAft>
                <a:spcPts val="0"/>
              </a:spcAft>
              <a:buClr>
                <a:srgbClr val="BDBDBD"/>
              </a:buClr>
              <a:buSzPts val="2400"/>
              <a:buChar char="•"/>
              <a:defRPr>
                <a:solidFill>
                  <a:srgbClr val="BDBDBD"/>
                </a:solidFill>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lumn graphics right">
  <p:cSld name="Two column graphics right">
    <p:spTree>
      <p:nvGrpSpPr>
        <p:cNvPr id="1" name="Shape 184"/>
        <p:cNvGrpSpPr/>
        <p:nvPr/>
      </p:nvGrpSpPr>
      <p:grpSpPr>
        <a:xfrm>
          <a:off x="0" y="0"/>
          <a:ext cx="0" cy="0"/>
          <a:chOff x="0" y="0"/>
          <a:chExt cx="0" cy="0"/>
        </a:xfrm>
      </p:grpSpPr>
      <p:sp>
        <p:nvSpPr>
          <p:cNvPr id="185" name="Google Shape;185;p83"/>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83"/>
          <p:cNvSpPr txBox="1">
            <a:spLocks noGrp="1"/>
          </p:cNvSpPr>
          <p:nvPr>
            <p:ph type="body" idx="1"/>
          </p:nvPr>
        </p:nvSpPr>
        <p:spPr>
          <a:xfrm>
            <a:off x="457200" y="1527175"/>
            <a:ext cx="5499100"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187"/>
        <p:cNvGrpSpPr/>
        <p:nvPr/>
      </p:nvGrpSpPr>
      <p:grpSpPr>
        <a:xfrm>
          <a:off x="0" y="0"/>
          <a:ext cx="0" cy="0"/>
          <a:chOff x="0" y="0"/>
          <a:chExt cx="0" cy="0"/>
        </a:xfrm>
      </p:grpSpPr>
      <p:sp>
        <p:nvSpPr>
          <p:cNvPr id="188" name="Google Shape;188;p84"/>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84"/>
          <p:cNvSpPr txBox="1">
            <a:spLocks noGrp="1"/>
          </p:cNvSpPr>
          <p:nvPr>
            <p:ph type="body" idx="1"/>
          </p:nvPr>
        </p:nvSpPr>
        <p:spPr>
          <a:xfrm>
            <a:off x="457200" y="1527175"/>
            <a:ext cx="5499100"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0" name="Google Shape;190;p84"/>
          <p:cNvSpPr txBox="1">
            <a:spLocks noGrp="1"/>
          </p:cNvSpPr>
          <p:nvPr>
            <p:ph type="body" idx="2"/>
          </p:nvPr>
        </p:nvSpPr>
        <p:spPr>
          <a:xfrm>
            <a:off x="6234113" y="1527175"/>
            <a:ext cx="5499100"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PA Band">
  <p:cSld name="SPA Band">
    <p:spTree>
      <p:nvGrpSpPr>
        <p:cNvPr id="1" name="Shape 191"/>
        <p:cNvGrpSpPr/>
        <p:nvPr/>
      </p:nvGrpSpPr>
      <p:grpSpPr>
        <a:xfrm>
          <a:off x="0" y="0"/>
          <a:ext cx="0" cy="0"/>
          <a:chOff x="0" y="0"/>
          <a:chExt cx="0" cy="0"/>
        </a:xfrm>
      </p:grpSpPr>
      <p:sp>
        <p:nvSpPr>
          <p:cNvPr id="192" name="Google Shape;192;p85"/>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85"/>
          <p:cNvSpPr txBox="1">
            <a:spLocks noGrp="1"/>
          </p:cNvSpPr>
          <p:nvPr>
            <p:ph type="body" idx="1"/>
          </p:nvPr>
        </p:nvSpPr>
        <p:spPr>
          <a:xfrm>
            <a:off x="457201" y="2193290"/>
            <a:ext cx="5499100" cy="3794760"/>
          </a:xfrm>
          <a:prstGeom prst="rect">
            <a:avLst/>
          </a:prstGeom>
          <a:noFill/>
          <a:ln>
            <a:noFill/>
          </a:ln>
        </p:spPr>
        <p:txBody>
          <a:bodyPr spcFirstLastPara="1" wrap="square" lIns="0" tIns="0" rIns="0" bIns="0" anchor="t" anchorCtr="0">
            <a:noAutofit/>
          </a:bodyPr>
          <a:lstStyle>
            <a:lvl1pPr marL="457200" lvl="0" indent="-381000" algn="l">
              <a:lnSpc>
                <a:spcPct val="90000"/>
              </a:lnSpc>
              <a:spcBef>
                <a:spcPts val="1200"/>
              </a:spcBef>
              <a:spcAft>
                <a:spcPts val="0"/>
              </a:spcAft>
              <a:buClr>
                <a:schemeClr val="lt1"/>
              </a:buClr>
              <a:buSzPts val="2400"/>
              <a:buChar char="•"/>
              <a:defRPr sz="2400" b="1"/>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4" name="Google Shape;194;p85"/>
          <p:cNvSpPr txBox="1">
            <a:spLocks noGrp="1"/>
          </p:cNvSpPr>
          <p:nvPr>
            <p:ph type="body" idx="2"/>
          </p:nvPr>
        </p:nvSpPr>
        <p:spPr>
          <a:xfrm>
            <a:off x="457200" y="976313"/>
            <a:ext cx="11276013" cy="1047750"/>
          </a:xfrm>
          <a:prstGeom prst="rect">
            <a:avLst/>
          </a:prstGeom>
          <a:solidFill>
            <a:srgbClr val="009AD7"/>
          </a:solidFill>
          <a:ln>
            <a:noFill/>
          </a:ln>
        </p:spPr>
        <p:txBody>
          <a:bodyPr spcFirstLastPara="1" wrap="square" lIns="137150" tIns="0" rIns="91425" bIns="0" anchor="ctr" anchorCtr="0">
            <a:noAutofit/>
          </a:bodyPr>
          <a:lstStyle>
            <a:lvl1pPr marL="457200" lvl="0" indent="-228600" algn="l">
              <a:lnSpc>
                <a:spcPct val="90000"/>
              </a:lnSpc>
              <a:spcBef>
                <a:spcPts val="600"/>
              </a:spcBef>
              <a:spcAft>
                <a:spcPts val="0"/>
              </a:spcAft>
              <a:buClr>
                <a:srgbClr val="FFFFFF"/>
              </a:buClr>
              <a:buSzPts val="2400"/>
              <a:buNone/>
              <a:defRPr sz="2400">
                <a:solidFill>
                  <a:srgbClr val="FFFFFF"/>
                </a:solidFill>
              </a:defRPr>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5" name="Google Shape;195;p85"/>
          <p:cNvSpPr txBox="1">
            <a:spLocks noGrp="1"/>
          </p:cNvSpPr>
          <p:nvPr>
            <p:ph type="body" idx="3"/>
          </p:nvPr>
        </p:nvSpPr>
        <p:spPr>
          <a:xfrm>
            <a:off x="6234113" y="2193290"/>
            <a:ext cx="5499100" cy="3794760"/>
          </a:xfrm>
          <a:prstGeom prst="rect">
            <a:avLst/>
          </a:prstGeom>
          <a:noFill/>
          <a:ln>
            <a:noFill/>
          </a:ln>
        </p:spPr>
        <p:txBody>
          <a:bodyPr spcFirstLastPara="1" wrap="square" lIns="0" tIns="0" rIns="0" bIns="0" anchor="t" anchorCtr="0">
            <a:noAutofit/>
          </a:bodyPr>
          <a:lstStyle>
            <a:lvl1pPr marL="457200" lvl="0" indent="-381000" algn="l">
              <a:lnSpc>
                <a:spcPct val="90000"/>
              </a:lnSpc>
              <a:spcBef>
                <a:spcPts val="1200"/>
              </a:spcBef>
              <a:spcAft>
                <a:spcPts val="0"/>
              </a:spcAft>
              <a:buClr>
                <a:schemeClr val="lt1"/>
              </a:buClr>
              <a:buSzPts val="2400"/>
              <a:buChar char="•"/>
              <a:defRPr sz="2400" b="1"/>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PA Full">
  <p:cSld name="SPA Full">
    <p:spTree>
      <p:nvGrpSpPr>
        <p:cNvPr id="1" name="Shape 196"/>
        <p:cNvGrpSpPr/>
        <p:nvPr/>
      </p:nvGrpSpPr>
      <p:grpSpPr>
        <a:xfrm>
          <a:off x="0" y="0"/>
          <a:ext cx="0" cy="0"/>
          <a:chOff x="0" y="0"/>
          <a:chExt cx="0" cy="0"/>
        </a:xfrm>
      </p:grpSpPr>
      <p:sp>
        <p:nvSpPr>
          <p:cNvPr id="197" name="Google Shape;197;p86"/>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86"/>
          <p:cNvSpPr txBox="1">
            <a:spLocks noGrp="1"/>
          </p:cNvSpPr>
          <p:nvPr>
            <p:ph type="body" idx="1"/>
          </p:nvPr>
        </p:nvSpPr>
        <p:spPr>
          <a:xfrm>
            <a:off x="457201" y="1527175"/>
            <a:ext cx="11276012"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b="1"/>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ecommendations">
  <p:cSld name="Recommendations">
    <p:spTree>
      <p:nvGrpSpPr>
        <p:cNvPr id="1" name="Shape 199"/>
        <p:cNvGrpSpPr/>
        <p:nvPr/>
      </p:nvGrpSpPr>
      <p:grpSpPr>
        <a:xfrm>
          <a:off x="0" y="0"/>
          <a:ext cx="0" cy="0"/>
          <a:chOff x="0" y="0"/>
          <a:chExt cx="0" cy="0"/>
        </a:xfrm>
      </p:grpSpPr>
      <p:sp>
        <p:nvSpPr>
          <p:cNvPr id="200" name="Google Shape;200;p87"/>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87"/>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59740" algn="l">
              <a:lnSpc>
                <a:spcPct val="90000"/>
              </a:lnSpc>
              <a:spcBef>
                <a:spcPts val="1200"/>
              </a:spcBef>
              <a:spcAft>
                <a:spcPts val="0"/>
              </a:spcAft>
              <a:buClr>
                <a:schemeClr val="lt1"/>
              </a:buClr>
              <a:buSzPts val="3640"/>
              <a:buFont typeface="Arial"/>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ction Plan">
  <p:cSld name="Action Plan">
    <p:spTree>
      <p:nvGrpSpPr>
        <p:cNvPr id="1" name="Shape 202"/>
        <p:cNvGrpSpPr/>
        <p:nvPr/>
      </p:nvGrpSpPr>
      <p:grpSpPr>
        <a:xfrm>
          <a:off x="0" y="0"/>
          <a:ext cx="0" cy="0"/>
          <a:chOff x="0" y="0"/>
          <a:chExt cx="0" cy="0"/>
        </a:xfrm>
      </p:grpSpPr>
      <p:sp>
        <p:nvSpPr>
          <p:cNvPr id="203" name="Google Shape;203;p88"/>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88"/>
          <p:cNvSpPr txBox="1">
            <a:spLocks noGrp="1"/>
          </p:cNvSpPr>
          <p:nvPr>
            <p:ph type="body" idx="1"/>
          </p:nvPr>
        </p:nvSpPr>
        <p:spPr>
          <a:xfrm>
            <a:off x="457201" y="1527175"/>
            <a:ext cx="11276012"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b="1"/>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ction Item">
  <p:cSld name="Action Item">
    <p:spTree>
      <p:nvGrpSpPr>
        <p:cNvPr id="1" name="Shape 205"/>
        <p:cNvGrpSpPr/>
        <p:nvPr/>
      </p:nvGrpSpPr>
      <p:grpSpPr>
        <a:xfrm>
          <a:off x="0" y="0"/>
          <a:ext cx="0" cy="0"/>
          <a:chOff x="0" y="0"/>
          <a:chExt cx="0" cy="0"/>
        </a:xfrm>
      </p:grpSpPr>
      <p:sp>
        <p:nvSpPr>
          <p:cNvPr id="206" name="Google Shape;206;p8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89"/>
          <p:cNvSpPr txBox="1">
            <a:spLocks noGrp="1"/>
          </p:cNvSpPr>
          <p:nvPr>
            <p:ph type="body" idx="1"/>
          </p:nvPr>
        </p:nvSpPr>
        <p:spPr>
          <a:xfrm>
            <a:off x="457200" y="1527175"/>
            <a:ext cx="11276013" cy="3251200"/>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lt1"/>
              </a:buClr>
              <a:buSzPts val="2800"/>
              <a:buChar char="•"/>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8" name="Google Shape;208;p89"/>
          <p:cNvSpPr txBox="1">
            <a:spLocks noGrp="1"/>
          </p:cNvSpPr>
          <p:nvPr>
            <p:ph type="body" idx="2"/>
          </p:nvPr>
        </p:nvSpPr>
        <p:spPr>
          <a:xfrm>
            <a:off x="457200" y="4778375"/>
            <a:ext cx="11276013" cy="1209675"/>
          </a:xfrm>
          <a:prstGeom prst="rect">
            <a:avLst/>
          </a:prstGeom>
          <a:solidFill>
            <a:srgbClr val="009AD7"/>
          </a:solidFill>
          <a:ln>
            <a:noFill/>
          </a:ln>
        </p:spPr>
        <p:txBody>
          <a:bodyPr spcFirstLastPara="1" wrap="square" lIns="137150" tIns="91425" rIns="91425" bIns="91425" anchor="ctr" anchorCtr="0">
            <a:noAutofit/>
          </a:bodyPr>
          <a:lstStyle>
            <a:lvl1pPr marL="457200" lvl="0" indent="-228600" algn="l">
              <a:lnSpc>
                <a:spcPct val="90000"/>
              </a:lnSpc>
              <a:spcBef>
                <a:spcPts val="600"/>
              </a:spcBef>
              <a:spcAft>
                <a:spcPts val="0"/>
              </a:spcAft>
              <a:buClr>
                <a:srgbClr val="FFFFFF"/>
              </a:buClr>
              <a:buSzPts val="2800"/>
              <a:buNone/>
              <a:defRPr>
                <a:solidFill>
                  <a:srgbClr val="FFFFFF"/>
                </a:solidFill>
              </a:defRPr>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209"/>
        <p:cNvGrpSpPr/>
        <p:nvPr/>
      </p:nvGrpSpPr>
      <p:grpSpPr>
        <a:xfrm>
          <a:off x="0" y="0"/>
          <a:ext cx="0" cy="0"/>
          <a:chOff x="0" y="0"/>
          <a:chExt cx="0" cy="0"/>
        </a:xfrm>
      </p:grpSpPr>
      <p:sp>
        <p:nvSpPr>
          <p:cNvPr id="210" name="Google Shape;210;p90"/>
          <p:cNvSpPr txBox="1">
            <a:spLocks noGrp="1"/>
          </p:cNvSpPr>
          <p:nvPr>
            <p:ph type="body" idx="1"/>
          </p:nvPr>
        </p:nvSpPr>
        <p:spPr>
          <a:xfrm>
            <a:off x="4424193" y="1527175"/>
            <a:ext cx="3336925" cy="4460875"/>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1" name="Google Shape;211;p90"/>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90"/>
          <p:cNvSpPr txBox="1">
            <a:spLocks noGrp="1"/>
          </p:cNvSpPr>
          <p:nvPr>
            <p:ph type="body" idx="2"/>
          </p:nvPr>
        </p:nvSpPr>
        <p:spPr>
          <a:xfrm>
            <a:off x="457200" y="1527175"/>
            <a:ext cx="3336925" cy="4460875"/>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3" name="Google Shape;213;p90"/>
          <p:cNvSpPr txBox="1">
            <a:spLocks noGrp="1"/>
          </p:cNvSpPr>
          <p:nvPr>
            <p:ph type="body" idx="3"/>
          </p:nvPr>
        </p:nvSpPr>
        <p:spPr>
          <a:xfrm>
            <a:off x="8396288" y="1527175"/>
            <a:ext cx="3336925" cy="4460875"/>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ree column shaded">
  <p:cSld name="Three column shaded">
    <p:spTree>
      <p:nvGrpSpPr>
        <p:cNvPr id="1" name="Shape 214"/>
        <p:cNvGrpSpPr/>
        <p:nvPr/>
      </p:nvGrpSpPr>
      <p:grpSpPr>
        <a:xfrm>
          <a:off x="0" y="0"/>
          <a:ext cx="0" cy="0"/>
          <a:chOff x="0" y="0"/>
          <a:chExt cx="0" cy="0"/>
        </a:xfrm>
      </p:grpSpPr>
      <p:sp>
        <p:nvSpPr>
          <p:cNvPr id="215" name="Google Shape;215;p91"/>
          <p:cNvSpPr txBox="1">
            <a:spLocks noGrp="1"/>
          </p:cNvSpPr>
          <p:nvPr>
            <p:ph type="body" idx="1"/>
          </p:nvPr>
        </p:nvSpPr>
        <p:spPr>
          <a:xfrm>
            <a:off x="4424193" y="1527175"/>
            <a:ext cx="3336925" cy="4460875"/>
          </a:xfrm>
          <a:prstGeom prst="rect">
            <a:avLst/>
          </a:prstGeom>
          <a:solidFill>
            <a:srgbClr val="355578"/>
          </a:solidFill>
          <a:ln>
            <a:noFill/>
          </a:ln>
        </p:spPr>
        <p:txBody>
          <a:bodyPr spcFirstLastPara="1" wrap="square" lIns="182875" tIns="182875" rIns="91425" bIns="182875"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6" name="Google Shape;216;p91"/>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91"/>
          <p:cNvSpPr txBox="1">
            <a:spLocks noGrp="1"/>
          </p:cNvSpPr>
          <p:nvPr>
            <p:ph type="body" idx="2"/>
          </p:nvPr>
        </p:nvSpPr>
        <p:spPr>
          <a:xfrm>
            <a:off x="457200" y="1527175"/>
            <a:ext cx="3336925" cy="4460875"/>
          </a:xfrm>
          <a:prstGeom prst="rect">
            <a:avLst/>
          </a:prstGeom>
          <a:solidFill>
            <a:srgbClr val="355578"/>
          </a:solidFill>
          <a:ln>
            <a:noFill/>
          </a:ln>
        </p:spPr>
        <p:txBody>
          <a:bodyPr spcFirstLastPara="1" wrap="square" lIns="182875" tIns="182875" rIns="91425" bIns="182875"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8" name="Google Shape;218;p91"/>
          <p:cNvSpPr txBox="1">
            <a:spLocks noGrp="1"/>
          </p:cNvSpPr>
          <p:nvPr>
            <p:ph type="body" idx="3"/>
          </p:nvPr>
        </p:nvSpPr>
        <p:spPr>
          <a:xfrm>
            <a:off x="8396288" y="1527175"/>
            <a:ext cx="3336925" cy="4460875"/>
          </a:xfrm>
          <a:prstGeom prst="rect">
            <a:avLst/>
          </a:prstGeom>
          <a:solidFill>
            <a:srgbClr val="355578"/>
          </a:solidFill>
          <a:ln>
            <a:noFill/>
          </a:ln>
        </p:spPr>
        <p:txBody>
          <a:bodyPr spcFirstLastPara="1" wrap="square" lIns="182875" tIns="182875" rIns="91425" bIns="182875" anchor="t" anchorCtr="0">
            <a:noAutofit/>
          </a:bodyPr>
          <a:lstStyle>
            <a:lvl1pPr marL="457200" lvl="0" indent="-355600" algn="l">
              <a:lnSpc>
                <a:spcPct val="90000"/>
              </a:lnSpc>
              <a:spcBef>
                <a:spcPts val="1200"/>
              </a:spcBef>
              <a:spcAft>
                <a:spcPts val="0"/>
              </a:spcAft>
              <a:buClr>
                <a:schemeClr val="lt1"/>
              </a:buClr>
              <a:buSzPts val="2000"/>
              <a:buChar char="•"/>
              <a:defRPr sz="2000" b="1"/>
            </a:lvl1pPr>
            <a:lvl2pPr marL="914400" lvl="1" indent="-342900" algn="l">
              <a:lnSpc>
                <a:spcPct val="90000"/>
              </a:lnSpc>
              <a:spcBef>
                <a:spcPts val="1200"/>
              </a:spcBef>
              <a:spcAft>
                <a:spcPts val="0"/>
              </a:spcAft>
              <a:buClr>
                <a:schemeClr val="lt1"/>
              </a:buClr>
              <a:buSzPts val="1800"/>
              <a:buChar char="–"/>
              <a:defRPr sz="2000"/>
            </a:lvl2pPr>
            <a:lvl3pPr marL="1371600" lvl="2" indent="-355600" algn="l">
              <a:lnSpc>
                <a:spcPct val="90000"/>
              </a:lnSpc>
              <a:spcBef>
                <a:spcPts val="1200"/>
              </a:spcBef>
              <a:spcAft>
                <a:spcPts val="0"/>
              </a:spcAft>
              <a:buClr>
                <a:schemeClr val="lt1"/>
              </a:buClr>
              <a:buSzPts val="2000"/>
              <a:buChar char="•"/>
              <a:defRPr sz="2000"/>
            </a:lvl3pPr>
            <a:lvl4pPr marL="1828800" lvl="3" indent="-342900" algn="l">
              <a:lnSpc>
                <a:spcPct val="90000"/>
              </a:lnSpc>
              <a:spcBef>
                <a:spcPts val="1200"/>
              </a:spcBef>
              <a:spcAft>
                <a:spcPts val="0"/>
              </a:spcAft>
              <a:buClr>
                <a:schemeClr val="lt1"/>
              </a:buClr>
              <a:buSzPts val="1800"/>
              <a:buChar char="–"/>
              <a:defRPr sz="2000"/>
            </a:lvl4pPr>
            <a:lvl5pPr marL="2286000" lvl="4" indent="-355600" algn="l">
              <a:lnSpc>
                <a:spcPct val="90000"/>
              </a:lnSpc>
              <a:spcBef>
                <a:spcPts val="1200"/>
              </a:spcBef>
              <a:spcAft>
                <a:spcPts val="0"/>
              </a:spcAft>
              <a:buClr>
                <a:schemeClr val="lt1"/>
              </a:buClr>
              <a:buSzPts val="2000"/>
              <a:buChar char="•"/>
              <a:defRPr sz="2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2"/>
        <p:cNvGrpSpPr/>
        <p:nvPr/>
      </p:nvGrpSpPr>
      <p:grpSpPr>
        <a:xfrm>
          <a:off x="0" y="0"/>
          <a:ext cx="0" cy="0"/>
          <a:chOff x="0" y="0"/>
          <a:chExt cx="0" cy="0"/>
        </a:xfrm>
      </p:grpSpPr>
      <p:sp>
        <p:nvSpPr>
          <p:cNvPr id="43" name="Google Shape;43;p51"/>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1"/>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dk1"/>
              </a:buClr>
              <a:buSzPts val="2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Center">
  <p:cSld name="Title Center">
    <p:spTree>
      <p:nvGrpSpPr>
        <p:cNvPr id="1" name="Shape 219"/>
        <p:cNvGrpSpPr/>
        <p:nvPr/>
      </p:nvGrpSpPr>
      <p:grpSpPr>
        <a:xfrm>
          <a:off x="0" y="0"/>
          <a:ext cx="0" cy="0"/>
          <a:chOff x="0" y="0"/>
          <a:chExt cx="0" cy="0"/>
        </a:xfrm>
      </p:grpSpPr>
      <p:sp>
        <p:nvSpPr>
          <p:cNvPr id="220" name="Google Shape;220;p92"/>
          <p:cNvSpPr txBox="1">
            <a:spLocks noGrp="1"/>
          </p:cNvSpPr>
          <p:nvPr>
            <p:ph type="title"/>
          </p:nvPr>
        </p:nvSpPr>
        <p:spPr>
          <a:xfrm>
            <a:off x="457200" y="2985802"/>
            <a:ext cx="11276013" cy="443198"/>
          </a:xfrm>
          <a:prstGeom prst="rect">
            <a:avLst/>
          </a:prstGeom>
          <a:noFill/>
          <a:ln>
            <a:noFill/>
          </a:ln>
        </p:spPr>
        <p:txBody>
          <a:bodyPr spcFirstLastPara="1" wrap="square" lIns="0" tIns="0" rIns="0" bIns="0" anchor="ctr" anchorCtr="0">
            <a:noAutofit/>
          </a:bodyPr>
          <a:lstStyle>
            <a:lvl1pPr lvl="0" algn="ctr">
              <a:lnSpc>
                <a:spcPct val="90000"/>
              </a:lnSpc>
              <a:spcBef>
                <a:spcPts val="1200"/>
              </a:spcBef>
              <a:spcAft>
                <a:spcPts val="0"/>
              </a:spcAft>
              <a:buClr>
                <a:schemeClr val="lt2"/>
              </a:buClr>
              <a:buSzPts val="4000"/>
              <a:buFont typeface="Arial Black"/>
              <a:buNone/>
              <a:defRPr sz="4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Top w Center Text">
  <p:cSld name="Title Top w Center Text">
    <p:spTree>
      <p:nvGrpSpPr>
        <p:cNvPr id="1" name="Shape 221"/>
        <p:cNvGrpSpPr/>
        <p:nvPr/>
      </p:nvGrpSpPr>
      <p:grpSpPr>
        <a:xfrm>
          <a:off x="0" y="0"/>
          <a:ext cx="0" cy="0"/>
          <a:chOff x="0" y="0"/>
          <a:chExt cx="0" cy="0"/>
        </a:xfrm>
      </p:grpSpPr>
      <p:sp>
        <p:nvSpPr>
          <p:cNvPr id="222" name="Google Shape;222;p93"/>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93"/>
          <p:cNvSpPr txBox="1">
            <a:spLocks noGrp="1"/>
          </p:cNvSpPr>
          <p:nvPr>
            <p:ph type="body" idx="1"/>
          </p:nvPr>
        </p:nvSpPr>
        <p:spPr>
          <a:xfrm>
            <a:off x="457200" y="2985802"/>
            <a:ext cx="11276013" cy="443198"/>
          </a:xfrm>
          <a:prstGeom prst="rect">
            <a:avLst/>
          </a:prstGeom>
          <a:noFill/>
          <a:ln>
            <a:noFill/>
          </a:ln>
        </p:spPr>
        <p:txBody>
          <a:bodyPr spcFirstLastPara="1" wrap="square" lIns="0" tIns="0" rIns="0" bIns="0" anchor="ctr" anchorCtr="0">
            <a:noAutofit/>
          </a:bodyPr>
          <a:lstStyle>
            <a:lvl1pPr marL="457200" lvl="0" indent="-482600" algn="l">
              <a:lnSpc>
                <a:spcPct val="90000"/>
              </a:lnSpc>
              <a:spcBef>
                <a:spcPts val="1200"/>
              </a:spcBef>
              <a:spcAft>
                <a:spcPts val="0"/>
              </a:spcAft>
              <a:buClr>
                <a:schemeClr val="lt2"/>
              </a:buClr>
              <a:buSzPts val="4000"/>
              <a:buChar char="•"/>
              <a:defRPr sz="4000" b="0">
                <a:solidFill>
                  <a:schemeClr val="lt2"/>
                </a:solidFill>
                <a:latin typeface="Arial Black"/>
                <a:ea typeface="Arial Black"/>
                <a:cs typeface="Arial Black"/>
                <a:sym typeface="Arial Black"/>
              </a:defRPr>
            </a:lvl1pPr>
            <a:lvl2pPr marL="914400" lvl="1" indent="-365760" algn="l">
              <a:lnSpc>
                <a:spcPct val="90000"/>
              </a:lnSpc>
              <a:spcBef>
                <a:spcPts val="1200"/>
              </a:spcBef>
              <a:spcAft>
                <a:spcPts val="0"/>
              </a:spcAft>
              <a:buClr>
                <a:schemeClr val="lt1"/>
              </a:buClr>
              <a:buSzPts val="2160"/>
              <a:buChar char="–"/>
              <a:defRPr/>
            </a:lvl2pPr>
            <a:lvl3pPr marL="1371600" lvl="2" indent="-381000" algn="l">
              <a:lnSpc>
                <a:spcPct val="90000"/>
              </a:lnSpc>
              <a:spcBef>
                <a:spcPts val="1200"/>
              </a:spcBef>
              <a:spcAft>
                <a:spcPts val="0"/>
              </a:spcAft>
              <a:buClr>
                <a:schemeClr val="lt1"/>
              </a:buClr>
              <a:buSzPts val="2400"/>
              <a:buChar char="•"/>
              <a:defRPr/>
            </a:lvl3pPr>
            <a:lvl4pPr marL="1828800" lvl="3" indent="-365760" algn="l">
              <a:lnSpc>
                <a:spcPct val="90000"/>
              </a:lnSpc>
              <a:spcBef>
                <a:spcPts val="1200"/>
              </a:spcBef>
              <a:spcAft>
                <a:spcPts val="0"/>
              </a:spcAft>
              <a:buClr>
                <a:schemeClr val="lt1"/>
              </a:buClr>
              <a:buSzPts val="2160"/>
              <a:buChar char="–"/>
              <a:defRPr/>
            </a:lvl4pPr>
            <a:lvl5pPr marL="2286000" lvl="4" indent="-381000" algn="l">
              <a:lnSpc>
                <a:spcPct val="90000"/>
              </a:lnSpc>
              <a:spcBef>
                <a:spcPts val="1200"/>
              </a:spcBef>
              <a:spcAft>
                <a:spcPts val="0"/>
              </a:spcAft>
              <a:buClr>
                <a:schemeClr val="lt1"/>
              </a:buClr>
              <a:buSzPts val="24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224"/>
        <p:cNvGrpSpPr/>
        <p:nvPr/>
      </p:nvGrpSpPr>
      <p:grpSpPr>
        <a:xfrm>
          <a:off x="0" y="0"/>
          <a:ext cx="0" cy="0"/>
          <a:chOff x="0" y="0"/>
          <a:chExt cx="0" cy="0"/>
        </a:xfrm>
      </p:grpSpPr>
      <p:sp>
        <p:nvSpPr>
          <p:cNvPr id="225" name="Google Shape;225;p94"/>
          <p:cNvSpPr/>
          <p:nvPr/>
        </p:nvSpPr>
        <p:spPr>
          <a:xfrm>
            <a:off x="7140899" y="1354039"/>
            <a:ext cx="5051100" cy="3286926"/>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 name="Google Shape;226;p94"/>
          <p:cNvSpPr txBox="1">
            <a:spLocks noGrp="1"/>
          </p:cNvSpPr>
          <p:nvPr>
            <p:ph type="title"/>
          </p:nvPr>
        </p:nvSpPr>
        <p:spPr>
          <a:xfrm>
            <a:off x="2055247" y="1527176"/>
            <a:ext cx="4906765" cy="293724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2880"/>
              <a:buFont typeface="Noto Sans Symbols"/>
              <a:buNone/>
              <a:defRPr sz="3200" b="1">
                <a:solidFill>
                  <a:schemeClr val="lt2"/>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94"/>
          <p:cNvSpPr/>
          <p:nvPr/>
        </p:nvSpPr>
        <p:spPr>
          <a:xfrm>
            <a:off x="-2" y="1354039"/>
            <a:ext cx="1753954" cy="3286926"/>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ivider_Sky">
  <p:cSld name="Divider_Sky">
    <p:spTree>
      <p:nvGrpSpPr>
        <p:cNvPr id="1" name="Shape 228"/>
        <p:cNvGrpSpPr/>
        <p:nvPr/>
      </p:nvGrpSpPr>
      <p:grpSpPr>
        <a:xfrm>
          <a:off x="0" y="0"/>
          <a:ext cx="0" cy="0"/>
          <a:chOff x="0" y="0"/>
          <a:chExt cx="0" cy="0"/>
        </a:xfrm>
      </p:grpSpPr>
      <p:sp>
        <p:nvSpPr>
          <p:cNvPr id="229" name="Google Shape;229;p95"/>
          <p:cNvSpPr/>
          <p:nvPr/>
        </p:nvSpPr>
        <p:spPr>
          <a:xfrm>
            <a:off x="7140899" y="1354039"/>
            <a:ext cx="5051100" cy="3286926"/>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 name="Google Shape;230;p95"/>
          <p:cNvSpPr/>
          <p:nvPr/>
        </p:nvSpPr>
        <p:spPr>
          <a:xfrm>
            <a:off x="-2" y="1354039"/>
            <a:ext cx="1753954" cy="3286926"/>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 name="Google Shape;231;p95"/>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ivider_Tangerine">
  <p:cSld name="Divider_Tangerine">
    <p:spTree>
      <p:nvGrpSpPr>
        <p:cNvPr id="1" name="Shape 232"/>
        <p:cNvGrpSpPr/>
        <p:nvPr/>
      </p:nvGrpSpPr>
      <p:grpSpPr>
        <a:xfrm>
          <a:off x="0" y="0"/>
          <a:ext cx="0" cy="0"/>
          <a:chOff x="0" y="0"/>
          <a:chExt cx="0" cy="0"/>
        </a:xfrm>
      </p:grpSpPr>
      <p:sp>
        <p:nvSpPr>
          <p:cNvPr id="233" name="Google Shape;233;p96"/>
          <p:cNvSpPr/>
          <p:nvPr/>
        </p:nvSpPr>
        <p:spPr>
          <a:xfrm>
            <a:off x="7140899" y="1354039"/>
            <a:ext cx="5051100" cy="3286926"/>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 name="Google Shape;234;p96"/>
          <p:cNvSpPr/>
          <p:nvPr/>
        </p:nvSpPr>
        <p:spPr>
          <a:xfrm>
            <a:off x="-2" y="1354039"/>
            <a:ext cx="1753954" cy="3286926"/>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 name="Google Shape;235;p96"/>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Divider_Rose">
  <p:cSld name="Divider_Rose">
    <p:spTree>
      <p:nvGrpSpPr>
        <p:cNvPr id="1" name="Shape 236"/>
        <p:cNvGrpSpPr/>
        <p:nvPr/>
      </p:nvGrpSpPr>
      <p:grpSpPr>
        <a:xfrm>
          <a:off x="0" y="0"/>
          <a:ext cx="0" cy="0"/>
          <a:chOff x="0" y="0"/>
          <a:chExt cx="0" cy="0"/>
        </a:xfrm>
      </p:grpSpPr>
      <p:sp>
        <p:nvSpPr>
          <p:cNvPr id="237" name="Google Shape;237;p97"/>
          <p:cNvSpPr/>
          <p:nvPr/>
        </p:nvSpPr>
        <p:spPr>
          <a:xfrm>
            <a:off x="7140899" y="1354039"/>
            <a:ext cx="5051100" cy="3286926"/>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8" name="Google Shape;238;p97"/>
          <p:cNvSpPr/>
          <p:nvPr/>
        </p:nvSpPr>
        <p:spPr>
          <a:xfrm>
            <a:off x="-2" y="1354039"/>
            <a:ext cx="1753954" cy="3286926"/>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9" name="Google Shape;239;p97"/>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ivider_Surf">
  <p:cSld name="Divider_Surf">
    <p:spTree>
      <p:nvGrpSpPr>
        <p:cNvPr id="1" name="Shape 240"/>
        <p:cNvGrpSpPr/>
        <p:nvPr/>
      </p:nvGrpSpPr>
      <p:grpSpPr>
        <a:xfrm>
          <a:off x="0" y="0"/>
          <a:ext cx="0" cy="0"/>
          <a:chOff x="0" y="0"/>
          <a:chExt cx="0" cy="0"/>
        </a:xfrm>
      </p:grpSpPr>
      <p:sp>
        <p:nvSpPr>
          <p:cNvPr id="241" name="Google Shape;241;p98"/>
          <p:cNvSpPr/>
          <p:nvPr/>
        </p:nvSpPr>
        <p:spPr>
          <a:xfrm>
            <a:off x="7140899" y="1354039"/>
            <a:ext cx="5051100" cy="3286926"/>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2" name="Google Shape;242;p98"/>
          <p:cNvSpPr/>
          <p:nvPr/>
        </p:nvSpPr>
        <p:spPr>
          <a:xfrm>
            <a:off x="-2" y="1354039"/>
            <a:ext cx="1753954" cy="3286926"/>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3" name="Google Shape;243;p98"/>
          <p:cNvSpPr txBox="1">
            <a:spLocks noGrp="1"/>
          </p:cNvSpPr>
          <p:nvPr>
            <p:ph type="title"/>
          </p:nvPr>
        </p:nvSpPr>
        <p:spPr>
          <a:xfrm>
            <a:off x="2057400" y="1527048"/>
            <a:ext cx="4910328" cy="2935224"/>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4"/>
        <p:cNvGrpSpPr/>
        <p:nvPr/>
      </p:nvGrpSpPr>
      <p:grpSpPr>
        <a:xfrm>
          <a:off x="0" y="0"/>
          <a:ext cx="0" cy="0"/>
          <a:chOff x="0" y="0"/>
          <a:chExt cx="0" cy="0"/>
        </a:xfrm>
      </p:grpSpPr>
      <p:sp>
        <p:nvSpPr>
          <p:cNvPr id="245" name="Google Shape;245;p99"/>
          <p:cNvSpPr txBox="1">
            <a:spLocks noGrp="1"/>
          </p:cNvSpPr>
          <p:nvPr>
            <p:ph type="title"/>
          </p:nvPr>
        </p:nvSpPr>
        <p:spPr>
          <a:xfrm>
            <a:off x="457200" y="1009268"/>
            <a:ext cx="6060141" cy="4476115"/>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99"/>
          <p:cNvSpPr txBox="1">
            <a:spLocks noGrp="1"/>
          </p:cNvSpPr>
          <p:nvPr>
            <p:ph type="body" idx="1"/>
          </p:nvPr>
        </p:nvSpPr>
        <p:spPr>
          <a:xfrm>
            <a:off x="457200" y="5485384"/>
            <a:ext cx="606014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400"/>
              <a:buNone/>
              <a:defRPr sz="1400"/>
            </a:lvl1pPr>
            <a:lvl2pPr marL="914400" lvl="1" indent="-228600" algn="l">
              <a:lnSpc>
                <a:spcPct val="90000"/>
              </a:lnSpc>
              <a:spcBef>
                <a:spcPts val="1200"/>
              </a:spcBef>
              <a:spcAft>
                <a:spcPts val="0"/>
              </a:spcAft>
              <a:buClr>
                <a:schemeClr val="lt1"/>
              </a:buClr>
              <a:buSzPts val="1260"/>
              <a:buNone/>
              <a:defRPr sz="1400"/>
            </a:lvl2pPr>
            <a:lvl3pPr marL="1371600" lvl="2" indent="-228600" algn="l">
              <a:lnSpc>
                <a:spcPct val="90000"/>
              </a:lnSpc>
              <a:spcBef>
                <a:spcPts val="1200"/>
              </a:spcBef>
              <a:spcAft>
                <a:spcPts val="0"/>
              </a:spcAft>
              <a:buClr>
                <a:schemeClr val="lt1"/>
              </a:buClr>
              <a:buSzPts val="1400"/>
              <a:buNone/>
              <a:defRPr sz="1400"/>
            </a:lvl3pPr>
            <a:lvl4pPr marL="1828800" lvl="3" indent="-228600" algn="l">
              <a:lnSpc>
                <a:spcPct val="90000"/>
              </a:lnSpc>
              <a:spcBef>
                <a:spcPts val="1200"/>
              </a:spcBef>
              <a:spcAft>
                <a:spcPts val="0"/>
              </a:spcAft>
              <a:buClr>
                <a:schemeClr val="lt1"/>
              </a:buClr>
              <a:buSzPts val="1260"/>
              <a:buNone/>
              <a:defRPr sz="1400"/>
            </a:lvl4pPr>
            <a:lvl5pPr marL="2286000" lvl="4" indent="-228600" algn="l">
              <a:lnSpc>
                <a:spcPct val="90000"/>
              </a:lnSpc>
              <a:spcBef>
                <a:spcPts val="1200"/>
              </a:spcBef>
              <a:spcAft>
                <a:spcPts val="0"/>
              </a:spcAft>
              <a:buClr>
                <a:schemeClr val="lt1"/>
              </a:buClr>
              <a:buSzPts val="1400"/>
              <a:buNone/>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Quote_large">
  <p:cSld name="Quote_large">
    <p:spTree>
      <p:nvGrpSpPr>
        <p:cNvPr id="1" name="Shape 247"/>
        <p:cNvGrpSpPr/>
        <p:nvPr/>
      </p:nvGrpSpPr>
      <p:grpSpPr>
        <a:xfrm>
          <a:off x="0" y="0"/>
          <a:ext cx="0" cy="0"/>
          <a:chOff x="0" y="0"/>
          <a:chExt cx="0" cy="0"/>
        </a:xfrm>
      </p:grpSpPr>
      <p:sp>
        <p:nvSpPr>
          <p:cNvPr id="248" name="Google Shape;248;p100"/>
          <p:cNvSpPr txBox="1">
            <a:spLocks noGrp="1"/>
          </p:cNvSpPr>
          <p:nvPr>
            <p:ph type="title"/>
          </p:nvPr>
        </p:nvSpPr>
        <p:spPr>
          <a:xfrm>
            <a:off x="457199" y="1009268"/>
            <a:ext cx="8366761" cy="4476115"/>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2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100"/>
          <p:cNvSpPr txBox="1">
            <a:spLocks noGrp="1"/>
          </p:cNvSpPr>
          <p:nvPr>
            <p:ph type="body" idx="1"/>
          </p:nvPr>
        </p:nvSpPr>
        <p:spPr>
          <a:xfrm>
            <a:off x="457199" y="5485384"/>
            <a:ext cx="8366761" cy="34747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400"/>
              <a:buNone/>
              <a:defRPr sz="1400"/>
            </a:lvl1pPr>
            <a:lvl2pPr marL="914400" lvl="1" indent="-228600" algn="l">
              <a:lnSpc>
                <a:spcPct val="90000"/>
              </a:lnSpc>
              <a:spcBef>
                <a:spcPts val="1200"/>
              </a:spcBef>
              <a:spcAft>
                <a:spcPts val="0"/>
              </a:spcAft>
              <a:buClr>
                <a:schemeClr val="lt1"/>
              </a:buClr>
              <a:buSzPts val="1260"/>
              <a:buNone/>
              <a:defRPr sz="1400"/>
            </a:lvl2pPr>
            <a:lvl3pPr marL="1371600" lvl="2" indent="-228600" algn="l">
              <a:lnSpc>
                <a:spcPct val="90000"/>
              </a:lnSpc>
              <a:spcBef>
                <a:spcPts val="1200"/>
              </a:spcBef>
              <a:spcAft>
                <a:spcPts val="0"/>
              </a:spcAft>
              <a:buClr>
                <a:schemeClr val="lt1"/>
              </a:buClr>
              <a:buSzPts val="1400"/>
              <a:buNone/>
              <a:defRPr sz="1400"/>
            </a:lvl3pPr>
            <a:lvl4pPr marL="1828800" lvl="3" indent="-228600" algn="l">
              <a:lnSpc>
                <a:spcPct val="90000"/>
              </a:lnSpc>
              <a:spcBef>
                <a:spcPts val="1200"/>
              </a:spcBef>
              <a:spcAft>
                <a:spcPts val="0"/>
              </a:spcAft>
              <a:buClr>
                <a:schemeClr val="lt1"/>
              </a:buClr>
              <a:buSzPts val="1260"/>
              <a:buNone/>
              <a:defRPr sz="1400"/>
            </a:lvl4pPr>
            <a:lvl5pPr marL="2286000" lvl="4" indent="-228600" algn="l">
              <a:lnSpc>
                <a:spcPct val="90000"/>
              </a:lnSpc>
              <a:spcBef>
                <a:spcPts val="1200"/>
              </a:spcBef>
              <a:spcAft>
                <a:spcPts val="0"/>
              </a:spcAft>
              <a:buClr>
                <a:schemeClr val="lt1"/>
              </a:buClr>
              <a:buSzPts val="1400"/>
              <a:buNone/>
              <a:defRPr sz="14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A_Quote_Sky">
  <p:cSld name="A_Quote_Sky">
    <p:spTree>
      <p:nvGrpSpPr>
        <p:cNvPr id="1" name="Shape 250"/>
        <p:cNvGrpSpPr/>
        <p:nvPr/>
      </p:nvGrpSpPr>
      <p:grpSpPr>
        <a:xfrm>
          <a:off x="0" y="0"/>
          <a:ext cx="0" cy="0"/>
          <a:chOff x="0" y="0"/>
          <a:chExt cx="0" cy="0"/>
        </a:xfrm>
      </p:grpSpPr>
      <p:sp>
        <p:nvSpPr>
          <p:cNvPr id="251" name="Google Shape;251;p101"/>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101"/>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600"/>
              <a:buNone/>
              <a:defRPr sz="1600"/>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3" name="Google Shape;253;p101"/>
          <p:cNvSpPr/>
          <p:nvPr/>
        </p:nvSpPr>
        <p:spPr>
          <a:xfrm>
            <a:off x="-1" y="1343025"/>
            <a:ext cx="507359" cy="4171950"/>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Google Shape;254;p101"/>
          <p:cNvSpPr/>
          <p:nvPr/>
        </p:nvSpPr>
        <p:spPr>
          <a:xfrm>
            <a:off x="11684641" y="1343025"/>
            <a:ext cx="507359" cy="4171950"/>
          </a:xfrm>
          <a:prstGeom prst="rect">
            <a:avLst/>
          </a:prstGeom>
          <a:solidFill>
            <a:srgbClr val="009AD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ey Issues">
  <p:cSld name="Key Issues">
    <p:spTree>
      <p:nvGrpSpPr>
        <p:cNvPr id="1" name="Shape 45"/>
        <p:cNvGrpSpPr/>
        <p:nvPr/>
      </p:nvGrpSpPr>
      <p:grpSpPr>
        <a:xfrm>
          <a:off x="0" y="0"/>
          <a:ext cx="0" cy="0"/>
          <a:chOff x="0" y="0"/>
          <a:chExt cx="0" cy="0"/>
        </a:xfrm>
      </p:grpSpPr>
      <p:sp>
        <p:nvSpPr>
          <p:cNvPr id="46" name="Google Shape;46;p52"/>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2"/>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dk1"/>
              </a:buClr>
              <a:buSzPts val="2800"/>
              <a:buFont typeface="Arial Black"/>
              <a:buAutoNum type="arabicPeriod"/>
              <a:defRPr/>
            </a:lvl1pPr>
            <a:lvl2pPr marL="914400" lvl="1" indent="-381000" algn="l">
              <a:lnSpc>
                <a:spcPct val="90000"/>
              </a:lnSpc>
              <a:spcBef>
                <a:spcPts val="1200"/>
              </a:spcBef>
              <a:spcAft>
                <a:spcPts val="0"/>
              </a:spcAft>
              <a:buClr>
                <a:schemeClr val="dk1"/>
              </a:buClr>
              <a:buSzPts val="2400"/>
              <a:buChar char="–"/>
              <a:defRPr/>
            </a:lvl2pPr>
            <a:lvl3pPr marL="1371600" lvl="2" indent="-381000" algn="l">
              <a:lnSpc>
                <a:spcPct val="90000"/>
              </a:lnSpc>
              <a:spcBef>
                <a:spcPts val="1200"/>
              </a:spcBef>
              <a:spcAft>
                <a:spcPts val="0"/>
              </a:spcAft>
              <a:buClr>
                <a:schemeClr val="dk1"/>
              </a:buClr>
              <a:buSzPts val="2400"/>
              <a:buChar char="•"/>
              <a:defRPr/>
            </a:lvl3pPr>
            <a:lvl4pPr marL="1828800" lvl="3" indent="-381000" algn="l">
              <a:lnSpc>
                <a:spcPct val="90000"/>
              </a:lnSpc>
              <a:spcBef>
                <a:spcPts val="1200"/>
              </a:spcBef>
              <a:spcAft>
                <a:spcPts val="0"/>
              </a:spcAft>
              <a:buClr>
                <a:schemeClr val="dk1"/>
              </a:buClr>
              <a:buSzPts val="2400"/>
              <a:buChar char="–"/>
              <a:defRPr/>
            </a:lvl4pPr>
            <a:lvl5pPr marL="2286000" lvl="4" indent="-381000" algn="l">
              <a:lnSpc>
                <a:spcPct val="90000"/>
              </a:lnSpc>
              <a:spcBef>
                <a:spcPts val="1200"/>
              </a:spcBef>
              <a:spcAft>
                <a:spcPts val="0"/>
              </a:spcAft>
              <a:buClr>
                <a:schemeClr val="dk1"/>
              </a:buClr>
              <a:buSzPts val="2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_Quote_Lemon">
  <p:cSld name="A_Quote_Lemon">
    <p:spTree>
      <p:nvGrpSpPr>
        <p:cNvPr id="1" name="Shape 255"/>
        <p:cNvGrpSpPr/>
        <p:nvPr/>
      </p:nvGrpSpPr>
      <p:grpSpPr>
        <a:xfrm>
          <a:off x="0" y="0"/>
          <a:ext cx="0" cy="0"/>
          <a:chOff x="0" y="0"/>
          <a:chExt cx="0" cy="0"/>
        </a:xfrm>
      </p:grpSpPr>
      <p:sp>
        <p:nvSpPr>
          <p:cNvPr id="256" name="Google Shape;256;p102"/>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 name="Google Shape;257;p102"/>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600"/>
              <a:buNone/>
              <a:defRPr sz="1600"/>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8" name="Google Shape;258;p102"/>
          <p:cNvSpPr/>
          <p:nvPr/>
        </p:nvSpPr>
        <p:spPr>
          <a:xfrm>
            <a:off x="-1" y="1343025"/>
            <a:ext cx="507359" cy="4171950"/>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Google Shape;259;p102"/>
          <p:cNvSpPr/>
          <p:nvPr/>
        </p:nvSpPr>
        <p:spPr>
          <a:xfrm>
            <a:off x="11684641" y="1343025"/>
            <a:ext cx="507359" cy="4171950"/>
          </a:xfrm>
          <a:prstGeom prst="rect">
            <a:avLst/>
          </a:prstGeom>
          <a:solidFill>
            <a:srgbClr val="FEC10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A_Quote_Tangerine">
  <p:cSld name="A_Quote_Tangerine">
    <p:spTree>
      <p:nvGrpSpPr>
        <p:cNvPr id="1" name="Shape 260"/>
        <p:cNvGrpSpPr/>
        <p:nvPr/>
      </p:nvGrpSpPr>
      <p:grpSpPr>
        <a:xfrm>
          <a:off x="0" y="0"/>
          <a:ext cx="0" cy="0"/>
          <a:chOff x="0" y="0"/>
          <a:chExt cx="0" cy="0"/>
        </a:xfrm>
      </p:grpSpPr>
      <p:sp>
        <p:nvSpPr>
          <p:cNvPr id="261" name="Google Shape;261;p103"/>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103"/>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600"/>
              <a:buNone/>
              <a:defRPr sz="1600"/>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3" name="Google Shape;263;p103"/>
          <p:cNvSpPr/>
          <p:nvPr/>
        </p:nvSpPr>
        <p:spPr>
          <a:xfrm>
            <a:off x="-1" y="1343025"/>
            <a:ext cx="507359" cy="4171950"/>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Google Shape;264;p103"/>
          <p:cNvSpPr/>
          <p:nvPr/>
        </p:nvSpPr>
        <p:spPr>
          <a:xfrm>
            <a:off x="11684641" y="1343025"/>
            <a:ext cx="507359" cy="4171950"/>
          </a:xfrm>
          <a:prstGeom prst="rect">
            <a:avLst/>
          </a:prstGeom>
          <a:solidFill>
            <a:srgbClr val="FF540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_Quote_Rose">
  <p:cSld name="A_Quote_Rose">
    <p:spTree>
      <p:nvGrpSpPr>
        <p:cNvPr id="1" name="Shape 265"/>
        <p:cNvGrpSpPr/>
        <p:nvPr/>
      </p:nvGrpSpPr>
      <p:grpSpPr>
        <a:xfrm>
          <a:off x="0" y="0"/>
          <a:ext cx="0" cy="0"/>
          <a:chOff x="0" y="0"/>
          <a:chExt cx="0" cy="0"/>
        </a:xfrm>
      </p:grpSpPr>
      <p:sp>
        <p:nvSpPr>
          <p:cNvPr id="266" name="Google Shape;266;p104"/>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104"/>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600"/>
              <a:buNone/>
              <a:defRPr sz="1600"/>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8" name="Google Shape;268;p104"/>
          <p:cNvSpPr/>
          <p:nvPr/>
        </p:nvSpPr>
        <p:spPr>
          <a:xfrm>
            <a:off x="-1" y="1343025"/>
            <a:ext cx="507359" cy="4171950"/>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9" name="Google Shape;269;p104"/>
          <p:cNvSpPr/>
          <p:nvPr/>
        </p:nvSpPr>
        <p:spPr>
          <a:xfrm>
            <a:off x="11684641" y="1343025"/>
            <a:ext cx="507359" cy="4171950"/>
          </a:xfrm>
          <a:prstGeom prst="rect">
            <a:avLst/>
          </a:prstGeom>
          <a:solidFill>
            <a:srgbClr val="E811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A_Quote_Surf">
  <p:cSld name="A_Quote_Surf">
    <p:spTree>
      <p:nvGrpSpPr>
        <p:cNvPr id="1" name="Shape 270"/>
        <p:cNvGrpSpPr/>
        <p:nvPr/>
      </p:nvGrpSpPr>
      <p:grpSpPr>
        <a:xfrm>
          <a:off x="0" y="0"/>
          <a:ext cx="0" cy="0"/>
          <a:chOff x="0" y="0"/>
          <a:chExt cx="0" cy="0"/>
        </a:xfrm>
      </p:grpSpPr>
      <p:sp>
        <p:nvSpPr>
          <p:cNvPr id="271" name="Google Shape;271;p105"/>
          <p:cNvSpPr txBox="1">
            <a:spLocks noGrp="1"/>
          </p:cNvSpPr>
          <p:nvPr>
            <p:ph type="title"/>
          </p:nvPr>
        </p:nvSpPr>
        <p:spPr>
          <a:xfrm>
            <a:off x="1014717" y="2117489"/>
            <a:ext cx="10159694" cy="2215991"/>
          </a:xfrm>
          <a:prstGeom prst="rect">
            <a:avLst/>
          </a:prstGeom>
          <a:noFill/>
          <a:ln>
            <a:noFill/>
          </a:ln>
        </p:spPr>
        <p:txBody>
          <a:bodyPr spcFirstLastPara="1" wrap="square" lIns="0" tIns="0" rIns="0" bIns="0" anchor="ctr" anchorCtr="0">
            <a:noAutofit/>
          </a:bodyPr>
          <a:lstStyle>
            <a:lvl1pPr lvl="0" algn="l">
              <a:lnSpc>
                <a:spcPct val="100000"/>
              </a:lnSpc>
              <a:spcBef>
                <a:spcPts val="1200"/>
              </a:spcBef>
              <a:spcAft>
                <a:spcPts val="0"/>
              </a:spcAft>
              <a:buClr>
                <a:schemeClr val="lt2"/>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105"/>
          <p:cNvSpPr txBox="1">
            <a:spLocks noGrp="1"/>
          </p:cNvSpPr>
          <p:nvPr>
            <p:ph type="body" idx="1"/>
          </p:nvPr>
        </p:nvSpPr>
        <p:spPr>
          <a:xfrm>
            <a:off x="1014717" y="4422898"/>
            <a:ext cx="10158412" cy="43088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1600"/>
              <a:buNone/>
              <a:defRPr sz="1600"/>
            </a:lvl1pPr>
            <a:lvl2pPr marL="914400" lvl="1" indent="-331469" algn="l">
              <a:lnSpc>
                <a:spcPct val="90000"/>
              </a:lnSpc>
              <a:spcBef>
                <a:spcPts val="1200"/>
              </a:spcBef>
              <a:spcAft>
                <a:spcPts val="0"/>
              </a:spcAft>
              <a:buClr>
                <a:schemeClr val="lt1"/>
              </a:buClr>
              <a:buSzPts val="1620"/>
              <a:buChar char="–"/>
              <a:defRPr/>
            </a:lvl2pPr>
            <a:lvl3pPr marL="1371600" lvl="2" indent="-342900" algn="l">
              <a:lnSpc>
                <a:spcPct val="90000"/>
              </a:lnSpc>
              <a:spcBef>
                <a:spcPts val="1200"/>
              </a:spcBef>
              <a:spcAft>
                <a:spcPts val="0"/>
              </a:spcAft>
              <a:buClr>
                <a:schemeClr val="lt1"/>
              </a:buClr>
              <a:buSzPts val="1800"/>
              <a:buChar char="•"/>
              <a:defRPr/>
            </a:lvl3pPr>
            <a:lvl4pPr marL="1828800" lvl="3" indent="-331469" algn="l">
              <a:lnSpc>
                <a:spcPct val="90000"/>
              </a:lnSpc>
              <a:spcBef>
                <a:spcPts val="1200"/>
              </a:spcBef>
              <a:spcAft>
                <a:spcPts val="0"/>
              </a:spcAft>
              <a:buClr>
                <a:schemeClr val="lt1"/>
              </a:buClr>
              <a:buSzPts val="1620"/>
              <a:buChar char="–"/>
              <a:defRPr/>
            </a:lvl4pPr>
            <a:lvl5pPr marL="2286000" lvl="4" indent="-342900" algn="l">
              <a:lnSpc>
                <a:spcPct val="90000"/>
              </a:lnSpc>
              <a:spcBef>
                <a:spcPts val="12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73" name="Google Shape;273;p105"/>
          <p:cNvSpPr/>
          <p:nvPr/>
        </p:nvSpPr>
        <p:spPr>
          <a:xfrm>
            <a:off x="-1" y="1343025"/>
            <a:ext cx="507359" cy="4171950"/>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Google Shape;274;p105"/>
          <p:cNvSpPr/>
          <p:nvPr/>
        </p:nvSpPr>
        <p:spPr>
          <a:xfrm>
            <a:off x="11684641" y="1343025"/>
            <a:ext cx="507359" cy="4171950"/>
          </a:xfrm>
          <a:prstGeom prst="rect">
            <a:avLst/>
          </a:prstGeom>
          <a:solidFill>
            <a:srgbClr val="06C4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Key Issue - Takeaway1">
  <p:cSld name="Key Issue - Takeaway1">
    <p:spTree>
      <p:nvGrpSpPr>
        <p:cNvPr id="1" name="Shape 275"/>
        <p:cNvGrpSpPr/>
        <p:nvPr/>
      </p:nvGrpSpPr>
      <p:grpSpPr>
        <a:xfrm>
          <a:off x="0" y="0"/>
          <a:ext cx="0" cy="0"/>
          <a:chOff x="0" y="0"/>
          <a:chExt cx="0" cy="0"/>
        </a:xfrm>
      </p:grpSpPr>
      <p:sp>
        <p:nvSpPr>
          <p:cNvPr id="276" name="Google Shape;276;p106"/>
          <p:cNvSpPr txBox="1"/>
          <p:nvPr/>
        </p:nvSpPr>
        <p:spPr>
          <a:xfrm>
            <a:off x="1066135" y="1999536"/>
            <a:ext cx="9373265" cy="646331"/>
          </a:xfrm>
          <a:prstGeom prst="rect">
            <a:avLst/>
          </a:prstGeom>
          <a:noFill/>
          <a:ln>
            <a:noFill/>
          </a:ln>
        </p:spPr>
        <p:txBody>
          <a:bodyPr spcFirstLastPara="1" wrap="square" lIns="0" tIns="45700" rIns="91425" bIns="45700" anchor="t" anchorCtr="0">
            <a:spAutoFit/>
          </a:bodyPr>
          <a:lstStyle/>
          <a:p>
            <a:pPr marL="0" marR="0" lvl="0" indent="0" algn="l" rtl="0">
              <a:spcBef>
                <a:spcPts val="0"/>
              </a:spcBef>
              <a:spcAft>
                <a:spcPts val="0"/>
              </a:spcAft>
              <a:buNone/>
            </a:pPr>
            <a:r>
              <a:rPr lang="en-US" sz="3600">
                <a:solidFill>
                  <a:srgbClr val="FF540A"/>
                </a:solidFill>
                <a:latin typeface="Arial Black"/>
                <a:ea typeface="Arial Black"/>
                <a:cs typeface="Arial Black"/>
                <a:sym typeface="Arial Black"/>
              </a:rPr>
              <a:t>Key Issue Take-Away:</a:t>
            </a:r>
            <a:endParaRPr/>
          </a:p>
        </p:txBody>
      </p:sp>
      <p:sp>
        <p:nvSpPr>
          <p:cNvPr id="277" name="Google Shape;277;p106"/>
          <p:cNvSpPr txBox="1">
            <a:spLocks noGrp="1"/>
          </p:cNvSpPr>
          <p:nvPr>
            <p:ph type="body" idx="1"/>
          </p:nvPr>
        </p:nvSpPr>
        <p:spPr>
          <a:xfrm>
            <a:off x="1061884" y="2664747"/>
            <a:ext cx="9377516" cy="192722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200"/>
              </a:spcBef>
              <a:spcAft>
                <a:spcPts val="0"/>
              </a:spcAft>
              <a:buClr>
                <a:schemeClr val="lt1"/>
              </a:buClr>
              <a:buSzPts val="3600"/>
              <a:buNone/>
              <a:defRPr sz="3600"/>
            </a:lvl1pPr>
            <a:lvl2pPr marL="914400" lvl="1" indent="-228600" algn="l">
              <a:lnSpc>
                <a:spcPct val="90000"/>
              </a:lnSpc>
              <a:spcBef>
                <a:spcPts val="1200"/>
              </a:spcBef>
              <a:spcAft>
                <a:spcPts val="0"/>
              </a:spcAft>
              <a:buClr>
                <a:schemeClr val="lt1"/>
              </a:buClr>
              <a:buSzPts val="2880"/>
              <a:buNone/>
              <a:defRPr sz="3200"/>
            </a:lvl2pPr>
            <a:lvl3pPr marL="1371600" lvl="2" indent="-228600" algn="l">
              <a:lnSpc>
                <a:spcPct val="90000"/>
              </a:lnSpc>
              <a:spcBef>
                <a:spcPts val="1200"/>
              </a:spcBef>
              <a:spcAft>
                <a:spcPts val="0"/>
              </a:spcAft>
              <a:buClr>
                <a:schemeClr val="lt1"/>
              </a:buClr>
              <a:buSzPts val="3200"/>
              <a:buNone/>
              <a:defRPr sz="3200"/>
            </a:lvl3pPr>
            <a:lvl4pPr marL="1828800" lvl="3" indent="-228600" algn="l">
              <a:lnSpc>
                <a:spcPct val="90000"/>
              </a:lnSpc>
              <a:spcBef>
                <a:spcPts val="1200"/>
              </a:spcBef>
              <a:spcAft>
                <a:spcPts val="0"/>
              </a:spcAft>
              <a:buClr>
                <a:schemeClr val="lt1"/>
              </a:buClr>
              <a:buSzPts val="2880"/>
              <a:buNone/>
              <a:defRPr sz="3200"/>
            </a:lvl4pPr>
            <a:lvl5pPr marL="2286000" lvl="4" indent="-228600" algn="l">
              <a:lnSpc>
                <a:spcPct val="90000"/>
              </a:lnSpc>
              <a:spcBef>
                <a:spcPts val="1200"/>
              </a:spcBef>
              <a:spcAft>
                <a:spcPts val="0"/>
              </a:spcAft>
              <a:buClr>
                <a:schemeClr val="lt1"/>
              </a:buClr>
              <a:buSzPts val="3200"/>
              <a:buNone/>
              <a:defRPr sz="32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Key Issue - Takeaway2">
  <p:cSld name="Key Issue - Takeaway2">
    <p:spTree>
      <p:nvGrpSpPr>
        <p:cNvPr id="1" name="Shape 278"/>
        <p:cNvGrpSpPr/>
        <p:nvPr/>
      </p:nvGrpSpPr>
      <p:grpSpPr>
        <a:xfrm>
          <a:off x="0" y="0"/>
          <a:ext cx="0" cy="0"/>
          <a:chOff x="0" y="0"/>
          <a:chExt cx="0" cy="0"/>
        </a:xfrm>
      </p:grpSpPr>
      <p:sp>
        <p:nvSpPr>
          <p:cNvPr id="279" name="Google Shape;279;p107"/>
          <p:cNvSpPr txBox="1">
            <a:spLocks noGrp="1"/>
          </p:cNvSpPr>
          <p:nvPr>
            <p:ph type="title"/>
          </p:nvPr>
        </p:nvSpPr>
        <p:spPr>
          <a:xfrm>
            <a:off x="1994219" y="2508937"/>
            <a:ext cx="8445181"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lt2"/>
              </a:buClr>
              <a:buSzPts val="3600"/>
              <a:buFont typeface="Arial Black"/>
              <a:buNone/>
              <a:defRPr sz="36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0" name="Google Shape;280;p107"/>
          <p:cNvSpPr/>
          <p:nvPr/>
        </p:nvSpPr>
        <p:spPr>
          <a:xfrm>
            <a:off x="1100356" y="2418736"/>
            <a:ext cx="623600" cy="623600"/>
          </a:xfrm>
          <a:custGeom>
            <a:avLst/>
            <a:gdLst/>
            <a:ahLst/>
            <a:cxnLst/>
            <a:rect l="l" t="t" r="r" b="b"/>
            <a:pathLst>
              <a:path w="533400" h="533400" extrusionOk="0">
                <a:moveTo>
                  <a:pt x="266700" y="0"/>
                </a:moveTo>
                <a:cubicBezTo>
                  <a:pt x="119405" y="0"/>
                  <a:pt x="0" y="119405"/>
                  <a:pt x="0" y="266700"/>
                </a:cubicBezTo>
                <a:cubicBezTo>
                  <a:pt x="0" y="413995"/>
                  <a:pt x="119405" y="533400"/>
                  <a:pt x="266700" y="533400"/>
                </a:cubicBezTo>
                <a:cubicBezTo>
                  <a:pt x="413995" y="533400"/>
                  <a:pt x="533400" y="413995"/>
                  <a:pt x="533400" y="266700"/>
                </a:cubicBezTo>
                <a:cubicBezTo>
                  <a:pt x="533400" y="119405"/>
                  <a:pt x="413995" y="0"/>
                  <a:pt x="266700" y="0"/>
                </a:cubicBezTo>
                <a:close/>
                <a:moveTo>
                  <a:pt x="266700" y="495300"/>
                </a:moveTo>
                <a:cubicBezTo>
                  <a:pt x="140646" y="495300"/>
                  <a:pt x="38100" y="392754"/>
                  <a:pt x="38100" y="266700"/>
                </a:cubicBezTo>
                <a:cubicBezTo>
                  <a:pt x="38100" y="140646"/>
                  <a:pt x="140646" y="38100"/>
                  <a:pt x="266700" y="38100"/>
                </a:cubicBezTo>
                <a:cubicBezTo>
                  <a:pt x="392754" y="38100"/>
                  <a:pt x="495300" y="140646"/>
                  <a:pt x="495300" y="266700"/>
                </a:cubicBezTo>
                <a:cubicBezTo>
                  <a:pt x="495300" y="392754"/>
                  <a:pt x="392754" y="495300"/>
                  <a:pt x="266700" y="495300"/>
                </a:cubicBezTo>
                <a:close/>
                <a:moveTo>
                  <a:pt x="285750" y="100013"/>
                </a:moveTo>
                <a:lnTo>
                  <a:pt x="247650" y="100013"/>
                </a:lnTo>
                <a:lnTo>
                  <a:pt x="247650" y="61913"/>
                </a:lnTo>
                <a:lnTo>
                  <a:pt x="285750" y="61913"/>
                </a:lnTo>
                <a:lnTo>
                  <a:pt x="285750" y="100013"/>
                </a:lnTo>
                <a:close/>
                <a:moveTo>
                  <a:pt x="247650" y="433388"/>
                </a:moveTo>
                <a:lnTo>
                  <a:pt x="285750" y="433388"/>
                </a:lnTo>
                <a:lnTo>
                  <a:pt x="285750" y="471488"/>
                </a:lnTo>
                <a:lnTo>
                  <a:pt x="247650" y="471488"/>
                </a:lnTo>
                <a:lnTo>
                  <a:pt x="247650" y="433388"/>
                </a:lnTo>
                <a:close/>
                <a:moveTo>
                  <a:pt x="61913" y="247650"/>
                </a:moveTo>
                <a:lnTo>
                  <a:pt x="100013" y="247650"/>
                </a:lnTo>
                <a:lnTo>
                  <a:pt x="100013" y="285750"/>
                </a:lnTo>
                <a:lnTo>
                  <a:pt x="61913" y="285750"/>
                </a:lnTo>
                <a:lnTo>
                  <a:pt x="61913" y="247650"/>
                </a:lnTo>
                <a:close/>
                <a:moveTo>
                  <a:pt x="471488" y="247650"/>
                </a:moveTo>
                <a:lnTo>
                  <a:pt x="471488" y="285750"/>
                </a:lnTo>
                <a:lnTo>
                  <a:pt x="433388" y="285750"/>
                </a:lnTo>
                <a:lnTo>
                  <a:pt x="433388" y="247650"/>
                </a:lnTo>
                <a:lnTo>
                  <a:pt x="471488" y="247650"/>
                </a:lnTo>
                <a:close/>
                <a:moveTo>
                  <a:pt x="138113" y="390525"/>
                </a:moveTo>
                <a:lnTo>
                  <a:pt x="319088" y="314325"/>
                </a:lnTo>
                <a:lnTo>
                  <a:pt x="395288" y="133350"/>
                </a:lnTo>
                <a:lnTo>
                  <a:pt x="214313" y="209550"/>
                </a:lnTo>
                <a:lnTo>
                  <a:pt x="138113" y="390525"/>
                </a:lnTo>
                <a:close/>
                <a:moveTo>
                  <a:pt x="323879" y="204759"/>
                </a:moveTo>
                <a:lnTo>
                  <a:pt x="289989" y="285236"/>
                </a:lnTo>
                <a:lnTo>
                  <a:pt x="209512" y="319126"/>
                </a:lnTo>
                <a:lnTo>
                  <a:pt x="243402" y="238649"/>
                </a:lnTo>
                <a:lnTo>
                  <a:pt x="323879" y="204759"/>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ey Issues - Grey">
  <p:cSld name="Key Issues - Grey">
    <p:spTree>
      <p:nvGrpSpPr>
        <p:cNvPr id="1" name="Shape 48"/>
        <p:cNvGrpSpPr/>
        <p:nvPr/>
      </p:nvGrpSpPr>
      <p:grpSpPr>
        <a:xfrm>
          <a:off x="0" y="0"/>
          <a:ext cx="0" cy="0"/>
          <a:chOff x="0" y="0"/>
          <a:chExt cx="0" cy="0"/>
        </a:xfrm>
      </p:grpSpPr>
      <p:sp>
        <p:nvSpPr>
          <p:cNvPr id="49" name="Google Shape;49;p53"/>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3"/>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rgbClr val="979D9D"/>
              </a:buClr>
              <a:buSzPts val="2800"/>
              <a:buFont typeface="Arial Black"/>
              <a:buAutoNum type="arabicPeriod"/>
              <a:defRPr>
                <a:solidFill>
                  <a:srgbClr val="979D9D"/>
                </a:solidFill>
              </a:defRPr>
            </a:lvl1pPr>
            <a:lvl2pPr marL="914400" lvl="1" indent="-381000" algn="l">
              <a:lnSpc>
                <a:spcPct val="90000"/>
              </a:lnSpc>
              <a:spcBef>
                <a:spcPts val="1200"/>
              </a:spcBef>
              <a:spcAft>
                <a:spcPts val="0"/>
              </a:spcAft>
              <a:buClr>
                <a:srgbClr val="979D9D"/>
              </a:buClr>
              <a:buSzPts val="2400"/>
              <a:buChar char="–"/>
              <a:defRPr>
                <a:solidFill>
                  <a:srgbClr val="979D9D"/>
                </a:solidFill>
              </a:defRPr>
            </a:lvl2pPr>
            <a:lvl3pPr marL="1371600" lvl="2" indent="-381000" algn="l">
              <a:lnSpc>
                <a:spcPct val="90000"/>
              </a:lnSpc>
              <a:spcBef>
                <a:spcPts val="1200"/>
              </a:spcBef>
              <a:spcAft>
                <a:spcPts val="0"/>
              </a:spcAft>
              <a:buClr>
                <a:srgbClr val="979D9D"/>
              </a:buClr>
              <a:buSzPts val="2400"/>
              <a:buChar char="•"/>
              <a:defRPr>
                <a:solidFill>
                  <a:srgbClr val="979D9D"/>
                </a:solidFill>
              </a:defRPr>
            </a:lvl3pPr>
            <a:lvl4pPr marL="1828800" lvl="3" indent="-381000" algn="l">
              <a:lnSpc>
                <a:spcPct val="90000"/>
              </a:lnSpc>
              <a:spcBef>
                <a:spcPts val="1200"/>
              </a:spcBef>
              <a:spcAft>
                <a:spcPts val="0"/>
              </a:spcAft>
              <a:buClr>
                <a:srgbClr val="979D9D"/>
              </a:buClr>
              <a:buSzPts val="2400"/>
              <a:buChar char="–"/>
              <a:defRPr>
                <a:solidFill>
                  <a:srgbClr val="979D9D"/>
                </a:solidFill>
              </a:defRPr>
            </a:lvl4pPr>
            <a:lvl5pPr marL="2286000" lvl="4" indent="-381000" algn="l">
              <a:lnSpc>
                <a:spcPct val="90000"/>
              </a:lnSpc>
              <a:spcBef>
                <a:spcPts val="1200"/>
              </a:spcBef>
              <a:spcAft>
                <a:spcPts val="0"/>
              </a:spcAft>
              <a:buClr>
                <a:srgbClr val="979D9D"/>
              </a:buClr>
              <a:buSzPts val="2400"/>
              <a:buChar char="•"/>
              <a:defRPr>
                <a:solidFill>
                  <a:srgbClr val="979D9D"/>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 graphics right">
  <p:cSld name="Two column graphics right">
    <p:spTree>
      <p:nvGrpSpPr>
        <p:cNvPr id="1" name="Shape 51"/>
        <p:cNvGrpSpPr/>
        <p:nvPr/>
      </p:nvGrpSpPr>
      <p:grpSpPr>
        <a:xfrm>
          <a:off x="0" y="0"/>
          <a:ext cx="0" cy="0"/>
          <a:chOff x="0" y="0"/>
          <a:chExt cx="0" cy="0"/>
        </a:xfrm>
      </p:grpSpPr>
      <p:sp>
        <p:nvSpPr>
          <p:cNvPr id="52" name="Google Shape;52;p54"/>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54"/>
          <p:cNvSpPr txBox="1">
            <a:spLocks noGrp="1"/>
          </p:cNvSpPr>
          <p:nvPr>
            <p:ph type="body" idx="1"/>
          </p:nvPr>
        </p:nvSpPr>
        <p:spPr>
          <a:xfrm>
            <a:off x="457200" y="1527175"/>
            <a:ext cx="5499100" cy="4460875"/>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54"/>
        <p:cNvGrpSpPr/>
        <p:nvPr/>
      </p:nvGrpSpPr>
      <p:grpSpPr>
        <a:xfrm>
          <a:off x="0" y="0"/>
          <a:ext cx="0" cy="0"/>
          <a:chOff x="0" y="0"/>
          <a:chExt cx="0" cy="0"/>
        </a:xfrm>
      </p:grpSpPr>
      <p:sp>
        <p:nvSpPr>
          <p:cNvPr id="55" name="Google Shape;55;p55"/>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55"/>
          <p:cNvSpPr txBox="1">
            <a:spLocks noGrp="1"/>
          </p:cNvSpPr>
          <p:nvPr>
            <p:ph type="body" idx="1"/>
          </p:nvPr>
        </p:nvSpPr>
        <p:spPr>
          <a:xfrm>
            <a:off x="457200" y="1527175"/>
            <a:ext cx="5499100" cy="4460875"/>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5"/>
          <p:cNvSpPr txBox="1">
            <a:spLocks noGrp="1"/>
          </p:cNvSpPr>
          <p:nvPr>
            <p:ph type="body" idx="2"/>
          </p:nvPr>
        </p:nvSpPr>
        <p:spPr>
          <a:xfrm>
            <a:off x="6234113" y="1527175"/>
            <a:ext cx="5499100" cy="4460875"/>
          </a:xfrm>
          <a:prstGeom prst="rect">
            <a:avLst/>
          </a:prstGeom>
          <a:noFill/>
          <a:ln>
            <a:noFill/>
          </a:ln>
        </p:spPr>
        <p:txBody>
          <a:bodyPr spcFirstLastPara="1" wrap="square" lIns="0" tIns="0" rIns="0" bIns="0" anchor="t" anchorCtr="0">
            <a:noAutofit/>
          </a:bodyPr>
          <a:lstStyle>
            <a:lvl1pPr marL="457200" lvl="0" indent="-406400" algn="l">
              <a:lnSpc>
                <a:spcPct val="90000"/>
              </a:lnSpc>
              <a:spcBef>
                <a:spcPts val="1200"/>
              </a:spcBef>
              <a:spcAft>
                <a:spcPts val="0"/>
              </a:spcAft>
              <a:buClr>
                <a:schemeClr val="dk1"/>
              </a:buClr>
              <a:buSzPts val="2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 Type="http://schemas.openxmlformats.org/officeDocument/2006/relationships/slideLayout" Target="../slideLayouts/slideLayout4.xml"/><Relationship Id="rId21" Type="http://schemas.openxmlformats.org/officeDocument/2006/relationships/slideLayout" Target="../slideLayouts/slideLayout22.xml"/><Relationship Id="rId34" Type="http://schemas.openxmlformats.org/officeDocument/2006/relationships/image" Target="../media/image1.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slideLayout" Target="../slideLayouts/slideLayout30.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slideLayout" Target="../slideLayouts/slideLayout3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2.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
        <p:cNvGrpSpPr/>
        <p:nvPr/>
      </p:nvGrpSpPr>
      <p:grpSpPr>
        <a:xfrm>
          <a:off x="0" y="0"/>
          <a:ext cx="0" cy="0"/>
          <a:chOff x="0" y="0"/>
          <a:chExt cx="0" cy="0"/>
        </a:xfrm>
      </p:grpSpPr>
      <p:pic>
        <p:nvPicPr>
          <p:cNvPr id="12" name="Google Shape;12;p41"/>
          <p:cNvPicPr preferRelativeResize="0"/>
          <p:nvPr/>
        </p:nvPicPr>
        <p:blipFill rotWithShape="1">
          <a:blip r:embed="rId3">
            <a:alphaModFix/>
          </a:blip>
          <a:srcRect/>
          <a:stretch/>
        </p:blipFill>
        <p:spPr>
          <a:xfrm>
            <a:off x="10452994" y="6241725"/>
            <a:ext cx="1280218" cy="292316"/>
          </a:xfrm>
          <a:prstGeom prst="rect">
            <a:avLst/>
          </a:prstGeom>
          <a:noFill/>
          <a:ln>
            <a:noFill/>
          </a:ln>
        </p:spPr>
      </p:pic>
      <p:sp>
        <p:nvSpPr>
          <p:cNvPr id="13" name="Google Shape;13;p41"/>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lt2"/>
              </a:buClr>
              <a:buSzPts val="3200"/>
              <a:buFont typeface="Arial Black"/>
              <a:buNone/>
              <a:defRPr sz="3200" b="0" i="0" u="none" strike="noStrike" cap="none">
                <a:solidFill>
                  <a:schemeClr val="lt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41"/>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2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371600" marR="0" lvl="2"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3pPr>
            <a:lvl4pPr marL="1828800" marR="0" lvl="3"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5" name="Google Shape;15;p41"/>
          <p:cNvSpPr txBox="1"/>
          <p:nvPr/>
        </p:nvSpPr>
        <p:spPr>
          <a:xfrm>
            <a:off x="457201" y="6408509"/>
            <a:ext cx="7181849" cy="138499"/>
          </a:xfrm>
          <a:prstGeom prst="rect">
            <a:avLst/>
          </a:prstGeom>
          <a:noFill/>
          <a:ln>
            <a:noFill/>
          </a:ln>
        </p:spPr>
        <p:txBody>
          <a:bodyPr spcFirstLastPara="1" wrap="square" lIns="0" tIns="0" rIns="0" bIns="0" anchor="b" anchorCtr="0">
            <a:spAutoFit/>
          </a:bodyPr>
          <a:lstStyle/>
          <a:p>
            <a:pPr marL="274320" marR="0" lvl="0" indent="-274320" algn="l"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000000"/>
                </a:solidFill>
                <a:latin typeface="Arial"/>
                <a:ea typeface="Arial"/>
                <a:cs typeface="Arial"/>
                <a:sym typeface="Arial"/>
              </a:rPr>
              <a:t>‹#›</a:t>
            </a:fld>
            <a:r>
              <a:rPr lang="en-US" sz="700" b="0" i="0" u="none" strike="noStrike" cap="none">
                <a:solidFill>
                  <a:srgbClr val="6F7878"/>
                </a:solidFill>
                <a:latin typeface="Arial"/>
                <a:ea typeface="Arial"/>
                <a:cs typeface="Arial"/>
                <a:sym typeface="Arial"/>
              </a:rPr>
              <a:t>	© 2022 Gartner, Inc. and/or its affiliates. All rights reserved. Gartner is a registered trademark of Gartner, Inc. and its affiliates.</a:t>
            </a:r>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02">
          <p15:clr>
            <a:srgbClr val="5ACBF0"/>
          </p15:clr>
        </p15:guide>
        <p15:guide id="12" pos="3752">
          <p15:clr>
            <a:srgbClr val="5ACBF0"/>
          </p15:clr>
        </p15:guide>
        <p15:guide id="13" pos="3927">
          <p15:clr>
            <a:srgbClr val="5ACBF0"/>
          </p15:clr>
        </p15:guide>
        <p15:guide id="14" pos="2655">
          <p15:clr>
            <a:srgbClr val="5ACBF0"/>
          </p15:clr>
        </p15:guide>
        <p15:guide id="15" pos="5024">
          <p15:clr>
            <a:srgbClr val="5ACBF0"/>
          </p15:clr>
        </p15:guide>
        <p15:guide id="16" orient="horz" pos="3969">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
        <p:cNvGrpSpPr/>
        <p:nvPr/>
      </p:nvGrpSpPr>
      <p:grpSpPr>
        <a:xfrm>
          <a:off x="0" y="0"/>
          <a:ext cx="0" cy="0"/>
          <a:chOff x="0" y="0"/>
          <a:chExt cx="0" cy="0"/>
        </a:xfrm>
      </p:grpSpPr>
      <p:pic>
        <p:nvPicPr>
          <p:cNvPr id="26" name="Google Shape;26;p40"/>
          <p:cNvPicPr preferRelativeResize="0"/>
          <p:nvPr/>
        </p:nvPicPr>
        <p:blipFill rotWithShape="1">
          <a:blip r:embed="rId34">
            <a:alphaModFix/>
          </a:blip>
          <a:srcRect/>
          <a:stretch/>
        </p:blipFill>
        <p:spPr>
          <a:xfrm>
            <a:off x="10452994" y="6241725"/>
            <a:ext cx="1280218" cy="292316"/>
          </a:xfrm>
          <a:prstGeom prst="rect">
            <a:avLst/>
          </a:prstGeom>
          <a:noFill/>
          <a:ln>
            <a:noFill/>
          </a:ln>
        </p:spPr>
      </p:pic>
      <p:sp>
        <p:nvSpPr>
          <p:cNvPr id="27" name="Google Shape;27;p40"/>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dk2"/>
              </a:buClr>
              <a:buSzPts val="3200"/>
              <a:buFont typeface="Arial Black"/>
              <a:buNone/>
              <a:defRPr sz="3200" b="0" i="0" u="none" strike="noStrike" cap="none">
                <a:solidFill>
                  <a:schemeClr val="dk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40"/>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2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40"/>
          <p:cNvSpPr txBox="1"/>
          <p:nvPr/>
        </p:nvSpPr>
        <p:spPr>
          <a:xfrm>
            <a:off x="457201" y="6408509"/>
            <a:ext cx="7181849" cy="138499"/>
          </a:xfrm>
          <a:prstGeom prst="rect">
            <a:avLst/>
          </a:prstGeom>
          <a:noFill/>
          <a:ln>
            <a:noFill/>
          </a:ln>
        </p:spPr>
        <p:txBody>
          <a:bodyPr spcFirstLastPara="1" wrap="square" lIns="0" tIns="0" rIns="0" bIns="0" anchor="b" anchorCtr="0">
            <a:spAutoFit/>
          </a:bodyPr>
          <a:lstStyle/>
          <a:p>
            <a:pPr marL="274320" marR="0" lvl="0" indent="-274320" algn="l"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000000"/>
                </a:solidFill>
                <a:latin typeface="Arial"/>
                <a:ea typeface="Arial"/>
                <a:cs typeface="Arial"/>
                <a:sym typeface="Arial"/>
              </a:rPr>
              <a:t>‹#›</a:t>
            </a:fld>
            <a:r>
              <a:rPr lang="en-US" sz="700" b="0" i="0" u="none" strike="noStrike" cap="none">
                <a:solidFill>
                  <a:srgbClr val="6F7878"/>
                </a:solidFill>
                <a:latin typeface="Arial"/>
                <a:ea typeface="Arial"/>
                <a:cs typeface="Arial"/>
                <a:sym typeface="Arial"/>
              </a:rPr>
              <a:t>	© 2022 Gartner, Inc. and/or its affiliates. All rights reserved. Gartner is a registered trademark of Gartner, Inc. and its affiliates.</a:t>
            </a:r>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02">
          <p15:clr>
            <a:srgbClr val="5ACBF0"/>
          </p15:clr>
        </p15:guide>
        <p15:guide id="12" pos="3752">
          <p15:clr>
            <a:srgbClr val="5ACBF0"/>
          </p15:clr>
        </p15:guide>
        <p15:guide id="13" pos="3927">
          <p15:clr>
            <a:srgbClr val="5ACBF0"/>
          </p15:clr>
        </p15:guide>
        <p15:guide id="14" pos="2655">
          <p15:clr>
            <a:srgbClr val="5ACBF0"/>
          </p15:clr>
        </p15:guide>
        <p15:guide id="15" pos="5024">
          <p15:clr>
            <a:srgbClr val="5ACBF0"/>
          </p15:clr>
        </p15:guide>
        <p15:guide id="16" orient="horz" pos="3969">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55"/>
        <p:cNvGrpSpPr/>
        <p:nvPr/>
      </p:nvGrpSpPr>
      <p:grpSpPr>
        <a:xfrm>
          <a:off x="0" y="0"/>
          <a:ext cx="0" cy="0"/>
          <a:chOff x="0" y="0"/>
          <a:chExt cx="0" cy="0"/>
        </a:xfrm>
      </p:grpSpPr>
      <p:sp>
        <p:nvSpPr>
          <p:cNvPr id="156" name="Google Shape;156;p45"/>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marR="0" lvl="0" algn="l" rtl="0">
              <a:lnSpc>
                <a:spcPct val="90000"/>
              </a:lnSpc>
              <a:spcBef>
                <a:spcPts val="1200"/>
              </a:spcBef>
              <a:spcAft>
                <a:spcPts val="0"/>
              </a:spcAft>
              <a:buClr>
                <a:schemeClr val="lt2"/>
              </a:buClr>
              <a:buSzPts val="3200"/>
              <a:buFont typeface="Arial Black"/>
              <a:buNone/>
              <a:defRPr sz="3200" b="0" i="0" u="none" strike="noStrike" cap="none">
                <a:solidFill>
                  <a:schemeClr val="lt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7" name="Google Shape;157;p45"/>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20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65760" algn="l" rtl="0">
              <a:lnSpc>
                <a:spcPct val="90000"/>
              </a:lnSpc>
              <a:spcBef>
                <a:spcPts val="1200"/>
              </a:spcBef>
              <a:spcAft>
                <a:spcPts val="0"/>
              </a:spcAft>
              <a:buClr>
                <a:schemeClr val="lt1"/>
              </a:buClr>
              <a:buSzPts val="2160"/>
              <a:buFont typeface="Arial"/>
              <a:buChar char="–"/>
              <a:defRPr sz="2400" b="0" i="0" u="none" strike="noStrike" cap="none">
                <a:solidFill>
                  <a:schemeClr val="lt1"/>
                </a:solidFill>
                <a:latin typeface="Arial"/>
                <a:ea typeface="Arial"/>
                <a:cs typeface="Arial"/>
                <a:sym typeface="Arial"/>
              </a:defRPr>
            </a:lvl2pPr>
            <a:lvl3pPr marL="1371600" marR="0" lvl="2"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3pPr>
            <a:lvl4pPr marL="1828800" marR="0" lvl="3" indent="-365760" algn="l" rtl="0">
              <a:lnSpc>
                <a:spcPct val="90000"/>
              </a:lnSpc>
              <a:spcBef>
                <a:spcPts val="1200"/>
              </a:spcBef>
              <a:spcAft>
                <a:spcPts val="0"/>
              </a:spcAft>
              <a:buClr>
                <a:schemeClr val="lt1"/>
              </a:buClr>
              <a:buSzPts val="2160"/>
              <a:buFont typeface="Arial"/>
              <a:buChar char="–"/>
              <a:defRPr sz="2400" b="0" i="0" u="none" strike="noStrike" cap="none">
                <a:solidFill>
                  <a:schemeClr val="lt1"/>
                </a:solidFill>
                <a:latin typeface="Arial"/>
                <a:ea typeface="Arial"/>
                <a:cs typeface="Arial"/>
                <a:sym typeface="Arial"/>
              </a:defRPr>
            </a:lvl4pPr>
            <a:lvl5pPr marL="2286000" marR="0" lvl="4"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58" name="Google Shape;158;p45"/>
          <p:cNvSpPr txBox="1"/>
          <p:nvPr/>
        </p:nvSpPr>
        <p:spPr>
          <a:xfrm>
            <a:off x="457201" y="6408509"/>
            <a:ext cx="7181849" cy="138499"/>
          </a:xfrm>
          <a:prstGeom prst="rect">
            <a:avLst/>
          </a:prstGeom>
          <a:noFill/>
          <a:ln>
            <a:noFill/>
          </a:ln>
        </p:spPr>
        <p:txBody>
          <a:bodyPr spcFirstLastPara="1" wrap="square" lIns="0" tIns="0" rIns="0" bIns="0" anchor="b" anchorCtr="0">
            <a:spAutoFit/>
          </a:bodyPr>
          <a:lstStyle/>
          <a:p>
            <a:pPr marL="228600" marR="0" lvl="0" indent="-228600" algn="l" rtl="0">
              <a:lnSpc>
                <a:spcPct val="100000"/>
              </a:lnSpc>
              <a:spcBef>
                <a:spcPts val="0"/>
              </a:spcBef>
              <a:spcAft>
                <a:spcPts val="0"/>
              </a:spcAft>
              <a:buClr>
                <a:schemeClr val="lt1"/>
              </a:buClr>
              <a:buSzPts val="900"/>
              <a:buFont typeface="Arial"/>
              <a:buNone/>
            </a:pPr>
            <a:fld id="{00000000-1234-1234-1234-123412341234}" type="slidenum">
              <a:rPr lang="en-US" sz="900" b="0" i="0" u="none" strike="noStrike" cap="none">
                <a:solidFill>
                  <a:schemeClr val="lt1"/>
                </a:solidFill>
                <a:latin typeface="Arial"/>
                <a:ea typeface="Arial"/>
                <a:cs typeface="Arial"/>
                <a:sym typeface="Arial"/>
              </a:rPr>
              <a:t>‹#›</a:t>
            </a:fld>
            <a:r>
              <a:rPr lang="en-US" sz="700" b="0" i="0" u="none" strike="noStrike" cap="none">
                <a:solidFill>
                  <a:srgbClr val="BDBDBD"/>
                </a:solidFill>
                <a:latin typeface="Arial"/>
                <a:ea typeface="Arial"/>
                <a:cs typeface="Arial"/>
                <a:sym typeface="Arial"/>
              </a:rPr>
              <a:t>	© 2022 Gartner, Inc. and/or its affiliates. All rights reserved. Gartner is a registered trademark of Gartner, Inc. and its affiliates.</a:t>
            </a:r>
            <a:endParaRPr/>
          </a:p>
        </p:txBody>
      </p:sp>
      <p:pic>
        <p:nvPicPr>
          <p:cNvPr id="159" name="Google Shape;159;p45"/>
          <p:cNvPicPr preferRelativeResize="0"/>
          <p:nvPr/>
        </p:nvPicPr>
        <p:blipFill rotWithShape="1">
          <a:blip r:embed="rId34">
            <a:alphaModFix/>
          </a:blip>
          <a:srcRect/>
          <a:stretch/>
        </p:blipFill>
        <p:spPr>
          <a:xfrm>
            <a:off x="10452995" y="6241725"/>
            <a:ext cx="1280216" cy="29231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02">
          <p15:clr>
            <a:srgbClr val="5ACBF0"/>
          </p15:clr>
        </p15:guide>
        <p15:guide id="12" pos="3752">
          <p15:clr>
            <a:srgbClr val="5ACBF0"/>
          </p15:clr>
        </p15:guide>
        <p15:guide id="13" pos="3927">
          <p15:clr>
            <a:srgbClr val="5ACBF0"/>
          </p15:clr>
        </p15:guide>
        <p15:guide id="14" pos="2655">
          <p15:clr>
            <a:srgbClr val="5ACBF0"/>
          </p15:clr>
        </p15:guide>
        <p15:guide id="15" pos="5024">
          <p15:clr>
            <a:srgbClr val="5ACBF0"/>
          </p15:clr>
        </p15:guide>
        <p15:guide id="16" orient="horz" pos="3969">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unsplash.com/@priscilladupreez?utm_source=unsplash&amp;utm_medium=referral&amp;utm_content=creditCopyText" TargetMode="External"/><Relationship Id="rId7"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hyperlink" Target="https://unsplash.com/s/photos/tesla?utm_source=unsplash&amp;utm_medium=referral&amp;utm_content=creditCopyText" TargetMode="External"/><Relationship Id="rId5" Type="http://schemas.openxmlformats.org/officeDocument/2006/relationships/hyperlink" Target="https://unsplash.com/@rawimg?utm_source=unsplash&amp;utm_medium=referral&amp;utm_content=creditCopyText" TargetMode="External"/><Relationship Id="rId4" Type="http://schemas.openxmlformats.org/officeDocument/2006/relationships/hyperlink" Target="https://unsplash.com/@ventiviews?utm_source=unsplash&amp;utm_medium=referral&amp;utm_content=creditCopyText" TargetMode="External"/><Relationship Id="rId9" Type="http://schemas.openxmlformats.org/officeDocument/2006/relationships/image" Target="../media/image12.jp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hyperlink" Target="https://gartner.com/document/code/773522"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unsplash.com/s/photos/american-airlines?utm_source=unsplash&amp;utm_medium=referral&amp;utm_content=creditCopyText" TargetMode="External"/><Relationship Id="rId3" Type="http://schemas.openxmlformats.org/officeDocument/2006/relationships/image" Target="../media/image19.jpg"/><Relationship Id="rId7" Type="http://schemas.openxmlformats.org/officeDocument/2006/relationships/hyperlink" Target="https://unsplash.com/@amandadalbjorn?utm_source=unsplash&amp;utm_medium=referral&amp;utm_content=creditCopyText" TargetMode="External"/><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hyperlink" Target="https://unsplash.com/@mbaumi?utm_source=unsplash&amp;utm_medium=referral&amp;utm_content=creditCopyText" TargetMode="External"/><Relationship Id="rId5" Type="http://schemas.openxmlformats.org/officeDocument/2006/relationships/hyperlink" Target="https://unsplash.com/@thisisengineering?utm_source=unsplash&amp;utm_medium=referral&amp;utm_content=creditCopyText" TargetMode="External"/><Relationship Id="rId4" Type="http://schemas.openxmlformats.org/officeDocument/2006/relationships/image" Target="../media/image20.jpg"/><Relationship Id="rId9" Type="http://schemas.openxmlformats.org/officeDocument/2006/relationships/image" Target="../media/image21.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hyperlink" Target="https://gartner.com/document/code/772891" TargetMode="External"/><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hyperlink" Target="https://www.gettyimages.com/detail/photo/doctor-analyzing-exams-results-in-a-monitor-royalty-free-image/1354932664?adppopup=true" TargetMode="External"/><Relationship Id="rId7"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hyperlink" Target="https://unsplash.com/s/photos/digital-healthcare?utm_source=unsplash&amp;utm_medium=referral&amp;utm_content=creditCopyText" TargetMode="External"/><Relationship Id="rId5" Type="http://schemas.openxmlformats.org/officeDocument/2006/relationships/hyperlink" Target="https://unsplash.com/@robinpierre?utm_source=unsplash&amp;utm_medium=referral&amp;utm_content=creditCopyText" TargetMode="External"/><Relationship Id="rId4" Type="http://schemas.openxmlformats.org/officeDocument/2006/relationships/hyperlink" Target="https://unsplash.com/@4kshay?utm_source=unsplash&amp;utm_medium=referral&amp;utm_content=creditCopyText" TargetMode="External"/><Relationship Id="rId9"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hyperlink" Target="https://gartner.com/document/code/774324"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hyperlink" Target="https://unsplash.com/@grailify?utm_source=unsplash&amp;utm_medium=referral&amp;utm_content=creditCopyText" TargetMode="External"/><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26.jpg"/><Relationship Id="rId5" Type="http://schemas.openxmlformats.org/officeDocument/2006/relationships/hyperlink" Target="https://unsplash.com/s/photos/american-airlines?utm_source=unsplash&amp;utm_medium=referral&amp;utm_content=creditCopyText" TargetMode="External"/><Relationship Id="rId4" Type="http://schemas.openxmlformats.org/officeDocument/2006/relationships/hyperlink" Target="https://unsplash.com/es/@caapece?utm_source=unsplash&amp;utm_medium=referral&amp;utm_content=creditCopyTex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artner.com/document/code/773309" TargetMode="External"/><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nsplash.com/?utm_source=unsplash&amp;utm_medium=referral&amp;utm_content=creditCopyText" TargetMode="External"/><Relationship Id="rId5" Type="http://schemas.openxmlformats.org/officeDocument/2006/relationships/hyperlink" Target="https://unsplash.com/@pawelskor?utm_source=unsplash&amp;utm_medium=referral&amp;utm_content=creditCopyText"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hyperlink" Target="https://www.gettyimages.com/detail/photo/managing-stock-levels-with-the-help-of-technology-royalty-free-image/487553562?adppopup=true" TargetMode="External"/><Relationship Id="rId7"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hyperlink" Target="https://unsplash.com/s/photos/american-airlines?utm_source=unsplash&amp;utm_medium=referral&amp;utm_content=creditCopyText" TargetMode="External"/><Relationship Id="rId5" Type="http://schemas.openxmlformats.org/officeDocument/2006/relationships/hyperlink" Target="https://unsplash.com/@oommiidd?utm_source=unsplash&amp;utm_medium=referral&amp;utm_content=creditCopyText" TargetMode="External"/><Relationship Id="rId4" Type="http://schemas.openxmlformats.org/officeDocument/2006/relationships/hyperlink" Target="https://unsplash.com/@jaken?utm_source=unsplash&amp;utm_medium=referral&amp;utm_content=creditCopyText" TargetMode="External"/><Relationship Id="rId9" Type="http://schemas.openxmlformats.org/officeDocument/2006/relationships/image" Target="../media/image31.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hyperlink" Target="https://gartner.com/document/code/77331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hyperlink" Target="https://media.istockphoto.com/photos/woman-at-home-sofa-sitting-stock-photo-picture-id1282562204?k=20&amp;m=1282562204&amp;s=612x612&amp;w=0&amp;h=wuwRdQZM0aJqH4Q7g8hK0O_dXofn3N4PrpOY9CCtBl8=" TargetMode="External"/><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5.xml"/><Relationship Id="rId6" Type="http://schemas.openxmlformats.org/officeDocument/2006/relationships/hyperlink" Target="https://unsplash.com/s/photos/american-airlines?utm_source=unsplash&amp;utm_medium=referral&amp;utm_content=creditCopyText" TargetMode="External"/><Relationship Id="rId5" Type="http://schemas.openxmlformats.org/officeDocument/2006/relationships/hyperlink" Target="https://unsplash.com/@querysprout?utm_source=unsplash&amp;utm_medium=referral&amp;utm_content=creditCopyText" TargetMode="External"/><Relationship Id="rId4" Type="http://schemas.openxmlformats.org/officeDocument/2006/relationships/hyperlink" Target="https://play.google.com/store/apps/details?id=jp.ne.paypay.android.app&amp;hl=en_US&amp;gl=US" TargetMode="External"/><Relationship Id="rId9" Type="http://schemas.openxmlformats.org/officeDocument/2006/relationships/image" Target="../media/image36.jp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hyperlink" Target="https://gartner.com/document/code/773523"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8.jpg"/><Relationship Id="rId7"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hyperlink" Target="https://www.gettyimages.com/detail/photo/two-boy-in-car-seats-traveling-in-car-and-playing-royalty-free-image/486669308?adppopup=true" TargetMode="External"/><Relationship Id="rId5" Type="http://schemas.openxmlformats.org/officeDocument/2006/relationships/hyperlink" Target="https://www.gettyimages.com/detail/photo/gas-metering-station-and-pipeline-at-power-plant-royalty-free-image/980256366?adppopup=true" TargetMode="External"/><Relationship Id="rId4" Type="http://schemas.openxmlformats.org/officeDocument/2006/relationships/hyperlink" Target="https://www.defense.gov/News/News-Stories/Article/Article/2094085/dod-adopts-5-principles-of-artificial-intelligence-ethic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artner.com/document/code/773723" TargetMode="External"/><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hyperlink" Target="https://unsplash.com/@sharonchen?utm_source=unsplash&amp;utm_medium=referral&amp;utm_content=creditCopyText" TargetMode="External"/><Relationship Id="rId7" Type="http://schemas.openxmlformats.org/officeDocument/2006/relationships/hyperlink" Target="https://unsplash.com/s/photos/digital-twin?utm_source=unsplash&amp;utm_medium=referral&amp;utm_content=creditCopyText" TargetMode="External"/><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hyperlink" Target="https://unsplash.com/@panyunbo?utm_source=unsplash&amp;utm_medium=referral&amp;utm_content=creditCopyText" TargetMode="External"/><Relationship Id="rId5" Type="http://schemas.openxmlformats.org/officeDocument/2006/relationships/hyperlink" Target="https://www.gettyimages.com/detail/photo/avatars-in-the-metaverse-world-of-the-sandbox-land-royalty-free-image/1401128920?phrase=metaverse%20world&amp;adppopup=true" TargetMode="External"/><Relationship Id="rId10" Type="http://schemas.openxmlformats.org/officeDocument/2006/relationships/image" Target="../media/image43.jpg"/><Relationship Id="rId4" Type="http://schemas.openxmlformats.org/officeDocument/2006/relationships/hyperlink" Target="https://unsplash.com/s/photos/american-airlines?utm_source=unsplash&amp;utm_medium=referral&amp;utm_content=creditCopyText" TargetMode="External"/><Relationship Id="rId9" Type="http://schemas.openxmlformats.org/officeDocument/2006/relationships/image" Target="../media/image4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hyperlink" Target="https://gartner.com/document/code/774132" TargetMode="External"/><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8" Type="http://schemas.openxmlformats.org/officeDocument/2006/relationships/hyperlink" Target="https://unsplash.com/es/@benjamin_1017?utm_source=unsplash&amp;utm_medium=referral&amp;utm_content=creditCopyText" TargetMode="External"/><Relationship Id="rId3" Type="http://schemas.openxmlformats.org/officeDocument/2006/relationships/image" Target="../media/image44.jpg"/><Relationship Id="rId7" Type="http://schemas.openxmlformats.org/officeDocument/2006/relationships/hyperlink" Target="https://unsplash.com/@logvisuals?utm_source=unsplash&amp;utm_medium=referral&amp;utm_content=creditCopyText" TargetMode="External"/><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hyperlink" Target="https://unsplash.com/@maripopeo?utm_source=unsplash&amp;utm_medium=referral&amp;utm_content=creditCopyText" TargetMode="External"/><Relationship Id="rId5" Type="http://schemas.openxmlformats.org/officeDocument/2006/relationships/image" Target="../media/image46.jpg"/><Relationship Id="rId4" Type="http://schemas.openxmlformats.org/officeDocument/2006/relationships/image" Target="../media/image45.jpg"/><Relationship Id="rId9" Type="http://schemas.openxmlformats.org/officeDocument/2006/relationships/hyperlink" Target="https://unsplash.com/s/visual/0f5aa3ec-ccc8-4270-805a-9b2cb6d80680?utm_source=unsplash&amp;utm_medium=referral&amp;utm_content=creditCopyText"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hyperlink" Target="https://unsplash.com/@ventiviews?utm_source=unsplash&amp;utm_medium=referral&amp;utm_content=creditCopyText" TargetMode="External"/><Relationship Id="rId7"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hyperlink" Target="https://unsplash.com/s/photos/tesla?utm_source=unsplash&amp;utm_medium=referral&amp;utm_content=creditCopyText" TargetMode="External"/><Relationship Id="rId5" Type="http://schemas.openxmlformats.org/officeDocument/2006/relationships/hyperlink" Target="https://unsplash.com/@jaken?utm_source=unsplash&amp;utm_medium=referral&amp;utm_content=creditCopyText" TargetMode="External"/><Relationship Id="rId4" Type="http://schemas.openxmlformats.org/officeDocument/2006/relationships/hyperlink" Target="https://unsplash.com/@thisisengineering?utm_source=unsplash&amp;utm_medium=referral&amp;utm_content=creditCopyText" TargetMode="External"/><Relationship Id="rId9" Type="http://schemas.openxmlformats.org/officeDocument/2006/relationships/image" Target="../media/image49.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5.xml"/><Relationship Id="rId6" Type="http://schemas.openxmlformats.org/officeDocument/2006/relationships/hyperlink" Target="https://unsplash.com/?utm_source=unsplash&amp;utm_medium=referral&amp;utm_content=creditCopyText" TargetMode="External"/><Relationship Id="rId5" Type="http://schemas.openxmlformats.org/officeDocument/2006/relationships/hyperlink" Target="https://unsplash.com/@pawelskor?utm_source=unsplash&amp;utm_medium=referral&amp;utm_content=creditCopyText" TargetMode="External"/><Relationship Id="rId4" Type="http://schemas.openxmlformats.org/officeDocument/2006/relationships/image" Target="../media/image50.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8" Type="http://schemas.openxmlformats.org/officeDocument/2006/relationships/hyperlink" Target="https://gartner.com/document/code/763366" TargetMode="External"/><Relationship Id="rId13" Type="http://schemas.openxmlformats.org/officeDocument/2006/relationships/hyperlink" Target="https://gartner.com/document/code/774324" TargetMode="External"/><Relationship Id="rId3" Type="http://schemas.openxmlformats.org/officeDocument/2006/relationships/hyperlink" Target="http://www.gartner.com/document/code/775990" TargetMode="External"/><Relationship Id="rId7" Type="http://schemas.openxmlformats.org/officeDocument/2006/relationships/hyperlink" Target="https://gartner.com/document/code/773915" TargetMode="External"/><Relationship Id="rId12" Type="http://schemas.openxmlformats.org/officeDocument/2006/relationships/hyperlink" Target="https://gartner.com/document/code/772891" TargetMode="External"/><Relationship Id="rId2" Type="http://schemas.openxmlformats.org/officeDocument/2006/relationships/notesSlide" Target="../notesSlides/notesSlide38.xml"/><Relationship Id="rId1" Type="http://schemas.openxmlformats.org/officeDocument/2006/relationships/slideLayout" Target="../slideLayouts/slideLayout34.xml"/><Relationship Id="rId6" Type="http://schemas.openxmlformats.org/officeDocument/2006/relationships/hyperlink" Target="https://gartner.com/document/code/773313" TargetMode="External"/><Relationship Id="rId11" Type="http://schemas.openxmlformats.org/officeDocument/2006/relationships/hyperlink" Target="https://gartner.com/document/code/773309" TargetMode="External"/><Relationship Id="rId5" Type="http://schemas.openxmlformats.org/officeDocument/2006/relationships/hyperlink" Target="https://gartner.com/document/code/773523" TargetMode="External"/><Relationship Id="rId10" Type="http://schemas.openxmlformats.org/officeDocument/2006/relationships/hyperlink" Target="https://gartner.com/document/code/774132" TargetMode="External"/><Relationship Id="rId4" Type="http://schemas.openxmlformats.org/officeDocument/2006/relationships/hyperlink" Target="https://gartner.com/document/code/773723" TargetMode="External"/><Relationship Id="rId9" Type="http://schemas.openxmlformats.org/officeDocument/2006/relationships/hyperlink" Target="https://gartner.com/document/code/773522"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www.gartner.com/doc/code/750307" TargetMode="External"/><Relationship Id="rId3" Type="http://schemas.openxmlformats.org/officeDocument/2006/relationships/hyperlink" Target="http://www.gartner.com/document/code/775990" TargetMode="External"/><Relationship Id="rId7" Type="http://schemas.openxmlformats.org/officeDocument/2006/relationships/hyperlink" Target="https://www.gartner.com/document/4016596" TargetMode="External"/><Relationship Id="rId2" Type="http://schemas.openxmlformats.org/officeDocument/2006/relationships/notesSlide" Target="../notesSlides/notesSlide39.xml"/><Relationship Id="rId1" Type="http://schemas.openxmlformats.org/officeDocument/2006/relationships/slideLayout" Target="../slideLayouts/slideLayout37.xml"/><Relationship Id="rId6" Type="http://schemas.openxmlformats.org/officeDocument/2006/relationships/hyperlink" Target="https://www.gartner.com/document/4005344" TargetMode="External"/><Relationship Id="rId5" Type="http://schemas.openxmlformats.org/officeDocument/2006/relationships/hyperlink" Target="https://gartner.com/document/code/780594" TargetMode="External"/><Relationship Id="rId10" Type="http://schemas.openxmlformats.org/officeDocument/2006/relationships/hyperlink" Target="https://www.gartner.com/doc/code/761540" TargetMode="External"/><Relationship Id="rId4" Type="http://schemas.openxmlformats.org/officeDocument/2006/relationships/hyperlink" Target="https://www.gartner.com/document/4019987" TargetMode="External"/><Relationship Id="rId9" Type="http://schemas.openxmlformats.org/officeDocument/2006/relationships/hyperlink" Target="https://www.gartner.com/doc/code/761111"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hyperlink" Target="https://gartner.com/document/code/773915"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hyperlink" Target="https://unsplash.com/es/@joshuahanson43?utm_source=unsplash&amp;utm_medium=referral&amp;utm_content=creditCopyText" TargetMode="External"/><Relationship Id="rId7"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hyperlink" Target="https://unsplash.com/s/photos/american-airlines?utm_source=unsplash&amp;utm_medium=referral&amp;utm_content=creditCopyText" TargetMode="External"/><Relationship Id="rId5" Type="http://schemas.openxmlformats.org/officeDocument/2006/relationships/hyperlink" Target="https://unsplash.com/@eduschadesoares?utm_source=unsplash&amp;utm_medium=referral&amp;utm_content=creditCopyText" TargetMode="External"/><Relationship Id="rId4" Type="http://schemas.openxmlformats.org/officeDocument/2006/relationships/hyperlink" Target="https://unsplash.com/es/@jule_42?utm_source=unsplash&amp;utm_medium=referral&amp;utm_content=creditCopyText" TargetMode="External"/><Relationship Id="rId9"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hyperlink" Target="https://gartner.com/document/code/763366" TargetMode="External"/><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
          <p:cNvSpPr txBox="1">
            <a:spLocks noGrp="1"/>
          </p:cNvSpPr>
          <p:nvPr>
            <p:ph type="ctrTitle"/>
          </p:nvPr>
        </p:nvSpPr>
        <p:spPr>
          <a:xfrm>
            <a:off x="987463" y="2070748"/>
            <a:ext cx="7299287" cy="199439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FFFFFF"/>
              </a:buClr>
              <a:buSzPts val="3600"/>
              <a:buFont typeface="Arial Black"/>
              <a:buNone/>
            </a:pPr>
            <a:r>
              <a:rPr lang="en-US"/>
              <a:t>Top Strategic Technology </a:t>
            </a:r>
            <a:br>
              <a:rPr lang="en-US"/>
            </a:br>
            <a:r>
              <a:rPr lang="en-US"/>
              <a:t>Trends for 2023</a:t>
            </a:r>
            <a:endParaRPr/>
          </a:p>
        </p:txBody>
      </p:sp>
      <p:sp>
        <p:nvSpPr>
          <p:cNvPr id="290" name="Google Shape;290;p1"/>
          <p:cNvSpPr txBox="1">
            <a:spLocks noGrp="1"/>
          </p:cNvSpPr>
          <p:nvPr>
            <p:ph type="subTitle" idx="1"/>
          </p:nvPr>
        </p:nvSpPr>
        <p:spPr>
          <a:xfrm>
            <a:off x="987462" y="4187546"/>
            <a:ext cx="7299287" cy="2769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FFFFFF"/>
              </a:buClr>
              <a:buSzPts val="1800"/>
              <a:buFont typeface="Times"/>
              <a:buNone/>
            </a:pPr>
            <a:r>
              <a:rPr lang="en-US"/>
              <a:t>October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10"/>
          <p:cNvSpPr txBox="1"/>
          <p:nvPr/>
        </p:nvSpPr>
        <p:spPr>
          <a:xfrm>
            <a:off x="-1555" y="6863471"/>
            <a:ext cx="609755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Photo by </a:t>
            </a:r>
            <a:r>
              <a:rPr lang="en-US" sz="1000" u="sng">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Priscilla Du Preez</a:t>
            </a:r>
            <a:r>
              <a:rPr lang="en-US" sz="1000">
                <a:solidFill>
                  <a:schemeClr val="dk1"/>
                </a:solidFill>
                <a:latin typeface="Arial"/>
                <a:ea typeface="Arial"/>
                <a:cs typeface="Arial"/>
                <a:sym typeface="Arial"/>
              </a:rPr>
              <a:t>, </a:t>
            </a:r>
            <a:r>
              <a:rPr lang="en-US" sz="1000" u="sng">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Venti Views</a:t>
            </a:r>
            <a:r>
              <a:rPr lang="en-US" sz="1000">
                <a:solidFill>
                  <a:schemeClr val="dk1"/>
                </a:solidFill>
                <a:latin typeface="Arial"/>
                <a:ea typeface="Arial"/>
                <a:cs typeface="Arial"/>
                <a:sym typeface="Arial"/>
              </a:rPr>
              <a:t> and </a:t>
            </a:r>
            <a:r>
              <a:rPr lang="en-US" sz="1000" u="sng">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Izzy Gibson</a:t>
            </a:r>
            <a:r>
              <a:rPr lang="en-US" sz="1000">
                <a:solidFill>
                  <a:schemeClr val="dk1"/>
                </a:solidFill>
                <a:latin typeface="Arial"/>
                <a:ea typeface="Arial"/>
                <a:cs typeface="Arial"/>
                <a:sym typeface="Arial"/>
              </a:rPr>
              <a:t> on </a:t>
            </a:r>
            <a:r>
              <a:rPr lang="en-US" sz="1000" u="sng">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endParaRPr/>
          </a:p>
        </p:txBody>
      </p:sp>
      <p:sp>
        <p:nvSpPr>
          <p:cNvPr id="527" name="Google Shape;527;p10"/>
          <p:cNvSpPr/>
          <p:nvPr/>
        </p:nvSpPr>
        <p:spPr>
          <a:xfrm>
            <a:off x="458786" y="393858"/>
            <a:ext cx="523532" cy="299161"/>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28" name="Google Shape;528;p10"/>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Applied Observability</a:t>
            </a:r>
            <a:endParaRPr/>
          </a:p>
        </p:txBody>
      </p:sp>
      <p:grpSp>
        <p:nvGrpSpPr>
          <p:cNvPr id="529" name="Google Shape;529;p10"/>
          <p:cNvGrpSpPr/>
          <p:nvPr/>
        </p:nvGrpSpPr>
        <p:grpSpPr>
          <a:xfrm>
            <a:off x="228989" y="1172875"/>
            <a:ext cx="3788079" cy="4752517"/>
            <a:chOff x="228989" y="807115"/>
            <a:chExt cx="3788079" cy="4752517"/>
          </a:xfrm>
        </p:grpSpPr>
        <p:grpSp>
          <p:nvGrpSpPr>
            <p:cNvPr id="530" name="Google Shape;530;p10"/>
            <p:cNvGrpSpPr/>
            <p:nvPr/>
          </p:nvGrpSpPr>
          <p:grpSpPr>
            <a:xfrm>
              <a:off x="623522" y="807115"/>
              <a:ext cx="2999011" cy="2999010"/>
              <a:chOff x="1435214" y="906563"/>
              <a:chExt cx="3577602" cy="3577602"/>
            </a:xfrm>
          </p:grpSpPr>
          <p:pic>
            <p:nvPicPr>
              <p:cNvPr id="531" name="Google Shape;531;p10"/>
              <p:cNvPicPr preferRelativeResize="0"/>
              <p:nvPr/>
            </p:nvPicPr>
            <p:blipFill rotWithShape="1">
              <a:blip r:embed="rId7">
                <a:alphaModFix/>
              </a:blip>
              <a:srcRect t="29" b="28"/>
              <a:stretch/>
            </p:blipFill>
            <p:spPr>
              <a:xfrm>
                <a:off x="1578094" y="1050397"/>
                <a:ext cx="3291841" cy="3289933"/>
              </a:xfrm>
              <a:prstGeom prst="ellipse">
                <a:avLst/>
              </a:prstGeom>
              <a:noFill/>
              <a:ln>
                <a:noFill/>
              </a:ln>
            </p:spPr>
          </p:pic>
          <p:sp>
            <p:nvSpPr>
              <p:cNvPr id="532" name="Google Shape;532;p10"/>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533" name="Google Shape;533;p10"/>
            <p:cNvGrpSpPr/>
            <p:nvPr/>
          </p:nvGrpSpPr>
          <p:grpSpPr>
            <a:xfrm>
              <a:off x="228989" y="4328526"/>
              <a:ext cx="3788079" cy="1231106"/>
              <a:chOff x="878189" y="4065714"/>
              <a:chExt cx="3788079" cy="1231106"/>
            </a:xfrm>
          </p:grpSpPr>
          <p:sp>
            <p:nvSpPr>
              <p:cNvPr id="534" name="Google Shape;534;p10"/>
              <p:cNvSpPr txBox="1"/>
              <p:nvPr/>
            </p:nvSpPr>
            <p:spPr>
              <a:xfrm>
                <a:off x="878189" y="4065714"/>
                <a:ext cx="3788079"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Tesla</a:t>
                </a:r>
                <a:endParaRPr/>
              </a:p>
            </p:txBody>
          </p:sp>
          <p:sp>
            <p:nvSpPr>
              <p:cNvPr id="535" name="Google Shape;535;p10"/>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“Real Time” </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Insurance</a:t>
                </a:r>
                <a:endParaRPr/>
              </a:p>
            </p:txBody>
          </p:sp>
        </p:grpSp>
      </p:grpSp>
      <p:grpSp>
        <p:nvGrpSpPr>
          <p:cNvPr id="536" name="Google Shape;536;p10"/>
          <p:cNvGrpSpPr/>
          <p:nvPr/>
        </p:nvGrpSpPr>
        <p:grpSpPr>
          <a:xfrm>
            <a:off x="8174933" y="1172875"/>
            <a:ext cx="3788079" cy="4752517"/>
            <a:chOff x="8174933" y="1172875"/>
            <a:chExt cx="3788079" cy="4752517"/>
          </a:xfrm>
        </p:grpSpPr>
        <p:grpSp>
          <p:nvGrpSpPr>
            <p:cNvPr id="537" name="Google Shape;537;p10"/>
            <p:cNvGrpSpPr/>
            <p:nvPr/>
          </p:nvGrpSpPr>
          <p:grpSpPr>
            <a:xfrm>
              <a:off x="8174933" y="4694286"/>
              <a:ext cx="3788079" cy="1231106"/>
              <a:chOff x="878189" y="4065714"/>
              <a:chExt cx="3788079" cy="1231106"/>
            </a:xfrm>
          </p:grpSpPr>
          <p:sp>
            <p:nvSpPr>
              <p:cNvPr id="538" name="Google Shape;538;p10"/>
              <p:cNvSpPr txBox="1"/>
              <p:nvPr/>
            </p:nvSpPr>
            <p:spPr>
              <a:xfrm>
                <a:off x="878189" y="4065714"/>
                <a:ext cx="3788079"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U.S. CDC</a:t>
                </a:r>
                <a:endParaRPr/>
              </a:p>
            </p:txBody>
          </p:sp>
          <p:sp>
            <p:nvSpPr>
              <p:cNvPr id="539" name="Google Shape;539;p10"/>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Early Disease</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Response</a:t>
                </a:r>
                <a:endParaRPr/>
              </a:p>
            </p:txBody>
          </p:sp>
        </p:grpSp>
        <p:grpSp>
          <p:nvGrpSpPr>
            <p:cNvPr id="540" name="Google Shape;540;p10"/>
            <p:cNvGrpSpPr/>
            <p:nvPr/>
          </p:nvGrpSpPr>
          <p:grpSpPr>
            <a:xfrm>
              <a:off x="8569468" y="1172875"/>
              <a:ext cx="2999010" cy="2999010"/>
              <a:chOff x="7939050" y="2205776"/>
              <a:chExt cx="3794162" cy="3794159"/>
            </a:xfrm>
          </p:grpSpPr>
          <p:pic>
            <p:nvPicPr>
              <p:cNvPr id="541" name="Google Shape;541;p10" descr="A picture containing player&#10;&#10;Description automatically generated"/>
              <p:cNvPicPr preferRelativeResize="0"/>
              <p:nvPr/>
            </p:nvPicPr>
            <p:blipFill rotWithShape="1">
              <a:blip r:embed="rId8">
                <a:alphaModFix/>
              </a:blip>
              <a:srcRect l="16611" r="16610"/>
              <a:stretch/>
            </p:blipFill>
            <p:spPr>
              <a:xfrm>
                <a:off x="8090579" y="2358316"/>
                <a:ext cx="3491103" cy="3489077"/>
              </a:xfrm>
              <a:prstGeom prst="ellipse">
                <a:avLst/>
              </a:prstGeom>
              <a:noFill/>
              <a:ln>
                <a:noFill/>
              </a:ln>
            </p:spPr>
          </p:pic>
          <p:sp>
            <p:nvSpPr>
              <p:cNvPr id="542" name="Google Shape;542;p10"/>
              <p:cNvSpPr/>
              <p:nvPr/>
            </p:nvSpPr>
            <p:spPr>
              <a:xfrm>
                <a:off x="7939050" y="2205776"/>
                <a:ext cx="3794162" cy="3794159"/>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grpSp>
        <p:nvGrpSpPr>
          <p:cNvPr id="543" name="Google Shape;543;p10"/>
          <p:cNvGrpSpPr/>
          <p:nvPr/>
        </p:nvGrpSpPr>
        <p:grpSpPr>
          <a:xfrm>
            <a:off x="3804741" y="1172875"/>
            <a:ext cx="4614042" cy="4752517"/>
            <a:chOff x="3804741" y="807115"/>
            <a:chExt cx="4614042" cy="4752517"/>
          </a:xfrm>
        </p:grpSpPr>
        <p:grpSp>
          <p:nvGrpSpPr>
            <p:cNvPr id="544" name="Google Shape;544;p10"/>
            <p:cNvGrpSpPr/>
            <p:nvPr/>
          </p:nvGrpSpPr>
          <p:grpSpPr>
            <a:xfrm>
              <a:off x="4596495" y="807115"/>
              <a:ext cx="2999010" cy="2999010"/>
              <a:chOff x="1435214" y="906563"/>
              <a:chExt cx="3577602" cy="3577602"/>
            </a:xfrm>
          </p:grpSpPr>
          <p:pic>
            <p:nvPicPr>
              <p:cNvPr id="545" name="Google Shape;545;p10"/>
              <p:cNvPicPr preferRelativeResize="0"/>
              <p:nvPr/>
            </p:nvPicPr>
            <p:blipFill rotWithShape="1">
              <a:blip r:embed="rId9">
                <a:alphaModFix/>
              </a:blip>
              <a:srcRect l="79" r="80"/>
              <a:stretch/>
            </p:blipFill>
            <p:spPr>
              <a:xfrm>
                <a:off x="1578095" y="1050397"/>
                <a:ext cx="3291840" cy="3289933"/>
              </a:xfrm>
              <a:prstGeom prst="ellipse">
                <a:avLst/>
              </a:prstGeom>
              <a:noFill/>
              <a:ln>
                <a:noFill/>
              </a:ln>
            </p:spPr>
          </p:pic>
          <p:sp>
            <p:nvSpPr>
              <p:cNvPr id="546" name="Google Shape;546;p10"/>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547" name="Google Shape;547;p10"/>
            <p:cNvGrpSpPr/>
            <p:nvPr/>
          </p:nvGrpSpPr>
          <p:grpSpPr>
            <a:xfrm>
              <a:off x="3804741" y="4328526"/>
              <a:ext cx="4614042" cy="1231106"/>
              <a:chOff x="480969" y="4065714"/>
              <a:chExt cx="4614042" cy="1231106"/>
            </a:xfrm>
          </p:grpSpPr>
          <p:sp>
            <p:nvSpPr>
              <p:cNvPr id="548" name="Google Shape;548;p10"/>
              <p:cNvSpPr txBox="1"/>
              <p:nvPr/>
            </p:nvSpPr>
            <p:spPr>
              <a:xfrm>
                <a:off x="480969" y="4065714"/>
                <a:ext cx="4614042"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Klaveness Ship Management</a:t>
                </a:r>
                <a:endParaRPr/>
              </a:p>
            </p:txBody>
          </p:sp>
          <p:sp>
            <p:nvSpPr>
              <p:cNvPr id="549" name="Google Shape;549;p10"/>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Reduced </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Opex Costs</a:t>
                </a: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Effect transition="in" filter="fade">
                                      <p:cBhvr>
                                        <p:cTn id="7" dur="1500"/>
                                        <p:tgtEl>
                                          <p:spTgt spid="5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Effect transition="in" filter="fade">
                                      <p:cBhvr>
                                        <p:cTn id="12" dur="1500"/>
                                        <p:tgtEl>
                                          <p:spTgt spid="5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6"/>
                                        </p:tgtEl>
                                        <p:attrNameLst>
                                          <p:attrName>style.visibility</p:attrName>
                                        </p:attrNameLst>
                                      </p:cBhvr>
                                      <p:to>
                                        <p:strVal val="visible"/>
                                      </p:to>
                                    </p:set>
                                    <p:animEffect transition="in" filter="fade">
                                      <p:cBhvr>
                                        <p:cTn id="17" dur="15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Google Shape;554;p11"/>
          <p:cNvGrpSpPr/>
          <p:nvPr/>
        </p:nvGrpSpPr>
        <p:grpSpPr>
          <a:xfrm>
            <a:off x="571500" y="4471854"/>
            <a:ext cx="2933052" cy="1096869"/>
            <a:chOff x="648785" y="4141316"/>
            <a:chExt cx="2933052" cy="1096869"/>
          </a:xfrm>
        </p:grpSpPr>
        <p:sp>
          <p:nvSpPr>
            <p:cNvPr id="555" name="Google Shape;555;p11"/>
            <p:cNvSpPr/>
            <p:nvPr/>
          </p:nvSpPr>
          <p:spPr>
            <a:xfrm>
              <a:off x="648785" y="4141316"/>
              <a:ext cx="2933052" cy="5486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000"/>
                <a:buFont typeface="Arial"/>
                <a:buNone/>
              </a:pPr>
              <a:r>
                <a:rPr lang="en-US" sz="2000" b="1">
                  <a:solidFill>
                    <a:schemeClr val="lt1"/>
                  </a:solidFill>
                  <a:latin typeface="Arial"/>
                  <a:ea typeface="Arial"/>
                  <a:cs typeface="Arial"/>
                  <a:sym typeface="Arial"/>
                </a:rPr>
                <a:t>Explainability</a:t>
              </a:r>
              <a:endParaRPr sz="2000" b="1">
                <a:solidFill>
                  <a:schemeClr val="lt1"/>
                </a:solidFill>
                <a:latin typeface="Arial"/>
                <a:ea typeface="Arial"/>
                <a:cs typeface="Arial"/>
                <a:sym typeface="Arial"/>
              </a:endParaRPr>
            </a:p>
          </p:txBody>
        </p:sp>
        <p:pic>
          <p:nvPicPr>
            <p:cNvPr id="556" name="Google Shape;556;p11"/>
            <p:cNvPicPr preferRelativeResize="0"/>
            <p:nvPr/>
          </p:nvPicPr>
          <p:blipFill rotWithShape="1">
            <a:blip r:embed="rId3">
              <a:alphaModFix/>
            </a:blip>
            <a:srcRect/>
            <a:stretch/>
          </p:blipFill>
          <p:spPr>
            <a:xfrm>
              <a:off x="1774378" y="4707845"/>
              <a:ext cx="681866" cy="530340"/>
            </a:xfrm>
            <a:prstGeom prst="rect">
              <a:avLst/>
            </a:prstGeom>
            <a:noFill/>
            <a:ln>
              <a:noFill/>
            </a:ln>
          </p:spPr>
        </p:pic>
      </p:grpSp>
      <p:grpSp>
        <p:nvGrpSpPr>
          <p:cNvPr id="557" name="Google Shape;557;p11"/>
          <p:cNvGrpSpPr/>
          <p:nvPr/>
        </p:nvGrpSpPr>
        <p:grpSpPr>
          <a:xfrm>
            <a:off x="4019258" y="4471854"/>
            <a:ext cx="1553464" cy="1096869"/>
            <a:chOff x="4096543" y="4141316"/>
            <a:chExt cx="1553464" cy="1096869"/>
          </a:xfrm>
        </p:grpSpPr>
        <p:sp>
          <p:nvSpPr>
            <p:cNvPr id="558" name="Google Shape;558;p11"/>
            <p:cNvSpPr/>
            <p:nvPr/>
          </p:nvSpPr>
          <p:spPr>
            <a:xfrm>
              <a:off x="4096543" y="4141316"/>
              <a:ext cx="1553464" cy="5486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000"/>
                <a:buFont typeface="Arial"/>
                <a:buNone/>
              </a:pPr>
              <a:r>
                <a:rPr lang="en-US" sz="2000" b="1">
                  <a:solidFill>
                    <a:schemeClr val="lt1"/>
                  </a:solidFill>
                  <a:latin typeface="Arial"/>
                  <a:ea typeface="Arial"/>
                  <a:cs typeface="Arial"/>
                  <a:sym typeface="Arial"/>
                </a:rPr>
                <a:t>ModelOps</a:t>
              </a:r>
              <a:endParaRPr sz="2000" b="1">
                <a:solidFill>
                  <a:schemeClr val="lt1"/>
                </a:solidFill>
                <a:latin typeface="Arial"/>
                <a:ea typeface="Arial"/>
                <a:cs typeface="Arial"/>
                <a:sym typeface="Arial"/>
              </a:endParaRPr>
            </a:p>
          </p:txBody>
        </p:sp>
        <p:pic>
          <p:nvPicPr>
            <p:cNvPr id="559" name="Google Shape;559;p11"/>
            <p:cNvPicPr preferRelativeResize="0"/>
            <p:nvPr/>
          </p:nvPicPr>
          <p:blipFill rotWithShape="1">
            <a:blip r:embed="rId4">
              <a:alphaModFix/>
            </a:blip>
            <a:srcRect/>
            <a:stretch/>
          </p:blipFill>
          <p:spPr>
            <a:xfrm>
              <a:off x="4532342" y="4707845"/>
              <a:ext cx="681866" cy="530340"/>
            </a:xfrm>
            <a:prstGeom prst="rect">
              <a:avLst/>
            </a:prstGeom>
            <a:noFill/>
            <a:ln>
              <a:noFill/>
            </a:ln>
          </p:spPr>
        </p:pic>
      </p:grpSp>
      <p:grpSp>
        <p:nvGrpSpPr>
          <p:cNvPr id="560" name="Google Shape;560;p11"/>
          <p:cNvGrpSpPr/>
          <p:nvPr/>
        </p:nvGrpSpPr>
        <p:grpSpPr>
          <a:xfrm>
            <a:off x="6597343" y="4471854"/>
            <a:ext cx="1828799" cy="1096868"/>
            <a:chOff x="6674628" y="4141316"/>
            <a:chExt cx="1828799" cy="1096868"/>
          </a:xfrm>
        </p:grpSpPr>
        <p:sp>
          <p:nvSpPr>
            <p:cNvPr id="561" name="Google Shape;561;p11"/>
            <p:cNvSpPr/>
            <p:nvPr/>
          </p:nvSpPr>
          <p:spPr>
            <a:xfrm>
              <a:off x="6674628" y="4141316"/>
              <a:ext cx="1828799" cy="5486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000"/>
                <a:buFont typeface="Arial"/>
                <a:buNone/>
              </a:pPr>
              <a:r>
                <a:rPr lang="en-US" sz="2000" b="1">
                  <a:solidFill>
                    <a:schemeClr val="lt1"/>
                  </a:solidFill>
                  <a:latin typeface="Arial"/>
                  <a:ea typeface="Arial"/>
                  <a:cs typeface="Arial"/>
                  <a:sym typeface="Arial"/>
                </a:rPr>
                <a:t>AI Security</a:t>
              </a:r>
              <a:endParaRPr sz="2000" b="1">
                <a:solidFill>
                  <a:schemeClr val="lt1"/>
                </a:solidFill>
                <a:latin typeface="Arial"/>
                <a:ea typeface="Arial"/>
                <a:cs typeface="Arial"/>
                <a:sym typeface="Arial"/>
              </a:endParaRPr>
            </a:p>
          </p:txBody>
        </p:sp>
        <p:pic>
          <p:nvPicPr>
            <p:cNvPr id="562" name="Google Shape;562;p11"/>
            <p:cNvPicPr preferRelativeResize="0"/>
            <p:nvPr/>
          </p:nvPicPr>
          <p:blipFill rotWithShape="1">
            <a:blip r:embed="rId5">
              <a:alphaModFix/>
            </a:blip>
            <a:srcRect/>
            <a:stretch/>
          </p:blipFill>
          <p:spPr>
            <a:xfrm>
              <a:off x="7248095" y="4707845"/>
              <a:ext cx="681864" cy="530339"/>
            </a:xfrm>
            <a:prstGeom prst="rect">
              <a:avLst/>
            </a:prstGeom>
            <a:noFill/>
            <a:ln>
              <a:noFill/>
            </a:ln>
          </p:spPr>
        </p:pic>
      </p:grpSp>
      <p:grpSp>
        <p:nvGrpSpPr>
          <p:cNvPr id="563" name="Google Shape;563;p11"/>
          <p:cNvGrpSpPr/>
          <p:nvPr/>
        </p:nvGrpSpPr>
        <p:grpSpPr>
          <a:xfrm>
            <a:off x="9004301" y="4471854"/>
            <a:ext cx="2721724" cy="1087343"/>
            <a:chOff x="9081586" y="4141316"/>
            <a:chExt cx="2721724" cy="1087343"/>
          </a:xfrm>
        </p:grpSpPr>
        <p:sp>
          <p:nvSpPr>
            <p:cNvPr id="564" name="Google Shape;564;p11"/>
            <p:cNvSpPr/>
            <p:nvPr/>
          </p:nvSpPr>
          <p:spPr>
            <a:xfrm>
              <a:off x="9081586" y="4141316"/>
              <a:ext cx="2721724" cy="54864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SzPts val="2000"/>
                <a:buFont typeface="Arial"/>
                <a:buNone/>
              </a:pPr>
              <a:r>
                <a:rPr lang="en-US" sz="2000" b="1">
                  <a:solidFill>
                    <a:schemeClr val="lt1"/>
                  </a:solidFill>
                  <a:latin typeface="Arial"/>
                  <a:ea typeface="Arial"/>
                  <a:cs typeface="Arial"/>
                  <a:sym typeface="Arial"/>
                </a:rPr>
                <a:t>Privacy and Ethics</a:t>
              </a:r>
              <a:endParaRPr sz="2000" b="1">
                <a:solidFill>
                  <a:schemeClr val="lt1"/>
                </a:solidFill>
                <a:latin typeface="Arial"/>
                <a:ea typeface="Arial"/>
                <a:cs typeface="Arial"/>
                <a:sym typeface="Arial"/>
              </a:endParaRPr>
            </a:p>
          </p:txBody>
        </p:sp>
        <p:pic>
          <p:nvPicPr>
            <p:cNvPr id="565" name="Google Shape;565;p11"/>
            <p:cNvPicPr preferRelativeResize="0"/>
            <p:nvPr/>
          </p:nvPicPr>
          <p:blipFill rotWithShape="1">
            <a:blip r:embed="rId6">
              <a:alphaModFix/>
            </a:blip>
            <a:srcRect/>
            <a:stretch/>
          </p:blipFill>
          <p:spPr>
            <a:xfrm>
              <a:off x="10202072" y="4707845"/>
              <a:ext cx="480751" cy="520814"/>
            </a:xfrm>
            <a:prstGeom prst="rect">
              <a:avLst/>
            </a:prstGeom>
            <a:noFill/>
            <a:ln>
              <a:noFill/>
            </a:ln>
          </p:spPr>
        </p:pic>
      </p:grpSp>
      <p:grpSp>
        <p:nvGrpSpPr>
          <p:cNvPr id="566" name="Google Shape;566;p11"/>
          <p:cNvGrpSpPr/>
          <p:nvPr/>
        </p:nvGrpSpPr>
        <p:grpSpPr>
          <a:xfrm>
            <a:off x="841791" y="3889012"/>
            <a:ext cx="10508418" cy="299783"/>
            <a:chOff x="841791" y="3558985"/>
            <a:chExt cx="10508418" cy="299783"/>
          </a:xfrm>
        </p:grpSpPr>
        <p:cxnSp>
          <p:nvCxnSpPr>
            <p:cNvPr id="567" name="Google Shape;567;p11"/>
            <p:cNvCxnSpPr/>
            <p:nvPr/>
          </p:nvCxnSpPr>
          <p:spPr>
            <a:xfrm>
              <a:off x="841791" y="3858768"/>
              <a:ext cx="10508418" cy="0"/>
            </a:xfrm>
            <a:prstGeom prst="straightConnector1">
              <a:avLst/>
            </a:prstGeom>
            <a:noFill/>
            <a:ln w="28575" cap="flat" cmpd="sng">
              <a:solidFill>
                <a:schemeClr val="lt1"/>
              </a:solidFill>
              <a:prstDash val="solid"/>
              <a:miter lim="800000"/>
              <a:headEnd type="none" w="sm" len="sm"/>
              <a:tailEnd type="none" w="sm" len="sm"/>
            </a:ln>
          </p:spPr>
        </p:cxnSp>
        <p:cxnSp>
          <p:nvCxnSpPr>
            <p:cNvPr id="568" name="Google Shape;568;p11"/>
            <p:cNvCxnSpPr/>
            <p:nvPr/>
          </p:nvCxnSpPr>
          <p:spPr>
            <a:xfrm>
              <a:off x="6096000" y="3558985"/>
              <a:ext cx="0" cy="292977"/>
            </a:xfrm>
            <a:prstGeom prst="straightConnector1">
              <a:avLst/>
            </a:prstGeom>
            <a:noFill/>
            <a:ln w="28575" cap="flat" cmpd="sng">
              <a:solidFill>
                <a:schemeClr val="lt1"/>
              </a:solidFill>
              <a:prstDash val="solid"/>
              <a:miter lim="800000"/>
              <a:headEnd type="none" w="sm" len="sm"/>
              <a:tailEnd type="none" w="sm" len="sm"/>
            </a:ln>
          </p:spPr>
        </p:cxnSp>
      </p:grpSp>
      <p:sp>
        <p:nvSpPr>
          <p:cNvPr id="569" name="Google Shape;569;p11"/>
          <p:cNvSpPr/>
          <p:nvPr/>
        </p:nvSpPr>
        <p:spPr>
          <a:xfrm>
            <a:off x="4064001" y="1837462"/>
            <a:ext cx="662708" cy="346436"/>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0" name="Google Shape;570;p11"/>
          <p:cNvSpPr/>
          <p:nvPr/>
        </p:nvSpPr>
        <p:spPr>
          <a:xfrm>
            <a:off x="7581023" y="1837461"/>
            <a:ext cx="662708" cy="346436"/>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71" name="Google Shape;571;p11"/>
          <p:cNvGrpSpPr/>
          <p:nvPr/>
        </p:nvGrpSpPr>
        <p:grpSpPr>
          <a:xfrm>
            <a:off x="8895089" y="1509471"/>
            <a:ext cx="960120" cy="960120"/>
            <a:chOff x="8685952" y="1452172"/>
            <a:chExt cx="960120" cy="960120"/>
          </a:xfrm>
        </p:grpSpPr>
        <p:sp>
          <p:nvSpPr>
            <p:cNvPr id="572" name="Google Shape;572;p11"/>
            <p:cNvSpPr/>
            <p:nvPr/>
          </p:nvSpPr>
          <p:spPr>
            <a:xfrm>
              <a:off x="8685952" y="1452172"/>
              <a:ext cx="960120" cy="960120"/>
            </a:xfrm>
            <a:prstGeom prst="ellipse">
              <a:avLst/>
            </a:prstGeom>
            <a:solidFill>
              <a:srgbClr val="00A7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73" name="Google Shape;573;p11"/>
            <p:cNvPicPr preferRelativeResize="0"/>
            <p:nvPr/>
          </p:nvPicPr>
          <p:blipFill rotWithShape="1">
            <a:blip r:embed="rId7">
              <a:alphaModFix/>
            </a:blip>
            <a:srcRect/>
            <a:stretch/>
          </p:blipFill>
          <p:spPr>
            <a:xfrm>
              <a:off x="8794209" y="1643051"/>
              <a:ext cx="743607" cy="578361"/>
            </a:xfrm>
            <a:prstGeom prst="rect">
              <a:avLst/>
            </a:prstGeom>
            <a:noFill/>
            <a:ln>
              <a:noFill/>
            </a:ln>
          </p:spPr>
        </p:pic>
      </p:grpSp>
      <p:sp>
        <p:nvSpPr>
          <p:cNvPr id="574" name="Google Shape;574;p11"/>
          <p:cNvSpPr txBox="1"/>
          <p:nvPr/>
        </p:nvSpPr>
        <p:spPr>
          <a:xfrm>
            <a:off x="8682027" y="2599600"/>
            <a:ext cx="1386244" cy="707886"/>
          </a:xfrm>
          <a:prstGeom prst="rect">
            <a:avLst/>
          </a:prstGeom>
          <a:noFill/>
          <a:ln>
            <a:noFill/>
          </a:ln>
        </p:spPr>
        <p:txBody>
          <a:bodyPr spcFirstLastPara="1" wrap="square" lIns="36000" tIns="45700" rIns="36000" bIns="45700" anchor="t"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Managed Risks</a:t>
            </a:r>
            <a:endParaRPr/>
          </a:p>
        </p:txBody>
      </p:sp>
      <p:grpSp>
        <p:nvGrpSpPr>
          <p:cNvPr id="575" name="Google Shape;575;p11"/>
          <p:cNvGrpSpPr/>
          <p:nvPr/>
        </p:nvGrpSpPr>
        <p:grpSpPr>
          <a:xfrm>
            <a:off x="2309600" y="1300876"/>
            <a:ext cx="7572800" cy="2634906"/>
            <a:chOff x="2309600" y="1300876"/>
            <a:chExt cx="7572800" cy="2634906"/>
          </a:xfrm>
        </p:grpSpPr>
        <p:sp>
          <p:nvSpPr>
            <p:cNvPr id="576" name="Google Shape;576;p11"/>
            <p:cNvSpPr/>
            <p:nvPr/>
          </p:nvSpPr>
          <p:spPr>
            <a:xfrm>
              <a:off x="2309600" y="3321938"/>
              <a:ext cx="7572800" cy="613844"/>
            </a:xfrm>
            <a:prstGeom prst="rect">
              <a:avLst/>
            </a:prstGeom>
            <a:solidFill>
              <a:schemeClr val="dk2"/>
            </a:solidFill>
            <a:ln>
              <a:noFill/>
            </a:ln>
          </p:spPr>
          <p:txBody>
            <a:bodyPr spcFirstLastPara="1" wrap="square" lIns="72000" tIns="36000" rIns="72000" bIns="36000" anchor="ctr" anchorCtr="0">
              <a:noAutofit/>
            </a:bodyPr>
            <a:lstStyle/>
            <a:p>
              <a:pPr marL="0" marR="0" lvl="0" indent="0" algn="ctr" rtl="0">
                <a:spcBef>
                  <a:spcPts val="0"/>
                </a:spcBef>
                <a:spcAft>
                  <a:spcPts val="0"/>
                </a:spcAft>
                <a:buClr>
                  <a:schemeClr val="lt1"/>
                </a:buClr>
                <a:buSzPts val="2400"/>
                <a:buFont typeface="Arial Black"/>
                <a:buNone/>
              </a:pPr>
              <a:r>
                <a:rPr lang="en-US" sz="2400" b="1">
                  <a:solidFill>
                    <a:schemeClr val="lt1"/>
                  </a:solidFill>
                  <a:latin typeface="Arial Black"/>
                  <a:ea typeface="Arial Black"/>
                  <a:cs typeface="Arial Black"/>
                  <a:sym typeface="Arial Black"/>
                </a:rPr>
                <a:t>AI </a:t>
              </a:r>
              <a:r>
                <a:rPr lang="en-US" sz="2400" b="1">
                  <a:solidFill>
                    <a:srgbClr val="FF540A"/>
                  </a:solidFill>
                  <a:latin typeface="Arial Black"/>
                  <a:ea typeface="Arial Black"/>
                  <a:cs typeface="Arial Black"/>
                  <a:sym typeface="Arial Black"/>
                </a:rPr>
                <a:t>T</a:t>
              </a:r>
              <a:r>
                <a:rPr lang="en-US" sz="2400" b="1">
                  <a:solidFill>
                    <a:schemeClr val="lt1"/>
                  </a:solidFill>
                  <a:latin typeface="Arial Black"/>
                  <a:ea typeface="Arial Black"/>
                  <a:cs typeface="Arial Black"/>
                  <a:sym typeface="Arial Black"/>
                </a:rPr>
                <a:t>rust, </a:t>
              </a:r>
              <a:r>
                <a:rPr lang="en-US" sz="2400" b="1">
                  <a:solidFill>
                    <a:srgbClr val="FF540A"/>
                  </a:solidFill>
                  <a:latin typeface="Arial Black"/>
                  <a:ea typeface="Arial Black"/>
                  <a:cs typeface="Arial Black"/>
                  <a:sym typeface="Arial Black"/>
                </a:rPr>
                <a:t>Ri</a:t>
              </a:r>
              <a:r>
                <a:rPr lang="en-US" sz="2400" b="1">
                  <a:solidFill>
                    <a:schemeClr val="lt1"/>
                  </a:solidFill>
                  <a:latin typeface="Arial Black"/>
                  <a:ea typeface="Arial Black"/>
                  <a:cs typeface="Arial Black"/>
                  <a:sym typeface="Arial Black"/>
                </a:rPr>
                <a:t>sk and </a:t>
              </a:r>
              <a:r>
                <a:rPr lang="en-US" sz="2400" b="1">
                  <a:solidFill>
                    <a:srgbClr val="FF540A"/>
                  </a:solidFill>
                  <a:latin typeface="Arial Black"/>
                  <a:ea typeface="Arial Black"/>
                  <a:cs typeface="Arial Black"/>
                  <a:sym typeface="Arial Black"/>
                </a:rPr>
                <a:t>S</a:t>
              </a:r>
              <a:r>
                <a:rPr lang="en-US" sz="2400" b="1">
                  <a:solidFill>
                    <a:schemeClr val="lt1"/>
                  </a:solidFill>
                  <a:latin typeface="Arial Black"/>
                  <a:ea typeface="Arial Black"/>
                  <a:cs typeface="Arial Black"/>
                  <a:sym typeface="Arial Black"/>
                </a:rPr>
                <a:t>ecurity </a:t>
              </a:r>
              <a:r>
                <a:rPr lang="en-US" sz="2400" b="1">
                  <a:solidFill>
                    <a:srgbClr val="FF540A"/>
                  </a:solidFill>
                  <a:latin typeface="Arial Black"/>
                  <a:ea typeface="Arial Black"/>
                  <a:cs typeface="Arial Black"/>
                  <a:sym typeface="Arial Black"/>
                </a:rPr>
                <a:t>M</a:t>
              </a:r>
              <a:r>
                <a:rPr lang="en-US" sz="2400" b="1">
                  <a:solidFill>
                    <a:schemeClr val="lt1"/>
                  </a:solidFill>
                  <a:latin typeface="Arial Black"/>
                  <a:ea typeface="Arial Black"/>
                  <a:cs typeface="Arial Black"/>
                  <a:sym typeface="Arial Black"/>
                </a:rPr>
                <a:t>anagement </a:t>
              </a:r>
              <a:endParaRPr sz="2400" b="1">
                <a:solidFill>
                  <a:schemeClr val="lt1"/>
                </a:solidFill>
                <a:latin typeface="Arial Black"/>
                <a:ea typeface="Arial Black"/>
                <a:cs typeface="Arial Black"/>
                <a:sym typeface="Arial Black"/>
              </a:endParaRPr>
            </a:p>
          </p:txBody>
        </p:sp>
        <p:grpSp>
          <p:nvGrpSpPr>
            <p:cNvPr id="577" name="Google Shape;577;p11"/>
            <p:cNvGrpSpPr/>
            <p:nvPr/>
          </p:nvGrpSpPr>
          <p:grpSpPr>
            <a:xfrm>
              <a:off x="5380158" y="1300876"/>
              <a:ext cx="1431690" cy="1431692"/>
              <a:chOff x="5583428" y="1619460"/>
              <a:chExt cx="1026314" cy="1026316"/>
            </a:xfrm>
          </p:grpSpPr>
          <p:sp>
            <p:nvSpPr>
              <p:cNvPr id="578" name="Google Shape;578;p11"/>
              <p:cNvSpPr/>
              <p:nvPr/>
            </p:nvSpPr>
            <p:spPr>
              <a:xfrm>
                <a:off x="5583428" y="1619460"/>
                <a:ext cx="1026314" cy="102631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79" name="Google Shape;579;p11"/>
              <p:cNvPicPr preferRelativeResize="0"/>
              <p:nvPr/>
            </p:nvPicPr>
            <p:blipFill rotWithShape="1">
              <a:blip r:embed="rId8">
                <a:alphaModFix/>
              </a:blip>
              <a:srcRect/>
              <a:stretch/>
            </p:blipFill>
            <p:spPr>
              <a:xfrm>
                <a:off x="5751054" y="1863872"/>
                <a:ext cx="691058" cy="537491"/>
              </a:xfrm>
              <a:prstGeom prst="rect">
                <a:avLst/>
              </a:prstGeom>
              <a:noFill/>
              <a:ln>
                <a:noFill/>
              </a:ln>
            </p:spPr>
          </p:pic>
        </p:grpSp>
        <p:cxnSp>
          <p:nvCxnSpPr>
            <p:cNvPr id="580" name="Google Shape;580;p11"/>
            <p:cNvCxnSpPr>
              <a:endCxn id="576" idx="0"/>
            </p:cNvCxnSpPr>
            <p:nvPr/>
          </p:nvCxnSpPr>
          <p:spPr>
            <a:xfrm>
              <a:off x="6096000" y="2823038"/>
              <a:ext cx="0" cy="498900"/>
            </a:xfrm>
            <a:prstGeom prst="straightConnector1">
              <a:avLst/>
            </a:prstGeom>
            <a:noFill/>
            <a:ln w="38100" cap="flat" cmpd="sng">
              <a:solidFill>
                <a:schemeClr val="lt1"/>
              </a:solidFill>
              <a:prstDash val="solid"/>
              <a:miter lim="800000"/>
              <a:headEnd type="none" w="sm" len="sm"/>
              <a:tailEnd type="none" w="sm" len="sm"/>
            </a:ln>
          </p:spPr>
        </p:cxnSp>
      </p:grpSp>
      <p:grpSp>
        <p:nvGrpSpPr>
          <p:cNvPr id="581" name="Google Shape;581;p11"/>
          <p:cNvGrpSpPr/>
          <p:nvPr/>
        </p:nvGrpSpPr>
        <p:grpSpPr>
          <a:xfrm>
            <a:off x="1803400" y="1534661"/>
            <a:ext cx="1737938" cy="1772825"/>
            <a:chOff x="1803400" y="1534661"/>
            <a:chExt cx="1737938" cy="1772825"/>
          </a:xfrm>
        </p:grpSpPr>
        <p:sp>
          <p:nvSpPr>
            <p:cNvPr id="582" name="Google Shape;582;p11"/>
            <p:cNvSpPr/>
            <p:nvPr/>
          </p:nvSpPr>
          <p:spPr>
            <a:xfrm>
              <a:off x="2190309" y="1534661"/>
              <a:ext cx="964120" cy="964120"/>
            </a:xfrm>
            <a:prstGeom prst="ellipse">
              <a:avLst/>
            </a:prstGeom>
            <a:solidFill>
              <a:srgbClr val="DE0A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583" name="Google Shape;583;p11"/>
            <p:cNvSpPr txBox="1"/>
            <p:nvPr/>
          </p:nvSpPr>
          <p:spPr>
            <a:xfrm>
              <a:off x="1803400" y="2599600"/>
              <a:ext cx="1737938" cy="707886"/>
            </a:xfrm>
            <a:prstGeom prst="rect">
              <a:avLst/>
            </a:prstGeom>
            <a:noFill/>
            <a:ln>
              <a:noFill/>
            </a:ln>
          </p:spPr>
          <p:txBody>
            <a:bodyPr spcFirstLastPara="1" wrap="square" lIns="36000" tIns="45700" rIns="36000" bIns="45700" anchor="t"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Unmanaged Risks</a:t>
              </a:r>
              <a:endParaRPr/>
            </a:p>
          </p:txBody>
        </p:sp>
        <p:sp>
          <p:nvSpPr>
            <p:cNvPr id="584" name="Google Shape;584;p11"/>
            <p:cNvSpPr/>
            <p:nvPr/>
          </p:nvSpPr>
          <p:spPr>
            <a:xfrm>
              <a:off x="2462126" y="1802569"/>
              <a:ext cx="420486" cy="504505"/>
            </a:xfrm>
            <a:custGeom>
              <a:avLst/>
              <a:gdLst/>
              <a:ahLst/>
              <a:cxnLst/>
              <a:rect l="l" t="t" r="r" b="b"/>
              <a:pathLst>
                <a:path w="381381" h="457586" extrusionOk="0">
                  <a:moveTo>
                    <a:pt x="381000" y="0"/>
                  </a:moveTo>
                  <a:lnTo>
                    <a:pt x="0" y="0"/>
                  </a:lnTo>
                  <a:cubicBezTo>
                    <a:pt x="0" y="0"/>
                    <a:pt x="104" y="172136"/>
                    <a:pt x="104" y="228849"/>
                  </a:cubicBezTo>
                  <a:cubicBezTo>
                    <a:pt x="104" y="334135"/>
                    <a:pt x="85725" y="428625"/>
                    <a:pt x="190743" y="457587"/>
                  </a:cubicBezTo>
                  <a:cubicBezTo>
                    <a:pt x="295275" y="428625"/>
                    <a:pt x="381381" y="334135"/>
                    <a:pt x="381381" y="228849"/>
                  </a:cubicBezTo>
                  <a:cubicBezTo>
                    <a:pt x="381381" y="169625"/>
                    <a:pt x="381001" y="0"/>
                    <a:pt x="381001" y="0"/>
                  </a:cubicBezTo>
                  <a:close/>
                  <a:moveTo>
                    <a:pt x="190720" y="417804"/>
                  </a:moveTo>
                  <a:cubicBezTo>
                    <a:pt x="103076" y="389203"/>
                    <a:pt x="38204" y="309650"/>
                    <a:pt x="38204" y="228849"/>
                  </a:cubicBezTo>
                  <a:cubicBezTo>
                    <a:pt x="38204" y="188999"/>
                    <a:pt x="38152" y="92173"/>
                    <a:pt x="38123" y="38100"/>
                  </a:cubicBezTo>
                  <a:lnTo>
                    <a:pt x="342982" y="38100"/>
                  </a:lnTo>
                  <a:cubicBezTo>
                    <a:pt x="343093" y="91640"/>
                    <a:pt x="343280" y="187353"/>
                    <a:pt x="343280" y="228849"/>
                  </a:cubicBezTo>
                  <a:cubicBezTo>
                    <a:pt x="343280" y="309535"/>
                    <a:pt x="278387" y="389090"/>
                    <a:pt x="190720" y="417804"/>
                  </a:cubicBezTo>
                  <a:close/>
                  <a:moveTo>
                    <a:pt x="280359" y="142057"/>
                  </a:moveTo>
                  <a:lnTo>
                    <a:pt x="217628" y="204788"/>
                  </a:lnTo>
                  <a:lnTo>
                    <a:pt x="280359" y="267518"/>
                  </a:lnTo>
                  <a:lnTo>
                    <a:pt x="253421" y="294456"/>
                  </a:lnTo>
                  <a:lnTo>
                    <a:pt x="190691" y="231725"/>
                  </a:lnTo>
                  <a:lnTo>
                    <a:pt x="127960" y="294456"/>
                  </a:lnTo>
                  <a:lnTo>
                    <a:pt x="101022" y="267518"/>
                  </a:lnTo>
                  <a:lnTo>
                    <a:pt x="163753" y="204788"/>
                  </a:lnTo>
                  <a:lnTo>
                    <a:pt x="101022" y="142057"/>
                  </a:lnTo>
                  <a:lnTo>
                    <a:pt x="127960" y="115119"/>
                  </a:lnTo>
                  <a:lnTo>
                    <a:pt x="190691" y="177850"/>
                  </a:lnTo>
                  <a:lnTo>
                    <a:pt x="253421" y="115119"/>
                  </a:lnTo>
                  <a:lnTo>
                    <a:pt x="280359" y="1420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585" name="Google Shape;585;p11"/>
          <p:cNvSpPr/>
          <p:nvPr/>
        </p:nvSpPr>
        <p:spPr>
          <a:xfrm>
            <a:off x="458787" y="389209"/>
            <a:ext cx="474663" cy="331649"/>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586" name="Google Shape;586;p11"/>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1"/>
              </a:buClr>
              <a:buSzPts val="3200"/>
              <a:buFont typeface="Arial Black"/>
              <a:buNone/>
            </a:pPr>
            <a:r>
              <a:rPr lang="en-US" sz="3200" b="0">
                <a:solidFill>
                  <a:schemeClr val="lt1"/>
                </a:solidFill>
                <a:latin typeface="Arial Black"/>
                <a:ea typeface="Arial Black"/>
                <a:cs typeface="Arial Black"/>
                <a:sym typeface="Arial Black"/>
              </a:rPr>
              <a:t>AI TRiSM: </a:t>
            </a:r>
            <a:r>
              <a:rPr lang="en-US" sz="3200" b="0">
                <a:solidFill>
                  <a:srgbClr val="FF540A"/>
                </a:solidFill>
                <a:latin typeface="Arial Black"/>
                <a:ea typeface="Arial Black"/>
                <a:cs typeface="Arial Black"/>
                <a:sym typeface="Arial Black"/>
              </a:rPr>
              <a:t>Optimize Trust in AI</a:t>
            </a:r>
            <a:endParaRPr sz="3200" b="0">
              <a:solidFill>
                <a:schemeClr val="lt2"/>
              </a:solidFill>
              <a:latin typeface="Arial Black"/>
              <a:ea typeface="Arial Black"/>
              <a:cs typeface="Arial Black"/>
              <a:sym typeface="Arial Black"/>
            </a:endParaRPr>
          </a:p>
        </p:txBody>
      </p:sp>
      <p:sp>
        <p:nvSpPr>
          <p:cNvPr id="587" name="Google Shape;587;p11"/>
          <p:cNvSpPr txBox="1"/>
          <p:nvPr/>
        </p:nvSpPr>
        <p:spPr>
          <a:xfrm>
            <a:off x="457200" y="6271384"/>
            <a:ext cx="6229673" cy="1384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900">
                <a:solidFill>
                  <a:srgbClr val="D3D3D3"/>
                </a:solidFill>
                <a:latin typeface="Arial"/>
                <a:ea typeface="Arial"/>
                <a:cs typeface="Arial"/>
                <a:sym typeface="Arial"/>
              </a:rPr>
              <a:t>Gartner Research: </a:t>
            </a:r>
            <a:r>
              <a:rPr lang="en-US" sz="900" u="sng">
                <a:solidFill>
                  <a:srgbClr val="0563C1"/>
                </a:solidFill>
                <a:latin typeface="Calibri"/>
                <a:ea typeface="Calibri"/>
                <a:cs typeface="Calibri"/>
                <a:sym typeface="Calibri"/>
                <a:hlinkClick r:id="rId9">
                  <a:extLst>
                    <a:ext uri="{A12FA001-AC4F-418D-AE19-62706E023703}">
                      <ahyp:hlinkClr xmlns:ahyp="http://schemas.microsoft.com/office/drawing/2018/hyperlinkcolor" xmlns="" val="tx"/>
                    </a:ext>
                  </a:extLst>
                </a:hlinkClick>
              </a:rPr>
              <a:t>Top Strategic Technology Trends for 2023: AI Trust, Risk and Security Management</a:t>
            </a:r>
            <a:r>
              <a:rPr lang="en-US" sz="900">
                <a:solidFill>
                  <a:srgbClr val="D3D3D3"/>
                </a:solidFill>
                <a:latin typeface="Arial"/>
                <a:ea typeface="Arial"/>
                <a:cs typeface="Arial"/>
                <a:sym typeface="Arial"/>
              </a:rPr>
              <a:t> by Avivah Litan et 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gtEl>
                                        <p:attrNameLst>
                                          <p:attrName>style.visibility</p:attrName>
                                        </p:attrNameLst>
                                      </p:cBhvr>
                                      <p:to>
                                        <p:strVal val="visible"/>
                                      </p:to>
                                    </p:set>
                                    <p:animEffect transition="in" filter="fade">
                                      <p:cBhvr>
                                        <p:cTn id="7" dur="1500"/>
                                        <p:tgtEl>
                                          <p:spTgt spid="569"/>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575"/>
                                        </p:tgtEl>
                                        <p:attrNameLst>
                                          <p:attrName>style.visibility</p:attrName>
                                        </p:attrNameLst>
                                      </p:cBhvr>
                                      <p:to>
                                        <p:strVal val="visible"/>
                                      </p:to>
                                    </p:set>
                                    <p:animEffect transition="in" filter="fade">
                                      <p:cBhvr>
                                        <p:cTn id="11" dur="1500"/>
                                        <p:tgtEl>
                                          <p:spTgt spid="57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66"/>
                                        </p:tgtEl>
                                        <p:attrNameLst>
                                          <p:attrName>style.visibility</p:attrName>
                                        </p:attrNameLst>
                                      </p:cBhvr>
                                      <p:to>
                                        <p:strVal val="visible"/>
                                      </p:to>
                                    </p:set>
                                    <p:animEffect transition="in" filter="fade">
                                      <p:cBhvr>
                                        <p:cTn id="16" dur="500"/>
                                        <p:tgtEl>
                                          <p:spTgt spid="56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54"/>
                                        </p:tgtEl>
                                        <p:attrNameLst>
                                          <p:attrName>style.visibility</p:attrName>
                                        </p:attrNameLst>
                                      </p:cBhvr>
                                      <p:to>
                                        <p:strVal val="visible"/>
                                      </p:to>
                                    </p:set>
                                    <p:animEffect transition="in" filter="fade">
                                      <p:cBhvr>
                                        <p:cTn id="20" dur="1500"/>
                                        <p:tgtEl>
                                          <p:spTgt spid="55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57"/>
                                        </p:tgtEl>
                                        <p:attrNameLst>
                                          <p:attrName>style.visibility</p:attrName>
                                        </p:attrNameLst>
                                      </p:cBhvr>
                                      <p:to>
                                        <p:strVal val="visible"/>
                                      </p:to>
                                    </p:set>
                                    <p:animEffect transition="in" filter="fade">
                                      <p:cBhvr>
                                        <p:cTn id="24" dur="1500"/>
                                        <p:tgtEl>
                                          <p:spTgt spid="557"/>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560"/>
                                        </p:tgtEl>
                                        <p:attrNameLst>
                                          <p:attrName>style.visibility</p:attrName>
                                        </p:attrNameLst>
                                      </p:cBhvr>
                                      <p:to>
                                        <p:strVal val="visible"/>
                                      </p:to>
                                    </p:set>
                                    <p:animEffect transition="in" filter="fade">
                                      <p:cBhvr>
                                        <p:cTn id="28" dur="1500"/>
                                        <p:tgtEl>
                                          <p:spTgt spid="560"/>
                                        </p:tgtEl>
                                      </p:cBhvr>
                                    </p:animEffect>
                                  </p:childTnLst>
                                </p:cTn>
                              </p:par>
                            </p:childTnLst>
                          </p:cTn>
                        </p:par>
                        <p:par>
                          <p:cTn id="29" fill="hold">
                            <p:stCondLst>
                              <p:cond delay="5000"/>
                            </p:stCondLst>
                            <p:childTnLst>
                              <p:par>
                                <p:cTn id="30" presetID="10" presetClass="entr" presetSubtype="0" fill="hold" nodeType="afterEffect">
                                  <p:stCondLst>
                                    <p:cond delay="0"/>
                                  </p:stCondLst>
                                  <p:childTnLst>
                                    <p:set>
                                      <p:cBhvr>
                                        <p:cTn id="31" dur="1" fill="hold">
                                          <p:stCondLst>
                                            <p:cond delay="0"/>
                                          </p:stCondLst>
                                        </p:cTn>
                                        <p:tgtEl>
                                          <p:spTgt spid="563"/>
                                        </p:tgtEl>
                                        <p:attrNameLst>
                                          <p:attrName>style.visibility</p:attrName>
                                        </p:attrNameLst>
                                      </p:cBhvr>
                                      <p:to>
                                        <p:strVal val="visible"/>
                                      </p:to>
                                    </p:set>
                                    <p:animEffect transition="in" filter="fade">
                                      <p:cBhvr>
                                        <p:cTn id="32" dur="1500"/>
                                        <p:tgtEl>
                                          <p:spTgt spid="5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0"/>
                                        </p:tgtEl>
                                        <p:attrNameLst>
                                          <p:attrName>style.visibility</p:attrName>
                                        </p:attrNameLst>
                                      </p:cBhvr>
                                      <p:to>
                                        <p:strVal val="visible"/>
                                      </p:to>
                                    </p:set>
                                    <p:animEffect transition="in" filter="fade">
                                      <p:cBhvr>
                                        <p:cTn id="37" dur="1500"/>
                                        <p:tgtEl>
                                          <p:spTgt spid="570"/>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571"/>
                                        </p:tgtEl>
                                        <p:attrNameLst>
                                          <p:attrName>style.visibility</p:attrName>
                                        </p:attrNameLst>
                                      </p:cBhvr>
                                      <p:to>
                                        <p:strVal val="visible"/>
                                      </p:to>
                                    </p:set>
                                    <p:animEffect transition="in" filter="fade">
                                      <p:cBhvr>
                                        <p:cTn id="41" dur="1500"/>
                                        <p:tgtEl>
                                          <p:spTgt spid="571"/>
                                        </p:tgtEl>
                                      </p:cBhvr>
                                    </p:animEffect>
                                  </p:childTnLst>
                                </p:cTn>
                              </p:par>
                              <p:par>
                                <p:cTn id="42" presetID="10" presetClass="entr" presetSubtype="0" fill="hold" nodeType="withEffect">
                                  <p:stCondLst>
                                    <p:cond delay="0"/>
                                  </p:stCondLst>
                                  <p:childTnLst>
                                    <p:set>
                                      <p:cBhvr>
                                        <p:cTn id="43" dur="1" fill="hold">
                                          <p:stCondLst>
                                            <p:cond delay="0"/>
                                          </p:stCondLst>
                                        </p:cTn>
                                        <p:tgtEl>
                                          <p:spTgt spid="574"/>
                                        </p:tgtEl>
                                        <p:attrNameLst>
                                          <p:attrName>style.visibility</p:attrName>
                                        </p:attrNameLst>
                                      </p:cBhvr>
                                      <p:to>
                                        <p:strVal val="visible"/>
                                      </p:to>
                                    </p:set>
                                    <p:animEffect transition="in" filter="fade">
                                      <p:cBhvr>
                                        <p:cTn id="44" dur="1500"/>
                                        <p:tgtEl>
                                          <p:spTgt spid="574"/>
                                        </p:tgtEl>
                                      </p:cBhvr>
                                    </p:animEffect>
                                  </p:childTnLst>
                                </p:cTn>
                              </p:par>
                            </p:childTnLst>
                          </p:cTn>
                        </p:par>
                        <p:par>
                          <p:cTn id="45" fill="hold">
                            <p:stCondLst>
                              <p:cond delay="3000"/>
                            </p:stCondLst>
                            <p:childTnLst>
                              <p:par>
                                <p:cTn id="46" presetID="10" presetClass="entr" presetSubtype="0" fill="hold" nodeType="afterEffect">
                                  <p:stCondLst>
                                    <p:cond delay="0"/>
                                  </p:stCondLst>
                                  <p:childTnLst>
                                    <p:set>
                                      <p:cBhvr>
                                        <p:cTn id="47" dur="1" fill="hold">
                                          <p:stCondLst>
                                            <p:cond delay="0"/>
                                          </p:stCondLst>
                                        </p:cTn>
                                        <p:tgtEl>
                                          <p:spTgt spid="587"/>
                                        </p:tgtEl>
                                        <p:attrNameLst>
                                          <p:attrName>style.visibility</p:attrName>
                                        </p:attrNameLst>
                                      </p:cBhvr>
                                      <p:to>
                                        <p:strVal val="visible"/>
                                      </p:to>
                                    </p:set>
                                    <p:animEffect transition="in" filter="fade">
                                      <p:cBhvr>
                                        <p:cTn id="48" dur="500"/>
                                        <p:tgtEl>
                                          <p:spTgt spid="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grpSp>
        <p:nvGrpSpPr>
          <p:cNvPr id="592" name="Google Shape;592;p12"/>
          <p:cNvGrpSpPr/>
          <p:nvPr/>
        </p:nvGrpSpPr>
        <p:grpSpPr>
          <a:xfrm>
            <a:off x="3804741" y="1172875"/>
            <a:ext cx="4614042" cy="4752517"/>
            <a:chOff x="3804741" y="807115"/>
            <a:chExt cx="4614042" cy="4752517"/>
          </a:xfrm>
        </p:grpSpPr>
        <p:grpSp>
          <p:nvGrpSpPr>
            <p:cNvPr id="593" name="Google Shape;593;p12"/>
            <p:cNvGrpSpPr/>
            <p:nvPr/>
          </p:nvGrpSpPr>
          <p:grpSpPr>
            <a:xfrm>
              <a:off x="4596495" y="807115"/>
              <a:ext cx="2999010" cy="2999010"/>
              <a:chOff x="1435214" y="906563"/>
              <a:chExt cx="3577602" cy="3577602"/>
            </a:xfrm>
          </p:grpSpPr>
          <p:pic>
            <p:nvPicPr>
              <p:cNvPr id="594" name="Google Shape;594;p12"/>
              <p:cNvPicPr preferRelativeResize="0"/>
              <p:nvPr/>
            </p:nvPicPr>
            <p:blipFill rotWithShape="1">
              <a:blip r:embed="rId3">
                <a:alphaModFix/>
              </a:blip>
              <a:srcRect t="29" b="28"/>
              <a:stretch/>
            </p:blipFill>
            <p:spPr>
              <a:xfrm>
                <a:off x="1578095" y="1050397"/>
                <a:ext cx="3291840" cy="3289933"/>
              </a:xfrm>
              <a:prstGeom prst="ellipse">
                <a:avLst/>
              </a:prstGeom>
              <a:noFill/>
              <a:ln>
                <a:noFill/>
              </a:ln>
            </p:spPr>
          </p:pic>
          <p:sp>
            <p:nvSpPr>
              <p:cNvPr id="595" name="Google Shape;595;p12"/>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596" name="Google Shape;596;p12"/>
            <p:cNvGrpSpPr/>
            <p:nvPr/>
          </p:nvGrpSpPr>
          <p:grpSpPr>
            <a:xfrm>
              <a:off x="3804741" y="4328526"/>
              <a:ext cx="4614042" cy="1231106"/>
              <a:chOff x="480969" y="4065714"/>
              <a:chExt cx="4614042" cy="1231106"/>
            </a:xfrm>
          </p:grpSpPr>
          <p:sp>
            <p:nvSpPr>
              <p:cNvPr id="597" name="Google Shape;597;p12"/>
              <p:cNvSpPr txBox="1"/>
              <p:nvPr/>
            </p:nvSpPr>
            <p:spPr>
              <a:xfrm>
                <a:off x="480969" y="4065714"/>
                <a:ext cx="4614042"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Abzu</a:t>
                </a:r>
                <a:endParaRPr/>
              </a:p>
            </p:txBody>
          </p:sp>
          <p:sp>
            <p:nvSpPr>
              <p:cNvPr id="598" name="Google Shape;598;p12"/>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Mathematically Explainable Models</a:t>
                </a:r>
                <a:endParaRPr/>
              </a:p>
            </p:txBody>
          </p:sp>
        </p:grpSp>
      </p:grpSp>
      <p:grpSp>
        <p:nvGrpSpPr>
          <p:cNvPr id="599" name="Google Shape;599;p12"/>
          <p:cNvGrpSpPr/>
          <p:nvPr/>
        </p:nvGrpSpPr>
        <p:grpSpPr>
          <a:xfrm>
            <a:off x="228989" y="4694286"/>
            <a:ext cx="3788079" cy="1231106"/>
            <a:chOff x="878189" y="4065714"/>
            <a:chExt cx="3788079" cy="1231106"/>
          </a:xfrm>
        </p:grpSpPr>
        <p:sp>
          <p:nvSpPr>
            <p:cNvPr id="600" name="Google Shape;600;p12"/>
            <p:cNvSpPr txBox="1"/>
            <p:nvPr/>
          </p:nvSpPr>
          <p:spPr>
            <a:xfrm>
              <a:off x="878189" y="4065714"/>
              <a:ext cx="3788079"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Danish Business Authority</a:t>
              </a:r>
              <a:endParaRPr/>
            </a:p>
          </p:txBody>
        </p:sp>
        <p:sp>
          <p:nvSpPr>
            <p:cNvPr id="601" name="Google Shape;601;p12"/>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Scalability of </a:t>
              </a:r>
              <a:endParaRPr/>
            </a:p>
            <a:p>
              <a:pPr marL="0" marR="0" lvl="0" indent="0" algn="ctr" rtl="0">
                <a:spcBef>
                  <a:spcPts val="0"/>
                </a:spcBef>
                <a:spcAft>
                  <a:spcPts val="0"/>
                </a:spcAft>
                <a:buNone/>
              </a:pPr>
              <a:r>
                <a:rPr lang="en-US" sz="2200">
                  <a:solidFill>
                    <a:srgbClr val="FF540A"/>
                  </a:solidFill>
                  <a:latin typeface="Arial"/>
                  <a:ea typeface="Arial"/>
                  <a:cs typeface="Arial"/>
                  <a:sym typeface="Arial"/>
                </a:rPr>
                <a:t>AI Ethics</a:t>
              </a:r>
              <a:endParaRPr/>
            </a:p>
          </p:txBody>
        </p:sp>
      </p:grpSp>
      <p:grpSp>
        <p:nvGrpSpPr>
          <p:cNvPr id="602" name="Google Shape;602;p12"/>
          <p:cNvGrpSpPr/>
          <p:nvPr/>
        </p:nvGrpSpPr>
        <p:grpSpPr>
          <a:xfrm>
            <a:off x="8174933" y="1172875"/>
            <a:ext cx="3788079" cy="4413963"/>
            <a:chOff x="8174933" y="807115"/>
            <a:chExt cx="3788079" cy="4413963"/>
          </a:xfrm>
        </p:grpSpPr>
        <p:grpSp>
          <p:nvGrpSpPr>
            <p:cNvPr id="603" name="Google Shape;603;p12"/>
            <p:cNvGrpSpPr/>
            <p:nvPr/>
          </p:nvGrpSpPr>
          <p:grpSpPr>
            <a:xfrm>
              <a:off x="8569468" y="807115"/>
              <a:ext cx="2999010" cy="2999010"/>
              <a:chOff x="1435214" y="906563"/>
              <a:chExt cx="3577602" cy="3577602"/>
            </a:xfrm>
          </p:grpSpPr>
          <p:pic>
            <p:nvPicPr>
              <p:cNvPr id="604" name="Google Shape;604;p12"/>
              <p:cNvPicPr preferRelativeResize="0"/>
              <p:nvPr/>
            </p:nvPicPr>
            <p:blipFill rotWithShape="1">
              <a:blip r:embed="rId4">
                <a:alphaModFix/>
              </a:blip>
              <a:srcRect l="8784" r="24459"/>
              <a:stretch/>
            </p:blipFill>
            <p:spPr>
              <a:xfrm>
                <a:off x="1578095" y="1050397"/>
                <a:ext cx="3291840" cy="3289933"/>
              </a:xfrm>
              <a:prstGeom prst="ellipse">
                <a:avLst/>
              </a:prstGeom>
              <a:noFill/>
              <a:ln>
                <a:noFill/>
              </a:ln>
            </p:spPr>
          </p:pic>
          <p:sp>
            <p:nvSpPr>
              <p:cNvPr id="605" name="Google Shape;605;p12"/>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606" name="Google Shape;606;p12"/>
            <p:cNvGrpSpPr/>
            <p:nvPr/>
          </p:nvGrpSpPr>
          <p:grpSpPr>
            <a:xfrm>
              <a:off x="8174933" y="4328526"/>
              <a:ext cx="3788079" cy="892552"/>
              <a:chOff x="878189" y="4065714"/>
              <a:chExt cx="3788079" cy="892552"/>
            </a:xfrm>
          </p:grpSpPr>
          <p:sp>
            <p:nvSpPr>
              <p:cNvPr id="607" name="Google Shape;607;p12"/>
              <p:cNvSpPr txBox="1"/>
              <p:nvPr/>
            </p:nvSpPr>
            <p:spPr>
              <a:xfrm>
                <a:off x="878189" y="4065714"/>
                <a:ext cx="3788079"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Large APAC Bank</a:t>
                </a:r>
                <a:endParaRPr/>
              </a:p>
            </p:txBody>
          </p:sp>
          <p:sp>
            <p:nvSpPr>
              <p:cNvPr id="608" name="Google Shape;608;p12"/>
              <p:cNvSpPr txBox="1"/>
              <p:nvPr/>
            </p:nvSpPr>
            <p:spPr>
              <a:xfrm>
                <a:off x="878189" y="4527379"/>
                <a:ext cx="3788079" cy="430887"/>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Human Intelligence Controls</a:t>
                </a:r>
                <a:endParaRPr/>
              </a:p>
            </p:txBody>
          </p:sp>
        </p:grpSp>
      </p:grpSp>
      <p:sp>
        <p:nvSpPr>
          <p:cNvPr id="609" name="Google Shape;609;p12"/>
          <p:cNvSpPr txBox="1"/>
          <p:nvPr/>
        </p:nvSpPr>
        <p:spPr>
          <a:xfrm>
            <a:off x="-1555" y="6858000"/>
            <a:ext cx="609755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Photos by: </a:t>
            </a:r>
            <a:r>
              <a:rPr lang="en-US" sz="1000" u="sng">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ThisisEngineering RAEng</a:t>
            </a:r>
            <a:r>
              <a:rPr lang="en-US" sz="1000">
                <a:solidFill>
                  <a:schemeClr val="dk1"/>
                </a:solidFill>
                <a:latin typeface="Arial"/>
                <a:ea typeface="Arial"/>
                <a:cs typeface="Arial"/>
                <a:sym typeface="Arial"/>
              </a:rPr>
              <a:t>, </a:t>
            </a:r>
            <a:r>
              <a:rPr lang="en-US" sz="1000" u="sng">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Mika Baumeister</a:t>
            </a:r>
            <a:r>
              <a:rPr lang="en-US" sz="1000">
                <a:solidFill>
                  <a:schemeClr val="dk1"/>
                </a:solidFill>
                <a:latin typeface="Arial"/>
                <a:ea typeface="Arial"/>
                <a:cs typeface="Arial"/>
                <a:sym typeface="Arial"/>
              </a:rPr>
              <a:t> and </a:t>
            </a:r>
            <a:r>
              <a:rPr lang="en-US" sz="1000" b="0" i="0" u="sng">
                <a:solidFill>
                  <a:schemeClr val="dk1"/>
                </a:solidFill>
                <a:latin typeface="Arial"/>
                <a:ea typeface="Arial"/>
                <a:cs typeface="Arial"/>
                <a:sym typeface="Arial"/>
                <a:hlinkClick r:id="rId7">
                  <a:extLst>
                    <a:ext uri="{A12FA001-AC4F-418D-AE19-62706E023703}">
                      <ahyp:hlinkClr xmlns:ahyp="http://schemas.microsoft.com/office/drawing/2018/hyperlinkcolor" xmlns="" val="tx"/>
                    </a:ext>
                  </a:extLst>
                </a:hlinkClick>
              </a:rPr>
              <a:t>Amanda Dalbjörn</a:t>
            </a:r>
            <a:r>
              <a:rPr lang="en-US" sz="1000" b="0" i="0">
                <a:solidFill>
                  <a:schemeClr val="dk1"/>
                </a:solidFill>
                <a:latin typeface="Arial"/>
                <a:ea typeface="Arial"/>
                <a:cs typeface="Arial"/>
                <a:sym typeface="Arial"/>
              </a:rPr>
              <a:t> on</a:t>
            </a:r>
            <a:r>
              <a:rPr lang="en-US" sz="1000">
                <a:solidFill>
                  <a:schemeClr val="dk1"/>
                </a:solidFill>
                <a:latin typeface="Arial"/>
                <a:ea typeface="Arial"/>
                <a:cs typeface="Arial"/>
                <a:sym typeface="Arial"/>
              </a:rPr>
              <a:t> </a:t>
            </a:r>
            <a:r>
              <a:rPr lang="en-US" sz="1000" u="sng">
                <a:solidFill>
                  <a:schemeClr val="dk1"/>
                </a:solidFill>
                <a:latin typeface="Arial"/>
                <a:ea typeface="Arial"/>
                <a:cs typeface="Arial"/>
                <a:sym typeface="Arial"/>
                <a:hlinkClick r:id="rId8">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endParaRPr/>
          </a:p>
        </p:txBody>
      </p:sp>
      <p:sp>
        <p:nvSpPr>
          <p:cNvPr id="610" name="Google Shape;610;p12"/>
          <p:cNvSpPr/>
          <p:nvPr/>
        </p:nvSpPr>
        <p:spPr>
          <a:xfrm>
            <a:off x="458787" y="389209"/>
            <a:ext cx="474663" cy="331649"/>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611" name="Google Shape;611;p12"/>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AI TRiSM</a:t>
            </a:r>
            <a:endParaRPr/>
          </a:p>
        </p:txBody>
      </p:sp>
      <p:grpSp>
        <p:nvGrpSpPr>
          <p:cNvPr id="612" name="Google Shape;612;p12"/>
          <p:cNvGrpSpPr/>
          <p:nvPr/>
        </p:nvGrpSpPr>
        <p:grpSpPr>
          <a:xfrm>
            <a:off x="623522" y="1172875"/>
            <a:ext cx="2999011" cy="2999010"/>
            <a:chOff x="458788" y="1160341"/>
            <a:chExt cx="3794162" cy="3794160"/>
          </a:xfrm>
        </p:grpSpPr>
        <p:pic>
          <p:nvPicPr>
            <p:cNvPr id="613" name="Google Shape;613;p12" descr="A picture containing tool&#10;&#10;Description automatically generated"/>
            <p:cNvPicPr preferRelativeResize="0"/>
            <p:nvPr/>
          </p:nvPicPr>
          <p:blipFill rotWithShape="1">
            <a:blip r:embed="rId9">
              <a:alphaModFix/>
            </a:blip>
            <a:srcRect l="6142" t="3525" r="6142" b="38030"/>
            <a:stretch/>
          </p:blipFill>
          <p:spPr>
            <a:xfrm>
              <a:off x="630948" y="1333500"/>
              <a:ext cx="3449842" cy="3447841"/>
            </a:xfrm>
            <a:prstGeom prst="ellipse">
              <a:avLst/>
            </a:prstGeom>
            <a:noFill/>
            <a:ln>
              <a:noFill/>
            </a:ln>
          </p:spPr>
        </p:pic>
        <p:sp>
          <p:nvSpPr>
            <p:cNvPr id="614" name="Google Shape;614;p12"/>
            <p:cNvSpPr/>
            <p:nvPr/>
          </p:nvSpPr>
          <p:spPr>
            <a:xfrm>
              <a:off x="458788" y="1160341"/>
              <a:ext cx="3794162" cy="3794160"/>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2"/>
                                        </p:tgtEl>
                                        <p:attrNameLst>
                                          <p:attrName>style.visibility</p:attrName>
                                        </p:attrNameLst>
                                      </p:cBhvr>
                                      <p:to>
                                        <p:strVal val="visible"/>
                                      </p:to>
                                    </p:set>
                                    <p:animEffect transition="in" filter="fade">
                                      <p:cBhvr>
                                        <p:cTn id="7" dur="500"/>
                                        <p:tgtEl>
                                          <p:spTgt spid="6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2"/>
                                        </p:tgtEl>
                                        <p:attrNameLst>
                                          <p:attrName>style.visibility</p:attrName>
                                        </p:attrNameLst>
                                      </p:cBhvr>
                                      <p:to>
                                        <p:strVal val="visible"/>
                                      </p:to>
                                    </p:set>
                                    <p:animEffect transition="in" filter="fade">
                                      <p:cBhvr>
                                        <p:cTn id="12" dur="1500"/>
                                        <p:tgtEl>
                                          <p:spTgt spid="5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2"/>
                                        </p:tgtEl>
                                        <p:attrNameLst>
                                          <p:attrName>style.visibility</p:attrName>
                                        </p:attrNameLst>
                                      </p:cBhvr>
                                      <p:to>
                                        <p:strVal val="visible"/>
                                      </p:to>
                                    </p:set>
                                    <p:animEffect transition="in" filter="fade">
                                      <p:cBhvr>
                                        <p:cTn id="17" dur="1500"/>
                                        <p:tgtEl>
                                          <p:spTgt spid="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3"/>
          <p:cNvSpPr/>
          <p:nvPr/>
        </p:nvSpPr>
        <p:spPr>
          <a:xfrm>
            <a:off x="868680" y="1117582"/>
            <a:ext cx="10454640" cy="863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b="1">
                <a:solidFill>
                  <a:schemeClr val="lt1"/>
                </a:solidFill>
                <a:latin typeface="Arial"/>
                <a:ea typeface="Arial"/>
                <a:cs typeface="Arial"/>
                <a:sym typeface="Arial"/>
              </a:rPr>
              <a:t>Gartner’s Top Strategic Technology Trends for 2023</a:t>
            </a:r>
            <a:endParaRPr/>
          </a:p>
        </p:txBody>
      </p:sp>
      <p:sp>
        <p:nvSpPr>
          <p:cNvPr id="620" name="Google Shape;620;p13"/>
          <p:cNvSpPr txBox="1"/>
          <p:nvPr/>
        </p:nvSpPr>
        <p:spPr>
          <a:xfrm>
            <a:off x="7999450" y="3976770"/>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Metaverse</a:t>
            </a:r>
            <a:endParaRPr/>
          </a:p>
        </p:txBody>
      </p:sp>
      <p:sp>
        <p:nvSpPr>
          <p:cNvPr id="621" name="Google Shape;621;p13"/>
          <p:cNvSpPr txBox="1"/>
          <p:nvPr/>
        </p:nvSpPr>
        <p:spPr>
          <a:xfrm>
            <a:off x="7999450" y="3314477"/>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Adaptive AI</a:t>
            </a:r>
            <a:endParaRPr/>
          </a:p>
        </p:txBody>
      </p:sp>
      <p:sp>
        <p:nvSpPr>
          <p:cNvPr id="622" name="Google Shape;622;p13"/>
          <p:cNvSpPr txBox="1"/>
          <p:nvPr/>
        </p:nvSpPr>
        <p:spPr>
          <a:xfrm>
            <a:off x="7999450" y="265218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Superapps</a:t>
            </a:r>
            <a:endParaRPr sz="1800" b="1">
              <a:solidFill>
                <a:srgbClr val="6F7878"/>
              </a:solidFill>
              <a:latin typeface="Arial"/>
              <a:ea typeface="Arial"/>
              <a:cs typeface="Arial"/>
              <a:sym typeface="Arial"/>
            </a:endParaRPr>
          </a:p>
        </p:txBody>
      </p:sp>
      <p:sp>
        <p:nvSpPr>
          <p:cNvPr id="623" name="Google Shape;623;p13"/>
          <p:cNvSpPr/>
          <p:nvPr/>
        </p:nvSpPr>
        <p:spPr>
          <a:xfrm>
            <a:off x="8124573" y="4073908"/>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624" name="Google Shape;624;p13"/>
          <p:cNvSpPr/>
          <p:nvPr/>
        </p:nvSpPr>
        <p:spPr>
          <a:xfrm>
            <a:off x="8101841" y="3430210"/>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625" name="Google Shape;625;p13"/>
          <p:cNvSpPr/>
          <p:nvPr/>
        </p:nvSpPr>
        <p:spPr>
          <a:xfrm>
            <a:off x="8130691" y="2790888"/>
            <a:ext cx="424865" cy="335501"/>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2"/>
              </a:solidFill>
              <a:latin typeface="Arial Black"/>
              <a:ea typeface="Arial Black"/>
              <a:cs typeface="Arial Black"/>
              <a:sym typeface="Arial Black"/>
            </a:endParaRPr>
          </a:p>
        </p:txBody>
      </p:sp>
      <p:sp>
        <p:nvSpPr>
          <p:cNvPr id="626" name="Google Shape;626;p13"/>
          <p:cNvSpPr txBox="1"/>
          <p:nvPr/>
        </p:nvSpPr>
        <p:spPr>
          <a:xfrm>
            <a:off x="479465" y="265218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Digital Immune System</a:t>
            </a:r>
            <a:endParaRPr/>
          </a:p>
        </p:txBody>
      </p:sp>
      <p:sp>
        <p:nvSpPr>
          <p:cNvPr id="627" name="Google Shape;627;p13"/>
          <p:cNvSpPr txBox="1"/>
          <p:nvPr/>
        </p:nvSpPr>
        <p:spPr>
          <a:xfrm>
            <a:off x="479465" y="3314477"/>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Applied Observability</a:t>
            </a:r>
            <a:endParaRPr/>
          </a:p>
        </p:txBody>
      </p:sp>
      <p:sp>
        <p:nvSpPr>
          <p:cNvPr id="628" name="Google Shape;628;p13"/>
          <p:cNvSpPr txBox="1"/>
          <p:nvPr/>
        </p:nvSpPr>
        <p:spPr>
          <a:xfrm>
            <a:off x="479465" y="3976770"/>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AI TRiSM</a:t>
            </a:r>
            <a:endParaRPr/>
          </a:p>
        </p:txBody>
      </p:sp>
      <p:sp>
        <p:nvSpPr>
          <p:cNvPr id="629" name="Google Shape;629;p13"/>
          <p:cNvSpPr/>
          <p:nvPr/>
        </p:nvSpPr>
        <p:spPr>
          <a:xfrm>
            <a:off x="649021" y="2785139"/>
            <a:ext cx="348237" cy="347004"/>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630" name="Google Shape;630;p13"/>
          <p:cNvSpPr/>
          <p:nvPr/>
        </p:nvSpPr>
        <p:spPr>
          <a:xfrm>
            <a:off x="610015" y="3499149"/>
            <a:ext cx="426248" cy="243570"/>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631" name="Google Shape;631;p13"/>
          <p:cNvSpPr/>
          <p:nvPr/>
        </p:nvSpPr>
        <p:spPr>
          <a:xfrm>
            <a:off x="602403" y="4128998"/>
            <a:ext cx="441471" cy="308458"/>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632" name="Google Shape;632;p13"/>
          <p:cNvSpPr txBox="1"/>
          <p:nvPr/>
        </p:nvSpPr>
        <p:spPr>
          <a:xfrm>
            <a:off x="479466" y="4639063"/>
            <a:ext cx="11233070"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365750" tIns="45700" rIns="0" bIns="45700" anchor="ctr" anchorCtr="0">
            <a:noAutofit/>
          </a:bodyPr>
          <a:lstStyle/>
          <a:p>
            <a:pPr marL="0" marR="0" lvl="0" indent="0" algn="ctr" rtl="0">
              <a:spcBef>
                <a:spcPts val="0"/>
              </a:spcBef>
              <a:spcAft>
                <a:spcPts val="0"/>
              </a:spcAft>
              <a:buNone/>
            </a:pPr>
            <a:r>
              <a:rPr lang="en-US" sz="1800" b="1">
                <a:solidFill>
                  <a:srgbClr val="6F7878"/>
                </a:solidFill>
                <a:latin typeface="Arial"/>
                <a:ea typeface="Arial"/>
                <a:cs typeface="Arial"/>
                <a:sym typeface="Arial"/>
              </a:rPr>
              <a:t>Sustainable Technology</a:t>
            </a:r>
            <a:endParaRPr/>
          </a:p>
        </p:txBody>
      </p:sp>
      <p:sp>
        <p:nvSpPr>
          <p:cNvPr id="633" name="Google Shape;633;p13"/>
          <p:cNvSpPr/>
          <p:nvPr/>
        </p:nvSpPr>
        <p:spPr>
          <a:xfrm>
            <a:off x="4502934" y="4733542"/>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634" name="Google Shape;634;p13"/>
          <p:cNvSpPr txBox="1"/>
          <p:nvPr/>
        </p:nvSpPr>
        <p:spPr>
          <a:xfrm>
            <a:off x="4239459" y="397676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Wireless-Value Realization</a:t>
            </a:r>
            <a:endParaRPr/>
          </a:p>
        </p:txBody>
      </p:sp>
      <p:sp>
        <p:nvSpPr>
          <p:cNvPr id="635" name="Google Shape;635;p13"/>
          <p:cNvSpPr txBox="1"/>
          <p:nvPr/>
        </p:nvSpPr>
        <p:spPr>
          <a:xfrm>
            <a:off x="4239459" y="2652183"/>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Industry Cloud Platforms</a:t>
            </a:r>
            <a:endParaRPr/>
          </a:p>
        </p:txBody>
      </p:sp>
      <p:sp>
        <p:nvSpPr>
          <p:cNvPr id="636" name="Google Shape;636;p13"/>
          <p:cNvSpPr txBox="1"/>
          <p:nvPr/>
        </p:nvSpPr>
        <p:spPr>
          <a:xfrm>
            <a:off x="4239459" y="3314476"/>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Platform Engineering</a:t>
            </a:r>
            <a:endParaRPr/>
          </a:p>
        </p:txBody>
      </p:sp>
      <p:sp>
        <p:nvSpPr>
          <p:cNvPr id="637" name="Google Shape;637;p13"/>
          <p:cNvSpPr/>
          <p:nvPr/>
        </p:nvSpPr>
        <p:spPr>
          <a:xfrm>
            <a:off x="4396649" y="4081520"/>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638" name="Google Shape;638;p13"/>
          <p:cNvSpPr/>
          <p:nvPr/>
        </p:nvSpPr>
        <p:spPr>
          <a:xfrm>
            <a:off x="4354785" y="2815105"/>
            <a:ext cx="456695" cy="287071"/>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639" name="Google Shape;639;p13"/>
          <p:cNvSpPr/>
          <p:nvPr/>
        </p:nvSpPr>
        <p:spPr>
          <a:xfrm>
            <a:off x="4354785" y="3477398"/>
            <a:ext cx="456695" cy="28707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640" name="Google Shape;640;p13"/>
          <p:cNvSpPr txBox="1"/>
          <p:nvPr/>
        </p:nvSpPr>
        <p:spPr>
          <a:xfrm>
            <a:off x="479465"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6F7878"/>
                </a:solidFill>
                <a:latin typeface="Arial Black"/>
                <a:ea typeface="Arial Black"/>
                <a:cs typeface="Arial Black"/>
                <a:sym typeface="Arial Black"/>
              </a:rPr>
              <a:t>Optimize</a:t>
            </a:r>
            <a:endParaRPr/>
          </a:p>
        </p:txBody>
      </p:sp>
      <p:sp>
        <p:nvSpPr>
          <p:cNvPr id="641" name="Google Shape;641;p13"/>
          <p:cNvSpPr txBox="1"/>
          <p:nvPr/>
        </p:nvSpPr>
        <p:spPr>
          <a:xfrm>
            <a:off x="7999450"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6F7878"/>
                </a:solidFill>
                <a:latin typeface="Arial Black"/>
                <a:ea typeface="Arial Black"/>
                <a:cs typeface="Arial Black"/>
                <a:sym typeface="Arial Black"/>
              </a:rPr>
              <a:t>Pioneer</a:t>
            </a:r>
            <a:endParaRPr/>
          </a:p>
        </p:txBody>
      </p:sp>
      <p:sp>
        <p:nvSpPr>
          <p:cNvPr id="642" name="Google Shape;642;p13"/>
          <p:cNvSpPr txBox="1"/>
          <p:nvPr/>
        </p:nvSpPr>
        <p:spPr>
          <a:xfrm>
            <a:off x="4239459"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Scale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cxnSp>
        <p:nvCxnSpPr>
          <p:cNvPr id="647" name="Google Shape;647;p14"/>
          <p:cNvCxnSpPr>
            <a:stCxn id="648" idx="0"/>
            <a:endCxn id="649" idx="2"/>
          </p:cNvCxnSpPr>
          <p:nvPr/>
        </p:nvCxnSpPr>
        <p:spPr>
          <a:xfrm rot="10800000">
            <a:off x="6110865" y="2573893"/>
            <a:ext cx="0" cy="331200"/>
          </a:xfrm>
          <a:prstGeom prst="straightConnector1">
            <a:avLst/>
          </a:prstGeom>
          <a:noFill/>
          <a:ln w="28575" cap="sq" cmpd="sng">
            <a:solidFill>
              <a:schemeClr val="lt2"/>
            </a:solidFill>
            <a:prstDash val="solid"/>
            <a:round/>
            <a:headEnd type="none" w="sm" len="sm"/>
            <a:tailEnd type="triangle" w="med" len="med"/>
          </a:ln>
        </p:spPr>
      </p:cxnSp>
      <p:sp>
        <p:nvSpPr>
          <p:cNvPr id="650" name="Google Shape;650;p14"/>
          <p:cNvSpPr txBox="1"/>
          <p:nvPr/>
        </p:nvSpPr>
        <p:spPr>
          <a:xfrm>
            <a:off x="192729" y="6916802"/>
            <a:ext cx="1680768" cy="170496"/>
          </a:xfrm>
          <a:prstGeom prst="rect">
            <a:avLst/>
          </a:prstGeom>
          <a:noFill/>
          <a:ln>
            <a:noFill/>
          </a:ln>
        </p:spPr>
        <p:txBody>
          <a:bodyPr spcFirstLastPara="1" wrap="square" lIns="0" tIns="0" rIns="0" bIns="0" anchor="t" anchorCtr="0">
            <a:spAutoFit/>
          </a:bodyPr>
          <a:lstStyle/>
          <a:p>
            <a:pPr marL="0" marR="0" lvl="0" indent="0" algn="l" rtl="0">
              <a:lnSpc>
                <a:spcPct val="170000"/>
              </a:lnSpc>
              <a:spcBef>
                <a:spcPts val="0"/>
              </a:spcBef>
              <a:spcAft>
                <a:spcPts val="0"/>
              </a:spcAft>
              <a:buNone/>
            </a:pPr>
            <a:r>
              <a:rPr lang="en-US" sz="900">
                <a:solidFill>
                  <a:srgbClr val="6F7878"/>
                </a:solidFill>
                <a:latin typeface="Arial"/>
                <a:ea typeface="Arial"/>
                <a:cs typeface="Arial"/>
                <a:sym typeface="Arial"/>
              </a:rPr>
              <a:t>Source: Gartner 754493_C</a:t>
            </a:r>
            <a:endParaRPr/>
          </a:p>
        </p:txBody>
      </p:sp>
      <p:sp>
        <p:nvSpPr>
          <p:cNvPr id="651" name="Google Shape;651;p14"/>
          <p:cNvSpPr txBox="1"/>
          <p:nvPr/>
        </p:nvSpPr>
        <p:spPr>
          <a:xfrm>
            <a:off x="457200" y="361950"/>
            <a:ext cx="11274552" cy="45123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2"/>
              </a:buClr>
              <a:buSzPts val="3200"/>
              <a:buFont typeface="Arial Black"/>
              <a:buNone/>
            </a:pPr>
            <a:endParaRPr sz="1400" b="0" i="0" u="none" strike="noStrike" cap="none">
              <a:solidFill>
                <a:srgbClr val="000000"/>
              </a:solidFill>
              <a:latin typeface="Arial"/>
              <a:ea typeface="Arial"/>
              <a:cs typeface="Arial"/>
              <a:sym typeface="Arial"/>
            </a:endParaRPr>
          </a:p>
        </p:txBody>
      </p:sp>
      <p:grpSp>
        <p:nvGrpSpPr>
          <p:cNvPr id="652" name="Google Shape;652;p14"/>
          <p:cNvGrpSpPr/>
          <p:nvPr/>
        </p:nvGrpSpPr>
        <p:grpSpPr>
          <a:xfrm>
            <a:off x="457199" y="2883845"/>
            <a:ext cx="11286586" cy="1365122"/>
            <a:chOff x="457199" y="2883845"/>
            <a:chExt cx="11286586" cy="1365122"/>
          </a:xfrm>
        </p:grpSpPr>
        <p:sp>
          <p:nvSpPr>
            <p:cNvPr id="653" name="Google Shape;653;p14"/>
            <p:cNvSpPr txBox="1"/>
            <p:nvPr/>
          </p:nvSpPr>
          <p:spPr>
            <a:xfrm>
              <a:off x="7237988" y="4001366"/>
              <a:ext cx="1110176" cy="166712"/>
            </a:xfrm>
            <a:prstGeom prst="rect">
              <a:avLst/>
            </a:prstGeom>
            <a:noFill/>
            <a:ln>
              <a:noFill/>
            </a:ln>
          </p:spPr>
          <p:txBody>
            <a:bodyPr spcFirstLastPara="1" wrap="square" lIns="0" tIns="0" rIns="0" bIns="0" anchor="ctr" anchorCtr="0">
              <a:spAutoFit/>
            </a:bodyPr>
            <a:lstStyle/>
            <a:p>
              <a:pPr marL="0" marR="0" lvl="0" indent="0" algn="ctr" rtl="0">
                <a:lnSpc>
                  <a:spcPct val="92571"/>
                </a:lnSpc>
                <a:spcBef>
                  <a:spcPts val="0"/>
                </a:spcBef>
                <a:spcAft>
                  <a:spcPts val="0"/>
                </a:spcAft>
                <a:buNone/>
              </a:pPr>
              <a:r>
                <a:rPr lang="en-US" sz="1400">
                  <a:solidFill>
                    <a:schemeClr val="lt1"/>
                  </a:solidFill>
                  <a:latin typeface="Arial"/>
                  <a:ea typeface="Arial"/>
                  <a:cs typeface="Arial"/>
                  <a:sym typeface="Arial"/>
                </a:rPr>
                <a:t>Fusion Teams</a:t>
              </a:r>
              <a:endParaRPr/>
            </a:p>
          </p:txBody>
        </p:sp>
        <p:sp>
          <p:nvSpPr>
            <p:cNvPr id="654" name="Google Shape;654;p14"/>
            <p:cNvSpPr txBox="1"/>
            <p:nvPr/>
          </p:nvSpPr>
          <p:spPr>
            <a:xfrm>
              <a:off x="5198571" y="4001366"/>
              <a:ext cx="924933" cy="166712"/>
            </a:xfrm>
            <a:prstGeom prst="rect">
              <a:avLst/>
            </a:prstGeom>
            <a:noFill/>
            <a:ln>
              <a:noFill/>
            </a:ln>
          </p:spPr>
          <p:txBody>
            <a:bodyPr spcFirstLastPara="1" wrap="square" lIns="0" tIns="0" rIns="0" bIns="0" anchor="ctr" anchorCtr="0">
              <a:spAutoFit/>
            </a:bodyPr>
            <a:lstStyle/>
            <a:p>
              <a:pPr marL="0" marR="0" lvl="0" indent="0" algn="ctr" rtl="0">
                <a:lnSpc>
                  <a:spcPct val="92571"/>
                </a:lnSpc>
                <a:spcBef>
                  <a:spcPts val="0"/>
                </a:spcBef>
                <a:spcAft>
                  <a:spcPts val="0"/>
                </a:spcAft>
                <a:buNone/>
              </a:pPr>
              <a:r>
                <a:rPr lang="en-US" sz="1400">
                  <a:solidFill>
                    <a:schemeClr val="lt1"/>
                  </a:solidFill>
                  <a:latin typeface="Arial"/>
                  <a:ea typeface="Arial"/>
                  <a:cs typeface="Arial"/>
                  <a:sym typeface="Arial"/>
                </a:rPr>
                <a:t>Data Fabric</a:t>
              </a:r>
              <a:endParaRPr/>
            </a:p>
          </p:txBody>
        </p:sp>
        <p:sp>
          <p:nvSpPr>
            <p:cNvPr id="655" name="Google Shape;655;p14"/>
            <p:cNvSpPr/>
            <p:nvPr/>
          </p:nvSpPr>
          <p:spPr>
            <a:xfrm>
              <a:off x="457199" y="3225015"/>
              <a:ext cx="11286586" cy="1023952"/>
            </a:xfrm>
            <a:custGeom>
              <a:avLst/>
              <a:gdLst/>
              <a:ahLst/>
              <a:cxnLst/>
              <a:rect l="l" t="t" r="r" b="b"/>
              <a:pathLst>
                <a:path w="8673236" h="1006704" extrusionOk="0">
                  <a:moveTo>
                    <a:pt x="0" y="1006703"/>
                  </a:moveTo>
                  <a:lnTo>
                    <a:pt x="8673236" y="1006703"/>
                  </a:lnTo>
                  <a:lnTo>
                    <a:pt x="8673236" y="0"/>
                  </a:lnTo>
                  <a:lnTo>
                    <a:pt x="0" y="0"/>
                  </a:lnTo>
                  <a:close/>
                </a:path>
              </a:pathLst>
            </a:custGeom>
            <a:noFill/>
            <a:ln w="28575" cap="sq"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56" name="Google Shape;656;p14"/>
            <p:cNvSpPr/>
            <p:nvPr/>
          </p:nvSpPr>
          <p:spPr>
            <a:xfrm>
              <a:off x="457199" y="2883845"/>
              <a:ext cx="11286586" cy="369332"/>
            </a:xfrm>
            <a:custGeom>
              <a:avLst/>
              <a:gdLst/>
              <a:ahLst/>
              <a:cxnLst/>
              <a:rect l="l" t="t" r="r" b="b"/>
              <a:pathLst>
                <a:path w="8685936" h="326492" extrusionOk="0">
                  <a:moveTo>
                    <a:pt x="0" y="326492"/>
                  </a:moveTo>
                  <a:lnTo>
                    <a:pt x="8685936" y="326492"/>
                  </a:lnTo>
                  <a:lnTo>
                    <a:pt x="8685936" y="0"/>
                  </a:lnTo>
                  <a:lnTo>
                    <a:pt x="0" y="0"/>
                  </a:lnTo>
                  <a:close/>
                </a:path>
              </a:pathLst>
            </a:custGeom>
            <a:solidFill>
              <a:schemeClr val="lt2"/>
            </a:solidFill>
            <a:ln w="2857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48" name="Google Shape;648;p14"/>
            <p:cNvSpPr txBox="1"/>
            <p:nvPr/>
          </p:nvSpPr>
          <p:spPr>
            <a:xfrm>
              <a:off x="4116729" y="2905093"/>
              <a:ext cx="3988271"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accent1"/>
                  </a:solidFill>
                  <a:latin typeface="Arial"/>
                  <a:ea typeface="Arial"/>
                  <a:cs typeface="Arial"/>
                  <a:sym typeface="Arial"/>
                </a:rPr>
                <a:t>Industry Cloud Platform Innovations</a:t>
              </a:r>
              <a:endParaRPr sz="1100" b="1">
                <a:solidFill>
                  <a:schemeClr val="accent1"/>
                </a:solidFill>
                <a:latin typeface="Arial"/>
                <a:ea typeface="Arial"/>
                <a:cs typeface="Arial"/>
                <a:sym typeface="Arial"/>
              </a:endParaRPr>
            </a:p>
          </p:txBody>
        </p:sp>
        <p:sp>
          <p:nvSpPr>
            <p:cNvPr id="657" name="Google Shape;657;p14"/>
            <p:cNvSpPr txBox="1"/>
            <p:nvPr/>
          </p:nvSpPr>
          <p:spPr>
            <a:xfrm>
              <a:off x="588280" y="4001366"/>
              <a:ext cx="889667" cy="166712"/>
            </a:xfrm>
            <a:prstGeom prst="rect">
              <a:avLst/>
            </a:prstGeom>
            <a:noFill/>
            <a:ln>
              <a:noFill/>
            </a:ln>
          </p:spPr>
          <p:txBody>
            <a:bodyPr spcFirstLastPara="1" wrap="square" lIns="0" tIns="0" rIns="0" bIns="0" anchor="ctr" anchorCtr="0">
              <a:spAutoFit/>
            </a:bodyPr>
            <a:lstStyle/>
            <a:p>
              <a:pPr marL="0" marR="0" lvl="0" indent="0" algn="ctr" rtl="0">
                <a:lnSpc>
                  <a:spcPct val="92571"/>
                </a:lnSpc>
                <a:spcBef>
                  <a:spcPts val="0"/>
                </a:spcBef>
                <a:spcAft>
                  <a:spcPts val="0"/>
                </a:spcAft>
                <a:buNone/>
              </a:pPr>
              <a:r>
                <a:rPr lang="en-US" sz="1400">
                  <a:solidFill>
                    <a:schemeClr val="lt1"/>
                  </a:solidFill>
                  <a:latin typeface="Arial"/>
                  <a:ea typeface="Arial"/>
                  <a:cs typeface="Arial"/>
                  <a:sym typeface="Arial"/>
                </a:rPr>
                <a:t>PBCs/APIs</a:t>
              </a:r>
              <a:endParaRPr/>
            </a:p>
          </p:txBody>
        </p:sp>
        <p:sp>
          <p:nvSpPr>
            <p:cNvPr id="658" name="Google Shape;658;p14"/>
            <p:cNvSpPr/>
            <p:nvPr/>
          </p:nvSpPr>
          <p:spPr>
            <a:xfrm>
              <a:off x="821723" y="3422798"/>
              <a:ext cx="422780" cy="427870"/>
            </a:xfrm>
            <a:custGeom>
              <a:avLst/>
              <a:gdLst/>
              <a:ahLst/>
              <a:cxnLst/>
              <a:rect l="l" t="t" r="r" b="b"/>
              <a:pathLst>
                <a:path w="328007" h="320739" extrusionOk="0">
                  <a:moveTo>
                    <a:pt x="104944" y="287575"/>
                  </a:moveTo>
                  <a:lnTo>
                    <a:pt x="117047" y="266506"/>
                  </a:lnTo>
                  <a:lnTo>
                    <a:pt x="95978" y="254402"/>
                  </a:lnTo>
                  <a:lnTo>
                    <a:pt x="83888" y="275459"/>
                  </a:lnTo>
                  <a:lnTo>
                    <a:pt x="104944" y="287575"/>
                  </a:lnTo>
                  <a:close/>
                  <a:moveTo>
                    <a:pt x="223054" y="287575"/>
                  </a:moveTo>
                  <a:lnTo>
                    <a:pt x="244123" y="275459"/>
                  </a:lnTo>
                  <a:lnTo>
                    <a:pt x="232020" y="254402"/>
                  </a:lnTo>
                  <a:lnTo>
                    <a:pt x="210951" y="266506"/>
                  </a:lnTo>
                  <a:lnTo>
                    <a:pt x="223054" y="287575"/>
                  </a:lnTo>
                  <a:close/>
                  <a:moveTo>
                    <a:pt x="48594" y="172526"/>
                  </a:moveTo>
                  <a:lnTo>
                    <a:pt x="48594" y="148231"/>
                  </a:lnTo>
                  <a:lnTo>
                    <a:pt x="24299" y="148231"/>
                  </a:lnTo>
                  <a:lnTo>
                    <a:pt x="24299" y="172526"/>
                  </a:lnTo>
                  <a:close/>
                  <a:moveTo>
                    <a:pt x="303712" y="172513"/>
                  </a:moveTo>
                  <a:lnTo>
                    <a:pt x="303712" y="148218"/>
                  </a:lnTo>
                  <a:lnTo>
                    <a:pt x="279417" y="148218"/>
                  </a:lnTo>
                  <a:lnTo>
                    <a:pt x="279417" y="172513"/>
                  </a:lnTo>
                  <a:close/>
                  <a:moveTo>
                    <a:pt x="163999" y="175561"/>
                  </a:moveTo>
                  <a:cubicBezTo>
                    <a:pt x="155617" y="175561"/>
                    <a:pt x="148823" y="168767"/>
                    <a:pt x="148823" y="160372"/>
                  </a:cubicBezTo>
                  <a:cubicBezTo>
                    <a:pt x="148823" y="151977"/>
                    <a:pt x="155617" y="145182"/>
                    <a:pt x="163999" y="145182"/>
                  </a:cubicBezTo>
                  <a:cubicBezTo>
                    <a:pt x="172394" y="145182"/>
                    <a:pt x="179188" y="151977"/>
                    <a:pt x="179188" y="160372"/>
                  </a:cubicBezTo>
                  <a:cubicBezTo>
                    <a:pt x="179188" y="168767"/>
                    <a:pt x="172394" y="175561"/>
                    <a:pt x="163999" y="175561"/>
                  </a:cubicBezTo>
                  <a:close/>
                  <a:moveTo>
                    <a:pt x="163999" y="202460"/>
                  </a:moveTo>
                  <a:lnTo>
                    <a:pt x="200448" y="181416"/>
                  </a:lnTo>
                  <a:lnTo>
                    <a:pt x="200448" y="139328"/>
                  </a:lnTo>
                  <a:lnTo>
                    <a:pt x="163999" y="118284"/>
                  </a:lnTo>
                  <a:lnTo>
                    <a:pt x="127550" y="139328"/>
                  </a:lnTo>
                  <a:lnTo>
                    <a:pt x="127550" y="181416"/>
                  </a:lnTo>
                  <a:lnTo>
                    <a:pt x="163999" y="202460"/>
                  </a:lnTo>
                  <a:close/>
                  <a:moveTo>
                    <a:pt x="95978" y="66341"/>
                  </a:moveTo>
                  <a:lnTo>
                    <a:pt x="117047" y="54238"/>
                  </a:lnTo>
                  <a:lnTo>
                    <a:pt x="104944" y="33169"/>
                  </a:lnTo>
                  <a:lnTo>
                    <a:pt x="83888" y="45272"/>
                  </a:lnTo>
                  <a:lnTo>
                    <a:pt x="95978" y="66341"/>
                  </a:lnTo>
                  <a:close/>
                  <a:moveTo>
                    <a:pt x="232020" y="66341"/>
                  </a:moveTo>
                  <a:lnTo>
                    <a:pt x="244123" y="45272"/>
                  </a:lnTo>
                  <a:lnTo>
                    <a:pt x="223054" y="33169"/>
                  </a:lnTo>
                  <a:lnTo>
                    <a:pt x="210951" y="54238"/>
                  </a:lnTo>
                  <a:lnTo>
                    <a:pt x="232020" y="66341"/>
                  </a:lnTo>
                  <a:close/>
                  <a:moveTo>
                    <a:pt x="113896" y="320739"/>
                  </a:moveTo>
                  <a:lnTo>
                    <a:pt x="50715" y="284438"/>
                  </a:lnTo>
                  <a:lnTo>
                    <a:pt x="87012" y="221230"/>
                  </a:lnTo>
                  <a:lnTo>
                    <a:pt x="108094" y="233333"/>
                  </a:lnTo>
                  <a:lnTo>
                    <a:pt x="123219" y="206968"/>
                  </a:lnTo>
                  <a:lnTo>
                    <a:pt x="103255" y="195436"/>
                  </a:lnTo>
                  <a:lnTo>
                    <a:pt x="103255" y="172526"/>
                  </a:lnTo>
                  <a:lnTo>
                    <a:pt x="72889" y="172526"/>
                  </a:lnTo>
                  <a:lnTo>
                    <a:pt x="72889" y="196821"/>
                  </a:lnTo>
                  <a:lnTo>
                    <a:pt x="0" y="196821"/>
                  </a:lnTo>
                  <a:lnTo>
                    <a:pt x="0" y="123923"/>
                  </a:lnTo>
                  <a:lnTo>
                    <a:pt x="72889" y="123923"/>
                  </a:lnTo>
                  <a:lnTo>
                    <a:pt x="72889" y="148218"/>
                  </a:lnTo>
                  <a:lnTo>
                    <a:pt x="103255" y="148218"/>
                  </a:lnTo>
                  <a:lnTo>
                    <a:pt x="103255" y="125307"/>
                  </a:lnTo>
                  <a:lnTo>
                    <a:pt x="123219" y="113775"/>
                  </a:lnTo>
                  <a:lnTo>
                    <a:pt x="108081" y="87410"/>
                  </a:lnTo>
                  <a:lnTo>
                    <a:pt x="87012" y="99513"/>
                  </a:lnTo>
                  <a:lnTo>
                    <a:pt x="50715" y="36305"/>
                  </a:lnTo>
                  <a:lnTo>
                    <a:pt x="113904" y="0"/>
                  </a:lnTo>
                  <a:lnTo>
                    <a:pt x="113913" y="0"/>
                  </a:lnTo>
                  <a:lnTo>
                    <a:pt x="150220" y="63204"/>
                  </a:lnTo>
                  <a:lnTo>
                    <a:pt x="129150" y="75307"/>
                  </a:lnTo>
                  <a:lnTo>
                    <a:pt x="144263" y="101622"/>
                  </a:lnTo>
                  <a:lnTo>
                    <a:pt x="163999" y="90230"/>
                  </a:lnTo>
                  <a:lnTo>
                    <a:pt x="183735" y="101622"/>
                  </a:lnTo>
                  <a:lnTo>
                    <a:pt x="198848" y="75307"/>
                  </a:lnTo>
                  <a:lnTo>
                    <a:pt x="177791" y="63204"/>
                  </a:lnTo>
                  <a:lnTo>
                    <a:pt x="214086" y="0"/>
                  </a:lnTo>
                  <a:lnTo>
                    <a:pt x="214095" y="0"/>
                  </a:lnTo>
                  <a:lnTo>
                    <a:pt x="277296" y="36305"/>
                  </a:lnTo>
                  <a:lnTo>
                    <a:pt x="240987" y="99513"/>
                  </a:lnTo>
                  <a:lnTo>
                    <a:pt x="219917" y="87410"/>
                  </a:lnTo>
                  <a:lnTo>
                    <a:pt x="204779" y="113775"/>
                  </a:lnTo>
                  <a:lnTo>
                    <a:pt x="224743" y="125307"/>
                  </a:lnTo>
                  <a:lnTo>
                    <a:pt x="224743" y="148218"/>
                  </a:lnTo>
                  <a:lnTo>
                    <a:pt x="255122" y="148218"/>
                  </a:lnTo>
                  <a:lnTo>
                    <a:pt x="255122" y="123923"/>
                  </a:lnTo>
                  <a:lnTo>
                    <a:pt x="328007" y="123923"/>
                  </a:lnTo>
                  <a:lnTo>
                    <a:pt x="328007" y="196821"/>
                  </a:lnTo>
                  <a:lnTo>
                    <a:pt x="255122" y="196821"/>
                  </a:lnTo>
                  <a:lnTo>
                    <a:pt x="255122" y="172526"/>
                  </a:lnTo>
                  <a:lnTo>
                    <a:pt x="224743" y="172526"/>
                  </a:lnTo>
                  <a:lnTo>
                    <a:pt x="224743" y="195436"/>
                  </a:lnTo>
                  <a:lnTo>
                    <a:pt x="204779" y="206968"/>
                  </a:lnTo>
                  <a:lnTo>
                    <a:pt x="219917" y="233333"/>
                  </a:lnTo>
                  <a:lnTo>
                    <a:pt x="240987" y="221230"/>
                  </a:lnTo>
                  <a:lnTo>
                    <a:pt x="277296" y="284438"/>
                  </a:lnTo>
                  <a:lnTo>
                    <a:pt x="214103" y="320739"/>
                  </a:lnTo>
                  <a:lnTo>
                    <a:pt x="214083" y="320739"/>
                  </a:lnTo>
                  <a:lnTo>
                    <a:pt x="177791" y="257527"/>
                  </a:lnTo>
                  <a:lnTo>
                    <a:pt x="198848" y="245436"/>
                  </a:lnTo>
                  <a:lnTo>
                    <a:pt x="183735" y="219122"/>
                  </a:lnTo>
                  <a:lnTo>
                    <a:pt x="163999" y="230514"/>
                  </a:lnTo>
                  <a:lnTo>
                    <a:pt x="144263" y="219122"/>
                  </a:lnTo>
                  <a:lnTo>
                    <a:pt x="129150" y="245436"/>
                  </a:lnTo>
                  <a:lnTo>
                    <a:pt x="150220" y="257527"/>
                  </a:lnTo>
                  <a:lnTo>
                    <a:pt x="113915" y="320739"/>
                  </a:lnTo>
                  <a:close/>
                </a:path>
              </a:pathLst>
            </a:custGeom>
            <a:solidFill>
              <a:srgbClr val="A5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txBox="1"/>
            <p:nvPr/>
          </p:nvSpPr>
          <p:spPr>
            <a:xfrm>
              <a:off x="1651502" y="4001366"/>
              <a:ext cx="1064395" cy="166712"/>
            </a:xfrm>
            <a:prstGeom prst="rect">
              <a:avLst/>
            </a:prstGeom>
            <a:noFill/>
            <a:ln>
              <a:noFill/>
            </a:ln>
          </p:spPr>
          <p:txBody>
            <a:bodyPr spcFirstLastPara="1" wrap="square" lIns="0" tIns="0" rIns="0" bIns="0" anchor="ctr" anchorCtr="0">
              <a:spAutoFit/>
            </a:bodyPr>
            <a:lstStyle/>
            <a:p>
              <a:pPr marL="0" marR="0" lvl="0" indent="0" algn="ctr" rtl="0">
                <a:lnSpc>
                  <a:spcPct val="92571"/>
                </a:lnSpc>
                <a:spcBef>
                  <a:spcPts val="0"/>
                </a:spcBef>
                <a:spcAft>
                  <a:spcPts val="0"/>
                </a:spcAft>
                <a:buNone/>
              </a:pPr>
              <a:r>
                <a:rPr lang="en-US" sz="1400">
                  <a:solidFill>
                    <a:schemeClr val="lt1"/>
                  </a:solidFill>
                  <a:latin typeface="Arial"/>
                  <a:ea typeface="Arial"/>
                  <a:cs typeface="Arial"/>
                  <a:sym typeface="Arial"/>
                </a:rPr>
                <a:t>Marketplaces</a:t>
              </a:r>
              <a:endParaRPr/>
            </a:p>
          </p:txBody>
        </p:sp>
        <p:sp>
          <p:nvSpPr>
            <p:cNvPr id="660" name="Google Shape;660;p14"/>
            <p:cNvSpPr/>
            <p:nvPr/>
          </p:nvSpPr>
          <p:spPr>
            <a:xfrm>
              <a:off x="1964472" y="3486249"/>
              <a:ext cx="438457" cy="324118"/>
            </a:xfrm>
            <a:custGeom>
              <a:avLst/>
              <a:gdLst/>
              <a:ahLst/>
              <a:cxnLst/>
              <a:rect l="l" t="t" r="r" b="b"/>
              <a:pathLst>
                <a:path w="340170" h="242964" extrusionOk="0">
                  <a:moveTo>
                    <a:pt x="0" y="0"/>
                  </a:moveTo>
                  <a:lnTo>
                    <a:pt x="0" y="242964"/>
                  </a:lnTo>
                  <a:lnTo>
                    <a:pt x="24295" y="242964"/>
                  </a:lnTo>
                  <a:lnTo>
                    <a:pt x="24295" y="24295"/>
                  </a:lnTo>
                  <a:lnTo>
                    <a:pt x="60274" y="24295"/>
                  </a:lnTo>
                  <a:lnTo>
                    <a:pt x="35966" y="78956"/>
                  </a:lnTo>
                  <a:lnTo>
                    <a:pt x="304190" y="78956"/>
                  </a:lnTo>
                  <a:lnTo>
                    <a:pt x="279882" y="24295"/>
                  </a:lnTo>
                  <a:lnTo>
                    <a:pt x="315861" y="24295"/>
                  </a:lnTo>
                  <a:lnTo>
                    <a:pt x="315861" y="242964"/>
                  </a:lnTo>
                  <a:lnTo>
                    <a:pt x="340169" y="242964"/>
                  </a:lnTo>
                  <a:lnTo>
                    <a:pt x="340169" y="0"/>
                  </a:lnTo>
                  <a:close/>
                  <a:moveTo>
                    <a:pt x="228168" y="24295"/>
                  </a:moveTo>
                  <a:lnTo>
                    <a:pt x="253301" y="24295"/>
                  </a:lnTo>
                  <a:lnTo>
                    <a:pt x="266801" y="54673"/>
                  </a:lnTo>
                  <a:lnTo>
                    <a:pt x="235750" y="54673"/>
                  </a:lnTo>
                  <a:close/>
                  <a:moveTo>
                    <a:pt x="182232" y="24295"/>
                  </a:moveTo>
                  <a:lnTo>
                    <a:pt x="203111" y="24295"/>
                  </a:lnTo>
                  <a:lnTo>
                    <a:pt x="210706" y="54673"/>
                  </a:lnTo>
                  <a:lnTo>
                    <a:pt x="182232" y="54673"/>
                  </a:lnTo>
                  <a:close/>
                  <a:moveTo>
                    <a:pt x="137045" y="24295"/>
                  </a:moveTo>
                  <a:lnTo>
                    <a:pt x="157924" y="24295"/>
                  </a:lnTo>
                  <a:lnTo>
                    <a:pt x="157924" y="54673"/>
                  </a:lnTo>
                  <a:lnTo>
                    <a:pt x="129451" y="54673"/>
                  </a:lnTo>
                  <a:close/>
                  <a:moveTo>
                    <a:pt x="86855" y="24295"/>
                  </a:moveTo>
                  <a:lnTo>
                    <a:pt x="112001" y="24295"/>
                  </a:lnTo>
                  <a:lnTo>
                    <a:pt x="104406" y="54673"/>
                  </a:lnTo>
                  <a:lnTo>
                    <a:pt x="73368" y="54673"/>
                  </a:lnTo>
                  <a:close/>
                  <a:moveTo>
                    <a:pt x="218681" y="109334"/>
                  </a:moveTo>
                  <a:lnTo>
                    <a:pt x="218681" y="242964"/>
                  </a:lnTo>
                  <a:lnTo>
                    <a:pt x="242963" y="242964"/>
                  </a:lnTo>
                  <a:lnTo>
                    <a:pt x="242963" y="133629"/>
                  </a:lnTo>
                  <a:lnTo>
                    <a:pt x="267271" y="133629"/>
                  </a:lnTo>
                  <a:lnTo>
                    <a:pt x="267271" y="242964"/>
                  </a:lnTo>
                  <a:lnTo>
                    <a:pt x="291566" y="242964"/>
                  </a:lnTo>
                  <a:lnTo>
                    <a:pt x="291566" y="109334"/>
                  </a:lnTo>
                  <a:close/>
                  <a:moveTo>
                    <a:pt x="48590" y="206527"/>
                  </a:moveTo>
                  <a:lnTo>
                    <a:pt x="194373" y="206527"/>
                  </a:lnTo>
                  <a:lnTo>
                    <a:pt x="194373" y="109334"/>
                  </a:lnTo>
                  <a:lnTo>
                    <a:pt x="48590" y="109334"/>
                  </a:lnTo>
                  <a:close/>
                  <a:moveTo>
                    <a:pt x="72885" y="133629"/>
                  </a:moveTo>
                  <a:lnTo>
                    <a:pt x="170078" y="133629"/>
                  </a:lnTo>
                  <a:lnTo>
                    <a:pt x="170078" y="182232"/>
                  </a:lnTo>
                  <a:lnTo>
                    <a:pt x="72885" y="182232"/>
                  </a:lnTo>
                  <a:close/>
                </a:path>
              </a:pathLst>
            </a:custGeom>
            <a:solidFill>
              <a:srgbClr val="A5A5A5"/>
            </a:solidFill>
            <a:ln>
              <a:noFill/>
            </a:ln>
          </p:spPr>
        </p:sp>
        <p:sp>
          <p:nvSpPr>
            <p:cNvPr id="661" name="Google Shape;661;p14"/>
            <p:cNvSpPr txBox="1"/>
            <p:nvPr/>
          </p:nvSpPr>
          <p:spPr>
            <a:xfrm>
              <a:off x="2926233" y="4001366"/>
              <a:ext cx="945772" cy="166712"/>
            </a:xfrm>
            <a:prstGeom prst="rect">
              <a:avLst/>
            </a:prstGeom>
            <a:noFill/>
            <a:ln>
              <a:noFill/>
            </a:ln>
          </p:spPr>
          <p:txBody>
            <a:bodyPr spcFirstLastPara="1" wrap="square" lIns="0" tIns="0" rIns="0" bIns="0" anchor="ctr" anchorCtr="0">
              <a:spAutoFit/>
            </a:bodyPr>
            <a:lstStyle/>
            <a:p>
              <a:pPr marL="0" marR="0" lvl="0" indent="0" algn="ctr" rtl="0">
                <a:lnSpc>
                  <a:spcPct val="92571"/>
                </a:lnSpc>
                <a:spcBef>
                  <a:spcPts val="0"/>
                </a:spcBef>
                <a:spcAft>
                  <a:spcPts val="0"/>
                </a:spcAft>
                <a:buNone/>
              </a:pPr>
              <a:r>
                <a:rPr lang="en-US" sz="1400">
                  <a:solidFill>
                    <a:schemeClr val="lt1"/>
                  </a:solidFill>
                  <a:latin typeface="Arial"/>
                  <a:ea typeface="Arial"/>
                  <a:cs typeface="Arial"/>
                  <a:sym typeface="Arial"/>
                </a:rPr>
                <a:t>Compliance</a:t>
              </a:r>
              <a:endParaRPr/>
            </a:p>
          </p:txBody>
        </p:sp>
        <p:sp>
          <p:nvSpPr>
            <p:cNvPr id="662" name="Google Shape;662;p14"/>
            <p:cNvSpPr/>
            <p:nvPr/>
          </p:nvSpPr>
          <p:spPr>
            <a:xfrm>
              <a:off x="3195550" y="3409848"/>
              <a:ext cx="407139" cy="453771"/>
            </a:xfrm>
            <a:custGeom>
              <a:avLst/>
              <a:gdLst/>
              <a:ahLst/>
              <a:cxnLst/>
              <a:rect l="l" t="t" r="r" b="b"/>
              <a:pathLst>
                <a:path w="315872" h="340154" extrusionOk="0">
                  <a:moveTo>
                    <a:pt x="236905" y="272387"/>
                  </a:moveTo>
                  <a:lnTo>
                    <a:pt x="284543" y="224749"/>
                  </a:lnTo>
                  <a:lnTo>
                    <a:pt x="236905" y="224749"/>
                  </a:lnTo>
                  <a:lnTo>
                    <a:pt x="236905" y="272387"/>
                  </a:lnTo>
                  <a:close/>
                  <a:moveTo>
                    <a:pt x="77305" y="293316"/>
                  </a:moveTo>
                  <a:lnTo>
                    <a:pt x="72898" y="289621"/>
                  </a:lnTo>
                  <a:lnTo>
                    <a:pt x="38887" y="261096"/>
                  </a:lnTo>
                  <a:lnTo>
                    <a:pt x="54508" y="242478"/>
                  </a:lnTo>
                  <a:lnTo>
                    <a:pt x="72898" y="257909"/>
                  </a:lnTo>
                  <a:lnTo>
                    <a:pt x="74307" y="259090"/>
                  </a:lnTo>
                  <a:lnTo>
                    <a:pt x="97193" y="231810"/>
                  </a:lnTo>
                  <a:lnTo>
                    <a:pt x="107518" y="219504"/>
                  </a:lnTo>
                  <a:lnTo>
                    <a:pt x="126136" y="235125"/>
                  </a:lnTo>
                  <a:lnTo>
                    <a:pt x="97193" y="269618"/>
                  </a:lnTo>
                  <a:lnTo>
                    <a:pt x="77305" y="293316"/>
                  </a:lnTo>
                  <a:close/>
                  <a:moveTo>
                    <a:pt x="85039" y="315859"/>
                  </a:moveTo>
                  <a:cubicBezTo>
                    <a:pt x="98653" y="315859"/>
                    <a:pt x="111188" y="311300"/>
                    <a:pt x="121336" y="303717"/>
                  </a:cubicBezTo>
                  <a:cubicBezTo>
                    <a:pt x="129705" y="297444"/>
                    <a:pt x="136436" y="289100"/>
                    <a:pt x="140678" y="279410"/>
                  </a:cubicBezTo>
                  <a:cubicBezTo>
                    <a:pt x="143941" y="271967"/>
                    <a:pt x="145783" y="263751"/>
                    <a:pt x="145783" y="255115"/>
                  </a:cubicBezTo>
                  <a:cubicBezTo>
                    <a:pt x="145783" y="225790"/>
                    <a:pt x="124891" y="201241"/>
                    <a:pt x="97193" y="195602"/>
                  </a:cubicBezTo>
                  <a:cubicBezTo>
                    <a:pt x="93269" y="194802"/>
                    <a:pt x="89205" y="194371"/>
                    <a:pt x="85039" y="194371"/>
                  </a:cubicBezTo>
                  <a:cubicBezTo>
                    <a:pt x="80886" y="194371"/>
                    <a:pt x="76822" y="194802"/>
                    <a:pt x="72898" y="195602"/>
                  </a:cubicBezTo>
                  <a:cubicBezTo>
                    <a:pt x="45199" y="201241"/>
                    <a:pt x="24295" y="225790"/>
                    <a:pt x="24295" y="255115"/>
                  </a:cubicBezTo>
                  <a:cubicBezTo>
                    <a:pt x="24295" y="288617"/>
                    <a:pt x="51549" y="315859"/>
                    <a:pt x="85039" y="315859"/>
                  </a:cubicBezTo>
                  <a:close/>
                  <a:moveTo>
                    <a:pt x="121488" y="121485"/>
                  </a:moveTo>
                  <a:lnTo>
                    <a:pt x="121488" y="97190"/>
                  </a:lnTo>
                  <a:lnTo>
                    <a:pt x="267271" y="97190"/>
                  </a:lnTo>
                  <a:lnTo>
                    <a:pt x="267271" y="121485"/>
                  </a:lnTo>
                  <a:close/>
                  <a:moveTo>
                    <a:pt x="121488" y="78966"/>
                  </a:moveTo>
                  <a:lnTo>
                    <a:pt x="121488" y="54671"/>
                  </a:lnTo>
                  <a:lnTo>
                    <a:pt x="242976" y="54671"/>
                  </a:lnTo>
                  <a:lnTo>
                    <a:pt x="242976" y="78966"/>
                  </a:lnTo>
                  <a:close/>
                  <a:moveTo>
                    <a:pt x="212610" y="279410"/>
                  </a:moveTo>
                  <a:lnTo>
                    <a:pt x="212610" y="200454"/>
                  </a:lnTo>
                  <a:lnTo>
                    <a:pt x="291566" y="200454"/>
                  </a:lnTo>
                  <a:lnTo>
                    <a:pt x="291566" y="24292"/>
                  </a:lnTo>
                  <a:lnTo>
                    <a:pt x="97193" y="24292"/>
                  </a:lnTo>
                  <a:lnTo>
                    <a:pt x="97193" y="171041"/>
                  </a:lnTo>
                  <a:cubicBezTo>
                    <a:pt x="138392" y="176959"/>
                    <a:pt x="170091" y="212291"/>
                    <a:pt x="170091" y="255115"/>
                  </a:cubicBezTo>
                  <a:cubicBezTo>
                    <a:pt x="170091" y="263573"/>
                    <a:pt x="168808" y="271714"/>
                    <a:pt x="166522" y="279410"/>
                  </a:cubicBezTo>
                  <a:close/>
                  <a:moveTo>
                    <a:pt x="85039" y="340154"/>
                  </a:moveTo>
                  <a:cubicBezTo>
                    <a:pt x="38074" y="340154"/>
                    <a:pt x="0" y="302079"/>
                    <a:pt x="0" y="255115"/>
                  </a:cubicBezTo>
                  <a:cubicBezTo>
                    <a:pt x="0" y="212291"/>
                    <a:pt x="31699" y="176959"/>
                    <a:pt x="72898" y="171041"/>
                  </a:cubicBezTo>
                  <a:lnTo>
                    <a:pt x="72898" y="0"/>
                  </a:lnTo>
                  <a:lnTo>
                    <a:pt x="315872" y="0"/>
                  </a:lnTo>
                  <a:lnTo>
                    <a:pt x="315872" y="227787"/>
                  </a:lnTo>
                  <a:lnTo>
                    <a:pt x="315872" y="227787"/>
                  </a:lnTo>
                  <a:lnTo>
                    <a:pt x="239941" y="303717"/>
                  </a:lnTo>
                  <a:lnTo>
                    <a:pt x="154775" y="303717"/>
                  </a:lnTo>
                  <a:cubicBezTo>
                    <a:pt x="139408" y="325727"/>
                    <a:pt x="113931" y="340154"/>
                    <a:pt x="85039" y="340154"/>
                  </a:cubicBezTo>
                  <a:close/>
                </a:path>
              </a:pathLst>
            </a:custGeom>
            <a:solidFill>
              <a:srgbClr val="A5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txBox="1"/>
            <p:nvPr/>
          </p:nvSpPr>
          <p:spPr>
            <a:xfrm>
              <a:off x="4079257" y="4001366"/>
              <a:ext cx="1005082" cy="166712"/>
            </a:xfrm>
            <a:prstGeom prst="rect">
              <a:avLst/>
            </a:prstGeom>
            <a:noFill/>
            <a:ln>
              <a:noFill/>
            </a:ln>
          </p:spPr>
          <p:txBody>
            <a:bodyPr spcFirstLastPara="1" wrap="square" lIns="0" tIns="0" rIns="0" bIns="0" anchor="ctr" anchorCtr="0">
              <a:spAutoFit/>
            </a:bodyPr>
            <a:lstStyle/>
            <a:p>
              <a:pPr marL="0" marR="0" lvl="0" indent="0" algn="ctr" rtl="0">
                <a:lnSpc>
                  <a:spcPct val="92571"/>
                </a:lnSpc>
                <a:spcBef>
                  <a:spcPts val="0"/>
                </a:spcBef>
                <a:spcAft>
                  <a:spcPts val="0"/>
                </a:spcAft>
                <a:buNone/>
              </a:pPr>
              <a:r>
                <a:rPr lang="en-US" sz="1400">
                  <a:solidFill>
                    <a:schemeClr val="lt1"/>
                  </a:solidFill>
                  <a:latin typeface="Arial"/>
                  <a:ea typeface="Arial"/>
                  <a:cs typeface="Arial"/>
                  <a:sym typeface="Arial"/>
                </a:rPr>
                <a:t>Composable</a:t>
              </a:r>
              <a:endParaRPr/>
            </a:p>
          </p:txBody>
        </p:sp>
        <p:sp>
          <p:nvSpPr>
            <p:cNvPr id="664" name="Google Shape;664;p14"/>
            <p:cNvSpPr/>
            <p:nvPr/>
          </p:nvSpPr>
          <p:spPr>
            <a:xfrm>
              <a:off x="4346921" y="3442256"/>
              <a:ext cx="469756" cy="388955"/>
            </a:xfrm>
            <a:custGeom>
              <a:avLst/>
              <a:gdLst/>
              <a:ahLst/>
              <a:cxnLst/>
              <a:rect l="l" t="t" r="r" b="b"/>
              <a:pathLst>
                <a:path w="364452" h="291567" extrusionOk="0">
                  <a:moveTo>
                    <a:pt x="194373" y="0"/>
                  </a:moveTo>
                  <a:lnTo>
                    <a:pt x="194373" y="60744"/>
                  </a:lnTo>
                  <a:lnTo>
                    <a:pt x="97180" y="60744"/>
                  </a:lnTo>
                  <a:lnTo>
                    <a:pt x="97180" y="121488"/>
                  </a:lnTo>
                  <a:lnTo>
                    <a:pt x="0" y="121488"/>
                  </a:lnTo>
                  <a:lnTo>
                    <a:pt x="0" y="291567"/>
                  </a:lnTo>
                  <a:lnTo>
                    <a:pt x="170078" y="291567"/>
                  </a:lnTo>
                  <a:lnTo>
                    <a:pt x="170078" y="230835"/>
                  </a:lnTo>
                  <a:lnTo>
                    <a:pt x="267258" y="230835"/>
                  </a:lnTo>
                  <a:lnTo>
                    <a:pt x="267258" y="170078"/>
                  </a:lnTo>
                  <a:lnTo>
                    <a:pt x="364451" y="170078"/>
                  </a:lnTo>
                  <a:lnTo>
                    <a:pt x="364451" y="0"/>
                  </a:lnTo>
                  <a:close/>
                  <a:moveTo>
                    <a:pt x="218668" y="24295"/>
                  </a:moveTo>
                  <a:lnTo>
                    <a:pt x="340156" y="24295"/>
                  </a:lnTo>
                  <a:lnTo>
                    <a:pt x="340156" y="145783"/>
                  </a:lnTo>
                  <a:lnTo>
                    <a:pt x="267258" y="145783"/>
                  </a:lnTo>
                  <a:lnTo>
                    <a:pt x="267258" y="60744"/>
                  </a:lnTo>
                  <a:lnTo>
                    <a:pt x="230822" y="60744"/>
                  </a:lnTo>
                  <a:lnTo>
                    <a:pt x="230822" y="85039"/>
                  </a:lnTo>
                  <a:lnTo>
                    <a:pt x="242963" y="85039"/>
                  </a:lnTo>
                  <a:lnTo>
                    <a:pt x="242963" y="206527"/>
                  </a:lnTo>
                  <a:lnTo>
                    <a:pt x="170078" y="206527"/>
                  </a:lnTo>
                  <a:lnTo>
                    <a:pt x="170078" y="121488"/>
                  </a:lnTo>
                  <a:lnTo>
                    <a:pt x="133629" y="121488"/>
                  </a:lnTo>
                  <a:lnTo>
                    <a:pt x="133629" y="145783"/>
                  </a:lnTo>
                  <a:lnTo>
                    <a:pt x="145770" y="145783"/>
                  </a:lnTo>
                  <a:lnTo>
                    <a:pt x="145770" y="267272"/>
                  </a:lnTo>
                  <a:lnTo>
                    <a:pt x="24295" y="267272"/>
                  </a:lnTo>
                  <a:lnTo>
                    <a:pt x="24295" y="145783"/>
                  </a:lnTo>
                  <a:lnTo>
                    <a:pt x="97180" y="145783"/>
                  </a:lnTo>
                  <a:lnTo>
                    <a:pt x="97180" y="230835"/>
                  </a:lnTo>
                  <a:lnTo>
                    <a:pt x="133629" y="230835"/>
                  </a:lnTo>
                  <a:lnTo>
                    <a:pt x="133629" y="206527"/>
                  </a:lnTo>
                  <a:lnTo>
                    <a:pt x="121487" y="206527"/>
                  </a:lnTo>
                  <a:lnTo>
                    <a:pt x="121487" y="85039"/>
                  </a:lnTo>
                  <a:lnTo>
                    <a:pt x="194373" y="85039"/>
                  </a:lnTo>
                  <a:lnTo>
                    <a:pt x="194373" y="170078"/>
                  </a:lnTo>
                  <a:lnTo>
                    <a:pt x="230822" y="170078"/>
                  </a:lnTo>
                  <a:lnTo>
                    <a:pt x="230822" y="145783"/>
                  </a:lnTo>
                  <a:lnTo>
                    <a:pt x="218668" y="145783"/>
                  </a:lnTo>
                  <a:close/>
                </a:path>
              </a:pathLst>
            </a:custGeom>
            <a:solidFill>
              <a:srgbClr val="009AD7"/>
            </a:solidFill>
            <a:ln>
              <a:noFill/>
            </a:ln>
          </p:spPr>
        </p:sp>
        <p:sp>
          <p:nvSpPr>
            <p:cNvPr id="665" name="Google Shape;665;p14"/>
            <p:cNvSpPr/>
            <p:nvPr/>
          </p:nvSpPr>
          <p:spPr>
            <a:xfrm>
              <a:off x="7552322" y="3461504"/>
              <a:ext cx="481509" cy="350458"/>
            </a:xfrm>
            <a:custGeom>
              <a:avLst/>
              <a:gdLst/>
              <a:ahLst/>
              <a:cxnLst/>
              <a:rect l="l" t="t" r="r" b="b"/>
              <a:pathLst>
                <a:path w="373571" h="262709" extrusionOk="0">
                  <a:moveTo>
                    <a:pt x="186778" y="173114"/>
                  </a:moveTo>
                  <a:cubicBezTo>
                    <a:pt x="206044" y="173114"/>
                    <a:pt x="221703" y="157442"/>
                    <a:pt x="221703" y="138189"/>
                  </a:cubicBezTo>
                  <a:cubicBezTo>
                    <a:pt x="221703" y="118936"/>
                    <a:pt x="206044" y="103264"/>
                    <a:pt x="186778" y="103264"/>
                  </a:cubicBezTo>
                  <a:cubicBezTo>
                    <a:pt x="167513" y="103264"/>
                    <a:pt x="151853" y="118936"/>
                    <a:pt x="151853" y="138189"/>
                  </a:cubicBezTo>
                  <a:cubicBezTo>
                    <a:pt x="151853" y="157442"/>
                    <a:pt x="167513" y="173114"/>
                    <a:pt x="186778" y="173114"/>
                  </a:cubicBezTo>
                  <a:close/>
                  <a:moveTo>
                    <a:pt x="80479" y="91110"/>
                  </a:moveTo>
                  <a:cubicBezTo>
                    <a:pt x="99733" y="91110"/>
                    <a:pt x="115404" y="75438"/>
                    <a:pt x="115404" y="56185"/>
                  </a:cubicBezTo>
                  <a:cubicBezTo>
                    <a:pt x="115404" y="36932"/>
                    <a:pt x="99733" y="21260"/>
                    <a:pt x="80479" y="21260"/>
                  </a:cubicBezTo>
                  <a:cubicBezTo>
                    <a:pt x="61214" y="21260"/>
                    <a:pt x="45554" y="36932"/>
                    <a:pt x="45554" y="56185"/>
                  </a:cubicBezTo>
                  <a:cubicBezTo>
                    <a:pt x="45554" y="75438"/>
                    <a:pt x="61214" y="91110"/>
                    <a:pt x="80479" y="91110"/>
                  </a:cubicBezTo>
                  <a:close/>
                  <a:moveTo>
                    <a:pt x="293077" y="91110"/>
                  </a:moveTo>
                  <a:cubicBezTo>
                    <a:pt x="312343" y="91110"/>
                    <a:pt x="328002" y="75438"/>
                    <a:pt x="328002" y="56185"/>
                  </a:cubicBezTo>
                  <a:cubicBezTo>
                    <a:pt x="328002" y="36932"/>
                    <a:pt x="312343" y="21260"/>
                    <a:pt x="293077" y="21260"/>
                  </a:cubicBezTo>
                  <a:cubicBezTo>
                    <a:pt x="273824" y="21260"/>
                    <a:pt x="258152" y="36932"/>
                    <a:pt x="258152" y="56185"/>
                  </a:cubicBezTo>
                  <a:cubicBezTo>
                    <a:pt x="258152" y="75438"/>
                    <a:pt x="273824" y="91110"/>
                    <a:pt x="293077" y="91110"/>
                  </a:cubicBezTo>
                  <a:close/>
                  <a:moveTo>
                    <a:pt x="109334" y="262709"/>
                  </a:moveTo>
                  <a:lnTo>
                    <a:pt x="109334" y="185268"/>
                  </a:lnTo>
                  <a:lnTo>
                    <a:pt x="156209" y="185268"/>
                  </a:lnTo>
                  <a:cubicBezTo>
                    <a:pt x="140804" y="175222"/>
                    <a:pt x="130593" y="157886"/>
                    <a:pt x="130593" y="138189"/>
                  </a:cubicBezTo>
                  <a:cubicBezTo>
                    <a:pt x="130593" y="133464"/>
                    <a:pt x="131229" y="128905"/>
                    <a:pt x="132346" y="124524"/>
                  </a:cubicBezTo>
                  <a:lnTo>
                    <a:pt x="21247" y="124524"/>
                  </a:lnTo>
                  <a:lnTo>
                    <a:pt x="21247" y="214109"/>
                  </a:lnTo>
                  <a:lnTo>
                    <a:pt x="0" y="214109"/>
                  </a:lnTo>
                  <a:lnTo>
                    <a:pt x="0" y="103264"/>
                  </a:lnTo>
                  <a:lnTo>
                    <a:pt x="49910" y="103264"/>
                  </a:lnTo>
                  <a:cubicBezTo>
                    <a:pt x="34506" y="93218"/>
                    <a:pt x="24295" y="75883"/>
                    <a:pt x="24295" y="56185"/>
                  </a:cubicBezTo>
                  <a:cubicBezTo>
                    <a:pt x="24295" y="25197"/>
                    <a:pt x="49491" y="0"/>
                    <a:pt x="80479" y="0"/>
                  </a:cubicBezTo>
                  <a:cubicBezTo>
                    <a:pt x="111468" y="0"/>
                    <a:pt x="136664" y="25197"/>
                    <a:pt x="136664" y="56185"/>
                  </a:cubicBezTo>
                  <a:cubicBezTo>
                    <a:pt x="136664" y="75883"/>
                    <a:pt x="126453" y="93218"/>
                    <a:pt x="111048" y="103264"/>
                  </a:cubicBezTo>
                  <a:lnTo>
                    <a:pt x="142849" y="103264"/>
                  </a:lnTo>
                  <a:cubicBezTo>
                    <a:pt x="153149" y="90322"/>
                    <a:pt x="168999" y="82004"/>
                    <a:pt x="186778" y="82004"/>
                  </a:cubicBezTo>
                  <a:cubicBezTo>
                    <a:pt x="204558" y="82004"/>
                    <a:pt x="220408" y="90322"/>
                    <a:pt x="230708" y="103264"/>
                  </a:cubicBezTo>
                  <a:lnTo>
                    <a:pt x="262509" y="103264"/>
                  </a:lnTo>
                  <a:cubicBezTo>
                    <a:pt x="247103" y="93218"/>
                    <a:pt x="236893" y="75883"/>
                    <a:pt x="236893" y="56185"/>
                  </a:cubicBezTo>
                  <a:cubicBezTo>
                    <a:pt x="236893" y="25197"/>
                    <a:pt x="262089" y="0"/>
                    <a:pt x="293077" y="0"/>
                  </a:cubicBezTo>
                  <a:cubicBezTo>
                    <a:pt x="324065" y="0"/>
                    <a:pt x="349262" y="25197"/>
                    <a:pt x="349262" y="56185"/>
                  </a:cubicBezTo>
                  <a:cubicBezTo>
                    <a:pt x="349262" y="75883"/>
                    <a:pt x="339051" y="93218"/>
                    <a:pt x="323646" y="103264"/>
                  </a:cubicBezTo>
                  <a:lnTo>
                    <a:pt x="373570" y="103264"/>
                  </a:lnTo>
                  <a:lnTo>
                    <a:pt x="373570" y="214109"/>
                  </a:lnTo>
                  <a:lnTo>
                    <a:pt x="352310" y="214109"/>
                  </a:lnTo>
                  <a:lnTo>
                    <a:pt x="352310" y="124524"/>
                  </a:lnTo>
                  <a:lnTo>
                    <a:pt x="241211" y="124524"/>
                  </a:lnTo>
                  <a:cubicBezTo>
                    <a:pt x="242328" y="128905"/>
                    <a:pt x="242963" y="133464"/>
                    <a:pt x="242963" y="138189"/>
                  </a:cubicBezTo>
                  <a:cubicBezTo>
                    <a:pt x="242963" y="157886"/>
                    <a:pt x="232752" y="175222"/>
                    <a:pt x="217347" y="185268"/>
                  </a:cubicBezTo>
                  <a:lnTo>
                    <a:pt x="264223" y="185268"/>
                  </a:lnTo>
                  <a:lnTo>
                    <a:pt x="264223" y="262709"/>
                  </a:lnTo>
                  <a:lnTo>
                    <a:pt x="242963" y="262709"/>
                  </a:lnTo>
                  <a:lnTo>
                    <a:pt x="242963" y="206528"/>
                  </a:lnTo>
                  <a:lnTo>
                    <a:pt x="130593" y="206528"/>
                  </a:lnTo>
                  <a:lnTo>
                    <a:pt x="130593" y="262709"/>
                  </a:lnTo>
                  <a:close/>
                </a:path>
              </a:pathLst>
            </a:custGeom>
            <a:solidFill>
              <a:srgbClr val="009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5504446" y="3409849"/>
              <a:ext cx="313180" cy="453768"/>
            </a:xfrm>
            <a:custGeom>
              <a:avLst/>
              <a:gdLst/>
              <a:ahLst/>
              <a:cxnLst/>
              <a:rect l="l" t="t" r="r" b="b"/>
              <a:pathLst>
                <a:path w="242975" h="340152" extrusionOk="0">
                  <a:moveTo>
                    <a:pt x="164006" y="266531"/>
                  </a:moveTo>
                  <a:cubicBezTo>
                    <a:pt x="167308" y="266531"/>
                    <a:pt x="170090" y="263749"/>
                    <a:pt x="170090" y="260460"/>
                  </a:cubicBezTo>
                  <a:lnTo>
                    <a:pt x="170090" y="236165"/>
                  </a:lnTo>
                  <a:cubicBezTo>
                    <a:pt x="170090" y="232876"/>
                    <a:pt x="167308" y="230094"/>
                    <a:pt x="164006" y="230094"/>
                  </a:cubicBezTo>
                  <a:cubicBezTo>
                    <a:pt x="160717" y="230094"/>
                    <a:pt x="157936" y="232876"/>
                    <a:pt x="157936" y="236165"/>
                  </a:cubicBezTo>
                  <a:lnTo>
                    <a:pt x="157936" y="260460"/>
                  </a:lnTo>
                  <a:cubicBezTo>
                    <a:pt x="157936" y="263749"/>
                    <a:pt x="160717" y="266531"/>
                    <a:pt x="164006" y="266531"/>
                  </a:cubicBezTo>
                  <a:close/>
                  <a:moveTo>
                    <a:pt x="48601" y="291562"/>
                  </a:moveTo>
                  <a:lnTo>
                    <a:pt x="48601" y="206523"/>
                  </a:lnTo>
                  <a:lnTo>
                    <a:pt x="72896" y="206523"/>
                  </a:lnTo>
                  <a:lnTo>
                    <a:pt x="72896" y="291562"/>
                  </a:lnTo>
                  <a:close/>
                  <a:moveTo>
                    <a:pt x="91121" y="291562"/>
                  </a:moveTo>
                  <a:lnTo>
                    <a:pt x="91121" y="206523"/>
                  </a:lnTo>
                  <a:lnTo>
                    <a:pt x="115416" y="206523"/>
                  </a:lnTo>
                  <a:lnTo>
                    <a:pt x="115416" y="291562"/>
                  </a:lnTo>
                  <a:close/>
                  <a:moveTo>
                    <a:pt x="164006" y="290838"/>
                  </a:moveTo>
                  <a:cubicBezTo>
                    <a:pt x="147268" y="290838"/>
                    <a:pt x="133641" y="277211"/>
                    <a:pt x="133641" y="260460"/>
                  </a:cubicBezTo>
                  <a:lnTo>
                    <a:pt x="133641" y="236165"/>
                  </a:lnTo>
                  <a:cubicBezTo>
                    <a:pt x="133641" y="219414"/>
                    <a:pt x="147268" y="205787"/>
                    <a:pt x="164006" y="205787"/>
                  </a:cubicBezTo>
                  <a:cubicBezTo>
                    <a:pt x="180758" y="205787"/>
                    <a:pt x="194385" y="219414"/>
                    <a:pt x="194385" y="236165"/>
                  </a:cubicBezTo>
                  <a:lnTo>
                    <a:pt x="194385" y="260460"/>
                  </a:lnTo>
                  <a:cubicBezTo>
                    <a:pt x="194385" y="277211"/>
                    <a:pt x="180758" y="290838"/>
                    <a:pt x="164006" y="290838"/>
                  </a:cubicBezTo>
                  <a:close/>
                  <a:moveTo>
                    <a:pt x="78967" y="157933"/>
                  </a:moveTo>
                  <a:cubicBezTo>
                    <a:pt x="82256" y="157933"/>
                    <a:pt x="85038" y="155139"/>
                    <a:pt x="85038" y="151850"/>
                  </a:cubicBezTo>
                  <a:lnTo>
                    <a:pt x="85038" y="127555"/>
                  </a:lnTo>
                  <a:cubicBezTo>
                    <a:pt x="85038" y="124265"/>
                    <a:pt x="82256" y="121484"/>
                    <a:pt x="78967" y="121484"/>
                  </a:cubicBezTo>
                  <a:cubicBezTo>
                    <a:pt x="75678" y="121484"/>
                    <a:pt x="72896" y="124265"/>
                    <a:pt x="72896" y="127555"/>
                  </a:cubicBezTo>
                  <a:lnTo>
                    <a:pt x="72896" y="151850"/>
                  </a:lnTo>
                  <a:cubicBezTo>
                    <a:pt x="72896" y="155139"/>
                    <a:pt x="75678" y="157933"/>
                    <a:pt x="78967" y="157933"/>
                  </a:cubicBezTo>
                  <a:close/>
                  <a:moveTo>
                    <a:pt x="78967" y="182228"/>
                  </a:moveTo>
                  <a:cubicBezTo>
                    <a:pt x="62216" y="182228"/>
                    <a:pt x="48601" y="168601"/>
                    <a:pt x="48601" y="151850"/>
                  </a:cubicBezTo>
                  <a:lnTo>
                    <a:pt x="48601" y="127555"/>
                  </a:lnTo>
                  <a:cubicBezTo>
                    <a:pt x="48601" y="110803"/>
                    <a:pt x="62216" y="97189"/>
                    <a:pt x="78967" y="97189"/>
                  </a:cubicBezTo>
                  <a:cubicBezTo>
                    <a:pt x="95719" y="97189"/>
                    <a:pt x="109346" y="110803"/>
                    <a:pt x="109346" y="127555"/>
                  </a:cubicBezTo>
                  <a:lnTo>
                    <a:pt x="109346" y="151850"/>
                  </a:lnTo>
                  <a:cubicBezTo>
                    <a:pt x="109346" y="168601"/>
                    <a:pt x="95719" y="182228"/>
                    <a:pt x="78967" y="182228"/>
                  </a:cubicBezTo>
                  <a:close/>
                  <a:moveTo>
                    <a:pt x="127570" y="182228"/>
                  </a:moveTo>
                  <a:lnTo>
                    <a:pt x="127570" y="97189"/>
                  </a:lnTo>
                  <a:lnTo>
                    <a:pt x="151865" y="97189"/>
                  </a:lnTo>
                  <a:lnTo>
                    <a:pt x="151865" y="182228"/>
                  </a:lnTo>
                  <a:close/>
                  <a:moveTo>
                    <a:pt x="170090" y="182228"/>
                  </a:moveTo>
                  <a:lnTo>
                    <a:pt x="170090" y="97189"/>
                  </a:lnTo>
                  <a:lnTo>
                    <a:pt x="194385" y="97189"/>
                  </a:lnTo>
                  <a:lnTo>
                    <a:pt x="194385" y="182228"/>
                  </a:lnTo>
                  <a:close/>
                  <a:moveTo>
                    <a:pt x="121487" y="315857"/>
                  </a:moveTo>
                  <a:cubicBezTo>
                    <a:pt x="176693" y="315857"/>
                    <a:pt x="211162" y="302611"/>
                    <a:pt x="218680" y="294941"/>
                  </a:cubicBezTo>
                  <a:lnTo>
                    <a:pt x="218680" y="67954"/>
                  </a:lnTo>
                  <a:cubicBezTo>
                    <a:pt x="196531" y="78304"/>
                    <a:pt x="161289" y="85035"/>
                    <a:pt x="121487" y="85035"/>
                  </a:cubicBezTo>
                  <a:cubicBezTo>
                    <a:pt x="81685" y="85035"/>
                    <a:pt x="46455" y="78304"/>
                    <a:pt x="24293" y="67954"/>
                  </a:cubicBezTo>
                  <a:lnTo>
                    <a:pt x="24293" y="294941"/>
                  </a:lnTo>
                  <a:cubicBezTo>
                    <a:pt x="31825" y="302611"/>
                    <a:pt x="66280" y="315857"/>
                    <a:pt x="121487" y="315857"/>
                  </a:cubicBezTo>
                  <a:close/>
                  <a:moveTo>
                    <a:pt x="121487" y="60740"/>
                  </a:moveTo>
                  <a:cubicBezTo>
                    <a:pt x="170648" y="60740"/>
                    <a:pt x="203364" y="50237"/>
                    <a:pt x="215251" y="42516"/>
                  </a:cubicBezTo>
                  <a:cubicBezTo>
                    <a:pt x="203364" y="34794"/>
                    <a:pt x="170648" y="24291"/>
                    <a:pt x="121487" y="24291"/>
                  </a:cubicBezTo>
                  <a:cubicBezTo>
                    <a:pt x="72325" y="24291"/>
                    <a:pt x="39622" y="34794"/>
                    <a:pt x="27735" y="42516"/>
                  </a:cubicBezTo>
                  <a:cubicBezTo>
                    <a:pt x="39622" y="50237"/>
                    <a:pt x="72325" y="60740"/>
                    <a:pt x="121487" y="60740"/>
                  </a:cubicBezTo>
                  <a:close/>
                  <a:moveTo>
                    <a:pt x="121487" y="340152"/>
                  </a:moveTo>
                  <a:cubicBezTo>
                    <a:pt x="54599" y="340152"/>
                    <a:pt x="333" y="321232"/>
                    <a:pt x="0" y="297849"/>
                  </a:cubicBezTo>
                  <a:lnTo>
                    <a:pt x="0" y="297849"/>
                  </a:lnTo>
                  <a:lnTo>
                    <a:pt x="0" y="42299"/>
                  </a:lnTo>
                  <a:lnTo>
                    <a:pt x="0" y="42299"/>
                  </a:lnTo>
                  <a:cubicBezTo>
                    <a:pt x="331" y="19119"/>
                    <a:pt x="53662" y="324"/>
                    <a:pt x="119748" y="0"/>
                  </a:cubicBezTo>
                  <a:lnTo>
                    <a:pt x="123225" y="0"/>
                  </a:lnTo>
                  <a:cubicBezTo>
                    <a:pt x="189517" y="326"/>
                    <a:pt x="242975" y="19236"/>
                    <a:pt x="242975" y="42516"/>
                  </a:cubicBezTo>
                  <a:lnTo>
                    <a:pt x="242975" y="297633"/>
                  </a:lnTo>
                  <a:cubicBezTo>
                    <a:pt x="242975" y="321115"/>
                    <a:pt x="188581" y="340152"/>
                    <a:pt x="121487" y="340152"/>
                  </a:cubicBezTo>
                  <a:close/>
                </a:path>
              </a:pathLst>
            </a:custGeom>
            <a:solidFill>
              <a:srgbClr val="009AD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lt1"/>
                </a:solidFill>
                <a:latin typeface="Arial"/>
                <a:ea typeface="Arial"/>
                <a:cs typeface="Arial"/>
                <a:sym typeface="Arial"/>
              </a:endParaRPr>
            </a:p>
          </p:txBody>
        </p:sp>
        <p:sp>
          <p:nvSpPr>
            <p:cNvPr id="667" name="Google Shape;667;p14"/>
            <p:cNvSpPr txBox="1"/>
            <p:nvPr/>
          </p:nvSpPr>
          <p:spPr>
            <a:xfrm>
              <a:off x="6230133" y="4001366"/>
              <a:ext cx="905697" cy="166712"/>
            </a:xfrm>
            <a:prstGeom prst="rect">
              <a:avLst/>
            </a:prstGeom>
            <a:noFill/>
            <a:ln>
              <a:noFill/>
            </a:ln>
          </p:spPr>
          <p:txBody>
            <a:bodyPr spcFirstLastPara="1" wrap="square" lIns="0" tIns="0" rIns="0" bIns="0" anchor="ctr" anchorCtr="0">
              <a:spAutoFit/>
            </a:bodyPr>
            <a:lstStyle/>
            <a:p>
              <a:pPr marL="0" marR="0" lvl="0" indent="0" algn="ctr" rtl="0">
                <a:lnSpc>
                  <a:spcPct val="92571"/>
                </a:lnSpc>
                <a:spcBef>
                  <a:spcPts val="0"/>
                </a:spcBef>
                <a:spcAft>
                  <a:spcPts val="0"/>
                </a:spcAft>
                <a:buNone/>
              </a:pPr>
              <a:r>
                <a:rPr lang="en-US" sz="1400">
                  <a:solidFill>
                    <a:schemeClr val="lt1"/>
                  </a:solidFill>
                  <a:latin typeface="Arial"/>
                  <a:ea typeface="Arial"/>
                  <a:cs typeface="Arial"/>
                  <a:sym typeface="Arial"/>
                </a:rPr>
                <a:t>Intelligence</a:t>
              </a:r>
              <a:endParaRPr/>
            </a:p>
          </p:txBody>
        </p:sp>
        <p:sp>
          <p:nvSpPr>
            <p:cNvPr id="668" name="Google Shape;668;p14"/>
            <p:cNvSpPr/>
            <p:nvPr/>
          </p:nvSpPr>
          <p:spPr>
            <a:xfrm>
              <a:off x="6434789" y="3433693"/>
              <a:ext cx="496385" cy="406081"/>
            </a:xfrm>
            <a:custGeom>
              <a:avLst/>
              <a:gdLst/>
              <a:ahLst/>
              <a:cxnLst/>
              <a:rect l="l" t="t" r="r" b="b"/>
              <a:pathLst>
                <a:path w="385112" h="304404" extrusionOk="0">
                  <a:moveTo>
                    <a:pt x="320701" y="261884"/>
                  </a:moveTo>
                  <a:cubicBezTo>
                    <a:pt x="327063" y="261884"/>
                    <a:pt x="332245" y="256702"/>
                    <a:pt x="332245" y="250326"/>
                  </a:cubicBezTo>
                  <a:cubicBezTo>
                    <a:pt x="332245" y="243951"/>
                    <a:pt x="327063" y="238782"/>
                    <a:pt x="320701" y="238782"/>
                  </a:cubicBezTo>
                  <a:cubicBezTo>
                    <a:pt x="314325" y="238782"/>
                    <a:pt x="309144" y="243951"/>
                    <a:pt x="309144" y="250326"/>
                  </a:cubicBezTo>
                  <a:cubicBezTo>
                    <a:pt x="309144" y="256702"/>
                    <a:pt x="314325" y="261884"/>
                    <a:pt x="320701" y="261884"/>
                  </a:cubicBezTo>
                  <a:close/>
                  <a:moveTo>
                    <a:pt x="320701" y="286179"/>
                  </a:moveTo>
                  <a:cubicBezTo>
                    <a:pt x="307340" y="286179"/>
                    <a:pt x="295682" y="278825"/>
                    <a:pt x="289509" y="267967"/>
                  </a:cubicBezTo>
                  <a:lnTo>
                    <a:pt x="251651" y="267967"/>
                  </a:lnTo>
                  <a:lnTo>
                    <a:pt x="231661" y="225447"/>
                  </a:lnTo>
                  <a:lnTo>
                    <a:pt x="218656" y="225447"/>
                  </a:lnTo>
                  <a:lnTo>
                    <a:pt x="218656" y="201152"/>
                  </a:lnTo>
                  <a:lnTo>
                    <a:pt x="247079" y="201152"/>
                  </a:lnTo>
                  <a:lnTo>
                    <a:pt x="267069" y="243659"/>
                  </a:lnTo>
                  <a:lnTo>
                    <a:pt x="285484" y="243659"/>
                  </a:lnTo>
                  <a:cubicBezTo>
                    <a:pt x="288633" y="227073"/>
                    <a:pt x="303213" y="214487"/>
                    <a:pt x="320701" y="214487"/>
                  </a:cubicBezTo>
                  <a:cubicBezTo>
                    <a:pt x="340475" y="214487"/>
                    <a:pt x="356553" y="230565"/>
                    <a:pt x="356553" y="250326"/>
                  </a:cubicBezTo>
                  <a:cubicBezTo>
                    <a:pt x="356553" y="270100"/>
                    <a:pt x="340475" y="286179"/>
                    <a:pt x="320701" y="286179"/>
                  </a:cubicBezTo>
                  <a:close/>
                  <a:moveTo>
                    <a:pt x="349568" y="175485"/>
                  </a:moveTo>
                  <a:cubicBezTo>
                    <a:pt x="355766" y="175485"/>
                    <a:pt x="360807" y="170443"/>
                    <a:pt x="360807" y="164246"/>
                  </a:cubicBezTo>
                  <a:cubicBezTo>
                    <a:pt x="360807" y="158036"/>
                    <a:pt x="355766" y="152994"/>
                    <a:pt x="349568" y="152994"/>
                  </a:cubicBezTo>
                  <a:cubicBezTo>
                    <a:pt x="343370" y="152994"/>
                    <a:pt x="338328" y="158036"/>
                    <a:pt x="338328" y="164246"/>
                  </a:cubicBezTo>
                  <a:cubicBezTo>
                    <a:pt x="338328" y="170443"/>
                    <a:pt x="343370" y="175485"/>
                    <a:pt x="349568" y="175485"/>
                  </a:cubicBezTo>
                  <a:close/>
                  <a:moveTo>
                    <a:pt x="349568" y="199780"/>
                  </a:moveTo>
                  <a:cubicBezTo>
                    <a:pt x="334125" y="199780"/>
                    <a:pt x="320993" y="189862"/>
                    <a:pt x="316103" y="176082"/>
                  </a:cubicBezTo>
                  <a:lnTo>
                    <a:pt x="218656" y="176082"/>
                  </a:lnTo>
                  <a:lnTo>
                    <a:pt x="218656" y="151787"/>
                  </a:lnTo>
                  <a:lnTo>
                    <a:pt x="316332" y="151787"/>
                  </a:lnTo>
                  <a:cubicBezTo>
                    <a:pt x="321387" y="138325"/>
                    <a:pt x="334366" y="128699"/>
                    <a:pt x="349568" y="128699"/>
                  </a:cubicBezTo>
                  <a:cubicBezTo>
                    <a:pt x="369016" y="128699"/>
                    <a:pt x="384875" y="144410"/>
                    <a:pt x="385113" y="163803"/>
                  </a:cubicBezTo>
                  <a:lnTo>
                    <a:pt x="385113" y="163803"/>
                  </a:lnTo>
                  <a:lnTo>
                    <a:pt x="385113" y="164688"/>
                  </a:lnTo>
                  <a:lnTo>
                    <a:pt x="385113" y="164688"/>
                  </a:lnTo>
                  <a:cubicBezTo>
                    <a:pt x="384875" y="184081"/>
                    <a:pt x="369016" y="199780"/>
                    <a:pt x="349568" y="199780"/>
                  </a:cubicBezTo>
                  <a:close/>
                  <a:moveTo>
                    <a:pt x="307366" y="76705"/>
                  </a:moveTo>
                  <a:cubicBezTo>
                    <a:pt x="313741" y="76705"/>
                    <a:pt x="318923" y="71523"/>
                    <a:pt x="318923" y="65148"/>
                  </a:cubicBezTo>
                  <a:cubicBezTo>
                    <a:pt x="318923" y="58785"/>
                    <a:pt x="313741" y="53591"/>
                    <a:pt x="307366" y="53591"/>
                  </a:cubicBezTo>
                  <a:cubicBezTo>
                    <a:pt x="300990" y="53591"/>
                    <a:pt x="295809" y="58785"/>
                    <a:pt x="295809" y="65148"/>
                  </a:cubicBezTo>
                  <a:cubicBezTo>
                    <a:pt x="295809" y="71523"/>
                    <a:pt x="300990" y="76705"/>
                    <a:pt x="307366" y="76705"/>
                  </a:cubicBezTo>
                  <a:close/>
                  <a:moveTo>
                    <a:pt x="218656" y="116113"/>
                  </a:moveTo>
                  <a:lnTo>
                    <a:pt x="218656" y="91818"/>
                  </a:lnTo>
                  <a:lnTo>
                    <a:pt x="265926" y="91818"/>
                  </a:lnTo>
                  <a:lnTo>
                    <a:pt x="275248" y="80984"/>
                  </a:lnTo>
                  <a:cubicBezTo>
                    <a:pt x="272885" y="76210"/>
                    <a:pt x="271501" y="70837"/>
                    <a:pt x="271501" y="65148"/>
                  </a:cubicBezTo>
                  <a:cubicBezTo>
                    <a:pt x="271501" y="45387"/>
                    <a:pt x="287592" y="29296"/>
                    <a:pt x="307366" y="29296"/>
                  </a:cubicBezTo>
                  <a:cubicBezTo>
                    <a:pt x="327140" y="29296"/>
                    <a:pt x="343218" y="45387"/>
                    <a:pt x="343218" y="65148"/>
                  </a:cubicBezTo>
                  <a:cubicBezTo>
                    <a:pt x="343218" y="84921"/>
                    <a:pt x="327140" y="101000"/>
                    <a:pt x="307366" y="101000"/>
                  </a:cubicBezTo>
                  <a:cubicBezTo>
                    <a:pt x="302159" y="101000"/>
                    <a:pt x="297231" y="99869"/>
                    <a:pt x="292773" y="97876"/>
                  </a:cubicBezTo>
                  <a:lnTo>
                    <a:pt x="277076" y="116113"/>
                  </a:lnTo>
                  <a:close/>
                  <a:moveTo>
                    <a:pt x="127191" y="280108"/>
                  </a:moveTo>
                  <a:cubicBezTo>
                    <a:pt x="149619" y="280108"/>
                    <a:pt x="168377" y="271421"/>
                    <a:pt x="169901" y="249044"/>
                  </a:cubicBezTo>
                  <a:cubicBezTo>
                    <a:pt x="170015" y="247875"/>
                    <a:pt x="170066" y="246999"/>
                    <a:pt x="170066" y="246097"/>
                  </a:cubicBezTo>
                  <a:lnTo>
                    <a:pt x="170066" y="232280"/>
                  </a:lnTo>
                  <a:cubicBezTo>
                    <a:pt x="160033" y="236534"/>
                    <a:pt x="150356" y="238350"/>
                    <a:pt x="141262" y="238350"/>
                  </a:cubicBezTo>
                  <a:cubicBezTo>
                    <a:pt x="112256" y="238350"/>
                    <a:pt x="89015" y="220177"/>
                    <a:pt x="78042" y="206080"/>
                  </a:cubicBezTo>
                  <a:lnTo>
                    <a:pt x="97193" y="191119"/>
                  </a:lnTo>
                  <a:cubicBezTo>
                    <a:pt x="99649" y="194231"/>
                    <a:pt x="116248" y="213962"/>
                    <a:pt x="140962" y="213962"/>
                  </a:cubicBezTo>
                  <a:cubicBezTo>
                    <a:pt x="149731" y="213962"/>
                    <a:pt x="159522" y="211478"/>
                    <a:pt x="170066" y="204886"/>
                  </a:cubicBezTo>
                  <a:lnTo>
                    <a:pt x="170066" y="67447"/>
                  </a:lnTo>
                  <a:cubicBezTo>
                    <a:pt x="170041" y="66926"/>
                    <a:pt x="170041" y="65821"/>
                    <a:pt x="170066" y="64487"/>
                  </a:cubicBezTo>
                  <a:cubicBezTo>
                    <a:pt x="170053" y="64208"/>
                    <a:pt x="170053" y="64005"/>
                    <a:pt x="170041" y="63675"/>
                  </a:cubicBezTo>
                  <a:lnTo>
                    <a:pt x="170015" y="63230"/>
                  </a:lnTo>
                  <a:lnTo>
                    <a:pt x="170079" y="61757"/>
                  </a:lnTo>
                  <a:cubicBezTo>
                    <a:pt x="170079" y="60766"/>
                    <a:pt x="170002" y="59814"/>
                    <a:pt x="169926" y="58849"/>
                  </a:cubicBezTo>
                  <a:cubicBezTo>
                    <a:pt x="162065" y="61909"/>
                    <a:pt x="154521" y="64106"/>
                    <a:pt x="150305" y="64944"/>
                  </a:cubicBezTo>
                  <a:cubicBezTo>
                    <a:pt x="144056" y="66189"/>
                    <a:pt x="136208" y="71790"/>
                    <a:pt x="133934" y="73657"/>
                  </a:cubicBezTo>
                  <a:lnTo>
                    <a:pt x="118415" y="54962"/>
                  </a:lnTo>
                  <a:cubicBezTo>
                    <a:pt x="119774" y="53832"/>
                    <a:pt x="132118" y="43786"/>
                    <a:pt x="145568" y="41119"/>
                  </a:cubicBezTo>
                  <a:cubicBezTo>
                    <a:pt x="149937" y="40243"/>
                    <a:pt x="165126" y="38541"/>
                    <a:pt x="170079" y="36611"/>
                  </a:cubicBezTo>
                  <a:cubicBezTo>
                    <a:pt x="163157" y="29092"/>
                    <a:pt x="143256" y="24292"/>
                    <a:pt x="132195" y="24292"/>
                  </a:cubicBezTo>
                  <a:cubicBezTo>
                    <a:pt x="114186" y="24292"/>
                    <a:pt x="98565" y="37093"/>
                    <a:pt x="95060" y="54734"/>
                  </a:cubicBezTo>
                  <a:lnTo>
                    <a:pt x="93269" y="63738"/>
                  </a:lnTo>
                  <a:lnTo>
                    <a:pt x="84112" y="64475"/>
                  </a:lnTo>
                  <a:cubicBezTo>
                    <a:pt x="64681" y="66024"/>
                    <a:pt x="49454" y="82445"/>
                    <a:pt x="49314" y="101914"/>
                  </a:cubicBezTo>
                  <a:cubicBezTo>
                    <a:pt x="49530" y="104378"/>
                    <a:pt x="51296" y="120304"/>
                    <a:pt x="62002" y="126984"/>
                  </a:cubicBezTo>
                  <a:cubicBezTo>
                    <a:pt x="65681" y="129282"/>
                    <a:pt x="70072" y="130192"/>
                    <a:pt x="74720" y="130192"/>
                  </a:cubicBezTo>
                  <a:cubicBezTo>
                    <a:pt x="79731" y="130192"/>
                    <a:pt x="85041" y="129134"/>
                    <a:pt x="90081" y="127619"/>
                  </a:cubicBezTo>
                  <a:cubicBezTo>
                    <a:pt x="94209" y="106397"/>
                    <a:pt x="114173" y="90256"/>
                    <a:pt x="138138" y="90256"/>
                  </a:cubicBezTo>
                  <a:lnTo>
                    <a:pt x="138138" y="114551"/>
                  </a:lnTo>
                  <a:cubicBezTo>
                    <a:pt x="124587" y="114551"/>
                    <a:pt x="113551" y="124050"/>
                    <a:pt x="113551" y="135734"/>
                  </a:cubicBezTo>
                  <a:cubicBezTo>
                    <a:pt x="113551" y="147418"/>
                    <a:pt x="124587" y="156918"/>
                    <a:pt x="138138" y="156918"/>
                  </a:cubicBezTo>
                  <a:lnTo>
                    <a:pt x="138138" y="181226"/>
                  </a:lnTo>
                  <a:cubicBezTo>
                    <a:pt x="117386" y="181226"/>
                    <a:pt x="99657" y="169097"/>
                    <a:pt x="92583" y="152092"/>
                  </a:cubicBezTo>
                  <a:cubicBezTo>
                    <a:pt x="86259" y="153667"/>
                    <a:pt x="80265" y="154530"/>
                    <a:pt x="74651" y="154530"/>
                  </a:cubicBezTo>
                  <a:cubicBezTo>
                    <a:pt x="64986" y="154530"/>
                    <a:pt x="56388" y="152181"/>
                    <a:pt x="48946" y="147482"/>
                  </a:cubicBezTo>
                  <a:cubicBezTo>
                    <a:pt x="44628" y="144739"/>
                    <a:pt x="41098" y="141437"/>
                    <a:pt x="38189" y="137855"/>
                  </a:cubicBezTo>
                  <a:cubicBezTo>
                    <a:pt x="29261" y="148917"/>
                    <a:pt x="24295" y="162709"/>
                    <a:pt x="24295" y="177212"/>
                  </a:cubicBezTo>
                  <a:cubicBezTo>
                    <a:pt x="24295" y="207705"/>
                    <a:pt x="46089" y="233715"/>
                    <a:pt x="76111" y="239049"/>
                  </a:cubicBezTo>
                  <a:lnTo>
                    <a:pt x="83795" y="240421"/>
                  </a:lnTo>
                  <a:lnTo>
                    <a:pt x="85738" y="247977"/>
                  </a:lnTo>
                  <a:cubicBezTo>
                    <a:pt x="90627" y="266887"/>
                    <a:pt x="107671" y="280108"/>
                    <a:pt x="127191" y="280108"/>
                  </a:cubicBezTo>
                  <a:close/>
                  <a:moveTo>
                    <a:pt x="127191" y="304403"/>
                  </a:moveTo>
                  <a:cubicBezTo>
                    <a:pt x="99175" y="304403"/>
                    <a:pt x="74410" y="287042"/>
                    <a:pt x="64555" y="261350"/>
                  </a:cubicBezTo>
                  <a:cubicBezTo>
                    <a:pt x="26734" y="251266"/>
                    <a:pt x="0" y="216989"/>
                    <a:pt x="0" y="177212"/>
                  </a:cubicBezTo>
                  <a:cubicBezTo>
                    <a:pt x="0" y="153514"/>
                    <a:pt x="9513" y="131188"/>
                    <a:pt x="26327" y="114817"/>
                  </a:cubicBezTo>
                  <a:cubicBezTo>
                    <a:pt x="25553" y="111135"/>
                    <a:pt x="25185" y="107414"/>
                    <a:pt x="25083" y="103692"/>
                  </a:cubicBezTo>
                  <a:cubicBezTo>
                    <a:pt x="25045" y="103209"/>
                    <a:pt x="25032" y="102841"/>
                    <a:pt x="25019" y="102727"/>
                  </a:cubicBezTo>
                  <a:lnTo>
                    <a:pt x="25045" y="102727"/>
                  </a:lnTo>
                  <a:cubicBezTo>
                    <a:pt x="25032" y="102549"/>
                    <a:pt x="25007" y="102359"/>
                    <a:pt x="25007" y="102181"/>
                  </a:cubicBezTo>
                  <a:cubicBezTo>
                    <a:pt x="25007" y="72971"/>
                    <a:pt x="45721" y="47863"/>
                    <a:pt x="73533" y="41564"/>
                  </a:cubicBezTo>
                  <a:cubicBezTo>
                    <a:pt x="82081" y="17219"/>
                    <a:pt x="105235" y="246"/>
                    <a:pt x="131613" y="0"/>
                  </a:cubicBezTo>
                  <a:lnTo>
                    <a:pt x="132782" y="0"/>
                  </a:lnTo>
                  <a:cubicBezTo>
                    <a:pt x="153279" y="188"/>
                    <a:pt x="183115" y="10176"/>
                    <a:pt x="194336" y="25397"/>
                  </a:cubicBezTo>
                  <a:lnTo>
                    <a:pt x="194361" y="275549"/>
                  </a:lnTo>
                  <a:cubicBezTo>
                    <a:pt x="182182" y="292960"/>
                    <a:pt x="149847" y="304403"/>
                    <a:pt x="127191" y="304403"/>
                  </a:cubicBezTo>
                  <a:close/>
                </a:path>
              </a:pathLst>
            </a:custGeom>
            <a:solidFill>
              <a:srgbClr val="009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txBox="1"/>
            <p:nvPr/>
          </p:nvSpPr>
          <p:spPr>
            <a:xfrm>
              <a:off x="8451463" y="4001366"/>
              <a:ext cx="936154" cy="166712"/>
            </a:xfrm>
            <a:prstGeom prst="rect">
              <a:avLst/>
            </a:prstGeom>
            <a:noFill/>
            <a:ln>
              <a:noFill/>
            </a:ln>
          </p:spPr>
          <p:txBody>
            <a:bodyPr spcFirstLastPara="1" wrap="square" lIns="0" tIns="0" rIns="0" bIns="0" anchor="ctr" anchorCtr="0">
              <a:spAutoFit/>
            </a:bodyPr>
            <a:lstStyle/>
            <a:p>
              <a:pPr marL="0" marR="0" lvl="0" indent="0" algn="ctr" rtl="0">
                <a:lnSpc>
                  <a:spcPct val="92571"/>
                </a:lnSpc>
                <a:spcBef>
                  <a:spcPts val="0"/>
                </a:spcBef>
                <a:spcAft>
                  <a:spcPts val="0"/>
                </a:spcAft>
                <a:buNone/>
              </a:pPr>
              <a:r>
                <a:rPr lang="en-US" sz="1400">
                  <a:solidFill>
                    <a:schemeClr val="lt1"/>
                  </a:solidFill>
                  <a:latin typeface="Arial"/>
                  <a:ea typeface="Arial"/>
                  <a:cs typeface="Arial"/>
                  <a:sym typeface="Arial"/>
                </a:rPr>
                <a:t>Sustainable</a:t>
              </a:r>
              <a:endParaRPr/>
            </a:p>
          </p:txBody>
        </p:sp>
        <p:sp>
          <p:nvSpPr>
            <p:cNvPr id="670" name="Google Shape;670;p14"/>
            <p:cNvSpPr/>
            <p:nvPr/>
          </p:nvSpPr>
          <p:spPr>
            <a:xfrm>
              <a:off x="8771364" y="3411066"/>
              <a:ext cx="296353" cy="451335"/>
            </a:xfrm>
            <a:custGeom>
              <a:avLst/>
              <a:gdLst/>
              <a:ahLst/>
              <a:cxnLst/>
              <a:rect l="l" t="t" r="r" b="b"/>
              <a:pathLst>
                <a:path w="229921" h="338328" extrusionOk="0">
                  <a:moveTo>
                    <a:pt x="127406" y="283000"/>
                  </a:moveTo>
                  <a:cubicBezTo>
                    <a:pt x="153759" y="279787"/>
                    <a:pt x="176517" y="264471"/>
                    <a:pt x="189547" y="240595"/>
                  </a:cubicBezTo>
                  <a:cubicBezTo>
                    <a:pt x="198691" y="223856"/>
                    <a:pt x="201714" y="205352"/>
                    <a:pt x="198717" y="187547"/>
                  </a:cubicBezTo>
                  <a:lnTo>
                    <a:pt x="127406" y="264852"/>
                  </a:lnTo>
                  <a:lnTo>
                    <a:pt x="127406" y="271519"/>
                  </a:lnTo>
                  <a:lnTo>
                    <a:pt x="127406" y="283000"/>
                  </a:lnTo>
                  <a:close/>
                  <a:moveTo>
                    <a:pt x="103111" y="283063"/>
                  </a:moveTo>
                  <a:lnTo>
                    <a:pt x="103111" y="271519"/>
                  </a:lnTo>
                  <a:lnTo>
                    <a:pt x="103111" y="264585"/>
                  </a:lnTo>
                  <a:lnTo>
                    <a:pt x="31267" y="187140"/>
                  </a:lnTo>
                  <a:cubicBezTo>
                    <a:pt x="28168" y="205060"/>
                    <a:pt x="31166" y="223729"/>
                    <a:pt x="40374" y="240595"/>
                  </a:cubicBezTo>
                  <a:cubicBezTo>
                    <a:pt x="53505" y="264636"/>
                    <a:pt x="76505" y="280003"/>
                    <a:pt x="103111" y="283063"/>
                  </a:cubicBezTo>
                  <a:close/>
                  <a:moveTo>
                    <a:pt x="127406" y="229025"/>
                  </a:moveTo>
                  <a:lnTo>
                    <a:pt x="189661" y="161537"/>
                  </a:lnTo>
                  <a:cubicBezTo>
                    <a:pt x="188671" y="159746"/>
                    <a:pt x="187642" y="157994"/>
                    <a:pt x="186525" y="156254"/>
                  </a:cubicBezTo>
                  <a:lnTo>
                    <a:pt x="171476" y="132835"/>
                  </a:lnTo>
                  <a:lnTo>
                    <a:pt x="127406" y="180613"/>
                  </a:lnTo>
                  <a:lnTo>
                    <a:pt x="127406" y="229025"/>
                  </a:lnTo>
                  <a:close/>
                  <a:moveTo>
                    <a:pt x="103111" y="228860"/>
                  </a:moveTo>
                  <a:lnTo>
                    <a:pt x="103111" y="180511"/>
                  </a:lnTo>
                  <a:lnTo>
                    <a:pt x="58636" y="132556"/>
                  </a:lnTo>
                  <a:lnTo>
                    <a:pt x="43396" y="156254"/>
                  </a:lnTo>
                  <a:cubicBezTo>
                    <a:pt x="42342" y="157905"/>
                    <a:pt x="41351" y="159569"/>
                    <a:pt x="40412" y="161258"/>
                  </a:cubicBezTo>
                  <a:lnTo>
                    <a:pt x="103111" y="228860"/>
                  </a:lnTo>
                  <a:close/>
                  <a:moveTo>
                    <a:pt x="127406" y="144773"/>
                  </a:moveTo>
                  <a:lnTo>
                    <a:pt x="157899" y="111715"/>
                  </a:lnTo>
                  <a:lnTo>
                    <a:pt x="127406" y="64281"/>
                  </a:lnTo>
                  <a:lnTo>
                    <a:pt x="127406" y="144773"/>
                  </a:lnTo>
                  <a:close/>
                  <a:moveTo>
                    <a:pt x="103111" y="144773"/>
                  </a:moveTo>
                  <a:lnTo>
                    <a:pt x="103111" y="63379"/>
                  </a:lnTo>
                  <a:lnTo>
                    <a:pt x="72200" y="111448"/>
                  </a:lnTo>
                  <a:lnTo>
                    <a:pt x="103111" y="144773"/>
                  </a:lnTo>
                  <a:close/>
                  <a:moveTo>
                    <a:pt x="103111" y="338328"/>
                  </a:moveTo>
                  <a:lnTo>
                    <a:pt x="103111" y="307473"/>
                  </a:lnTo>
                  <a:cubicBezTo>
                    <a:pt x="67463" y="304323"/>
                    <a:pt x="36513" y="284219"/>
                    <a:pt x="19050" y="252240"/>
                  </a:cubicBezTo>
                  <a:cubicBezTo>
                    <a:pt x="0" y="217354"/>
                    <a:pt x="1473" y="176548"/>
                    <a:pt x="22961" y="143109"/>
                  </a:cubicBezTo>
                  <a:lnTo>
                    <a:pt x="114968" y="0"/>
                  </a:lnTo>
                  <a:lnTo>
                    <a:pt x="114978" y="0"/>
                  </a:lnTo>
                  <a:lnTo>
                    <a:pt x="206972" y="143109"/>
                  </a:lnTo>
                  <a:cubicBezTo>
                    <a:pt x="228461" y="176548"/>
                    <a:pt x="229921" y="217354"/>
                    <a:pt x="210871" y="252240"/>
                  </a:cubicBezTo>
                  <a:cubicBezTo>
                    <a:pt x="193510" y="284041"/>
                    <a:pt x="162801" y="304107"/>
                    <a:pt x="127406" y="307409"/>
                  </a:cubicBezTo>
                  <a:lnTo>
                    <a:pt x="127406" y="338328"/>
                  </a:lnTo>
                  <a:close/>
                </a:path>
              </a:pathLst>
            </a:custGeom>
            <a:solidFill>
              <a:srgbClr val="06C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txBox="1"/>
            <p:nvPr/>
          </p:nvSpPr>
          <p:spPr>
            <a:xfrm>
              <a:off x="10845630" y="4001366"/>
              <a:ext cx="796693" cy="166712"/>
            </a:xfrm>
            <a:prstGeom prst="rect">
              <a:avLst/>
            </a:prstGeom>
            <a:noFill/>
            <a:ln>
              <a:noFill/>
            </a:ln>
          </p:spPr>
          <p:txBody>
            <a:bodyPr spcFirstLastPara="1" wrap="square" lIns="0" tIns="0" rIns="0" bIns="0" anchor="ctr" anchorCtr="0">
              <a:spAutoFit/>
            </a:bodyPr>
            <a:lstStyle/>
            <a:p>
              <a:pPr marL="0" marR="0" lvl="0" indent="0" algn="ctr" rtl="0">
                <a:lnSpc>
                  <a:spcPct val="92571"/>
                </a:lnSpc>
                <a:spcBef>
                  <a:spcPts val="0"/>
                </a:spcBef>
                <a:spcAft>
                  <a:spcPts val="0"/>
                </a:spcAft>
                <a:buNone/>
              </a:pPr>
              <a:r>
                <a:rPr lang="en-US" sz="1400">
                  <a:solidFill>
                    <a:schemeClr val="lt1"/>
                  </a:solidFill>
                  <a:latin typeface="Arial"/>
                  <a:ea typeface="Arial"/>
                  <a:cs typeface="Arial"/>
                  <a:sym typeface="Arial"/>
                </a:rPr>
                <a:t>Anywhere</a:t>
              </a:r>
              <a:endParaRPr/>
            </a:p>
          </p:txBody>
        </p:sp>
        <p:sp>
          <p:nvSpPr>
            <p:cNvPr id="672" name="Google Shape;672;p14"/>
            <p:cNvSpPr/>
            <p:nvPr/>
          </p:nvSpPr>
          <p:spPr>
            <a:xfrm>
              <a:off x="11024748" y="3409846"/>
              <a:ext cx="438454" cy="453775"/>
            </a:xfrm>
            <a:custGeom>
              <a:avLst/>
              <a:gdLst/>
              <a:ahLst/>
              <a:cxnLst/>
              <a:rect l="l" t="t" r="r" b="b"/>
              <a:pathLst>
                <a:path w="340167" h="340157" extrusionOk="0">
                  <a:moveTo>
                    <a:pt x="157937" y="315866"/>
                  </a:moveTo>
                  <a:cubicBezTo>
                    <a:pt x="164833" y="315866"/>
                    <a:pt x="170764" y="311967"/>
                    <a:pt x="173863" y="306303"/>
                  </a:cubicBezTo>
                  <a:cubicBezTo>
                    <a:pt x="175285" y="303725"/>
                    <a:pt x="176162" y="300792"/>
                    <a:pt x="176162" y="297642"/>
                  </a:cubicBezTo>
                  <a:cubicBezTo>
                    <a:pt x="176162" y="295521"/>
                    <a:pt x="175729" y="293514"/>
                    <a:pt x="175057" y="291622"/>
                  </a:cubicBezTo>
                  <a:cubicBezTo>
                    <a:pt x="173774" y="287965"/>
                    <a:pt x="171412" y="284828"/>
                    <a:pt x="168275" y="282669"/>
                  </a:cubicBezTo>
                  <a:cubicBezTo>
                    <a:pt x="167831" y="282351"/>
                    <a:pt x="167348" y="282123"/>
                    <a:pt x="166865" y="281856"/>
                  </a:cubicBezTo>
                  <a:cubicBezTo>
                    <a:pt x="164224" y="280345"/>
                    <a:pt x="161201" y="279417"/>
                    <a:pt x="157937" y="279417"/>
                  </a:cubicBezTo>
                  <a:cubicBezTo>
                    <a:pt x="156489" y="279417"/>
                    <a:pt x="155092" y="279633"/>
                    <a:pt x="153746" y="279951"/>
                  </a:cubicBezTo>
                  <a:cubicBezTo>
                    <a:pt x="153035" y="280116"/>
                    <a:pt x="152362" y="280345"/>
                    <a:pt x="151689" y="280586"/>
                  </a:cubicBezTo>
                  <a:cubicBezTo>
                    <a:pt x="148222" y="281856"/>
                    <a:pt x="145250" y="284129"/>
                    <a:pt x="143141" y="287075"/>
                  </a:cubicBezTo>
                  <a:cubicBezTo>
                    <a:pt x="141008" y="290060"/>
                    <a:pt x="139712" y="293692"/>
                    <a:pt x="139712" y="297642"/>
                  </a:cubicBezTo>
                  <a:cubicBezTo>
                    <a:pt x="139712" y="299166"/>
                    <a:pt x="139954" y="300639"/>
                    <a:pt x="140322" y="302061"/>
                  </a:cubicBezTo>
                  <a:cubicBezTo>
                    <a:pt x="142303" y="309961"/>
                    <a:pt x="149415" y="315866"/>
                    <a:pt x="157937" y="315866"/>
                  </a:cubicBezTo>
                  <a:close/>
                  <a:moveTo>
                    <a:pt x="54673" y="261193"/>
                  </a:moveTo>
                  <a:cubicBezTo>
                    <a:pt x="56871" y="261193"/>
                    <a:pt x="58954" y="260748"/>
                    <a:pt x="60909" y="260012"/>
                  </a:cubicBezTo>
                  <a:cubicBezTo>
                    <a:pt x="67170" y="257713"/>
                    <a:pt x="71780" y="252100"/>
                    <a:pt x="72657" y="245292"/>
                  </a:cubicBezTo>
                  <a:cubicBezTo>
                    <a:pt x="72758" y="244530"/>
                    <a:pt x="72885" y="243768"/>
                    <a:pt x="72885" y="242968"/>
                  </a:cubicBezTo>
                  <a:cubicBezTo>
                    <a:pt x="72885" y="241445"/>
                    <a:pt x="72644" y="239971"/>
                    <a:pt x="72288" y="238549"/>
                  </a:cubicBezTo>
                  <a:cubicBezTo>
                    <a:pt x="71272" y="234510"/>
                    <a:pt x="68910" y="231030"/>
                    <a:pt x="65710" y="228567"/>
                  </a:cubicBezTo>
                  <a:cubicBezTo>
                    <a:pt x="63703" y="227030"/>
                    <a:pt x="61405" y="225887"/>
                    <a:pt x="58877" y="225290"/>
                  </a:cubicBezTo>
                  <a:cubicBezTo>
                    <a:pt x="57518" y="224960"/>
                    <a:pt x="56121" y="224744"/>
                    <a:pt x="54673" y="224744"/>
                  </a:cubicBezTo>
                  <a:cubicBezTo>
                    <a:pt x="49466" y="224744"/>
                    <a:pt x="44806" y="226954"/>
                    <a:pt x="41478" y="230459"/>
                  </a:cubicBezTo>
                  <a:cubicBezTo>
                    <a:pt x="38379" y="233736"/>
                    <a:pt x="36449" y="238117"/>
                    <a:pt x="36449" y="242968"/>
                  </a:cubicBezTo>
                  <a:cubicBezTo>
                    <a:pt x="36449" y="253014"/>
                    <a:pt x="44615" y="261193"/>
                    <a:pt x="54673" y="261193"/>
                  </a:cubicBezTo>
                  <a:close/>
                  <a:moveTo>
                    <a:pt x="127635" y="267848"/>
                  </a:moveTo>
                  <a:cubicBezTo>
                    <a:pt x="130467" y="264978"/>
                    <a:pt x="133692" y="262514"/>
                    <a:pt x="137249" y="260520"/>
                  </a:cubicBezTo>
                  <a:lnTo>
                    <a:pt x="126314" y="211358"/>
                  </a:lnTo>
                  <a:cubicBezTo>
                    <a:pt x="125285" y="211028"/>
                    <a:pt x="124282" y="210672"/>
                    <a:pt x="123317" y="210215"/>
                  </a:cubicBezTo>
                  <a:lnTo>
                    <a:pt x="95072" y="229773"/>
                  </a:lnTo>
                  <a:cubicBezTo>
                    <a:pt x="96431" y="233926"/>
                    <a:pt x="97193" y="238358"/>
                    <a:pt x="97193" y="242968"/>
                  </a:cubicBezTo>
                  <a:cubicBezTo>
                    <a:pt x="97193" y="245813"/>
                    <a:pt x="96901" y="248607"/>
                    <a:pt x="96354" y="251300"/>
                  </a:cubicBezTo>
                  <a:lnTo>
                    <a:pt x="127635" y="267848"/>
                  </a:lnTo>
                  <a:close/>
                  <a:moveTo>
                    <a:pt x="194665" y="276331"/>
                  </a:moveTo>
                  <a:lnTo>
                    <a:pt x="286626" y="254259"/>
                  </a:lnTo>
                  <a:cubicBezTo>
                    <a:pt x="286792" y="253687"/>
                    <a:pt x="286931" y="253128"/>
                    <a:pt x="287147" y="252582"/>
                  </a:cubicBezTo>
                  <a:lnTo>
                    <a:pt x="247091" y="203281"/>
                  </a:lnTo>
                  <a:cubicBezTo>
                    <a:pt x="242074" y="205364"/>
                    <a:pt x="236588" y="206520"/>
                    <a:pt x="230822" y="206520"/>
                  </a:cubicBezTo>
                  <a:cubicBezTo>
                    <a:pt x="227800" y="206520"/>
                    <a:pt x="224840" y="206189"/>
                    <a:pt x="221983" y="205580"/>
                  </a:cubicBezTo>
                  <a:lnTo>
                    <a:pt x="188099" y="267708"/>
                  </a:lnTo>
                  <a:cubicBezTo>
                    <a:pt x="190639" y="270286"/>
                    <a:pt x="192837" y="273182"/>
                    <a:pt x="194665" y="276331"/>
                  </a:cubicBezTo>
                  <a:close/>
                  <a:moveTo>
                    <a:pt x="166776" y="256049"/>
                  </a:moveTo>
                  <a:lnTo>
                    <a:pt x="200660" y="193934"/>
                  </a:lnTo>
                  <a:cubicBezTo>
                    <a:pt x="198412" y="191660"/>
                    <a:pt x="196456" y="189133"/>
                    <a:pt x="194755" y="186403"/>
                  </a:cubicBezTo>
                  <a:lnTo>
                    <a:pt x="156782" y="195331"/>
                  </a:lnTo>
                  <a:cubicBezTo>
                    <a:pt x="155499" y="199522"/>
                    <a:pt x="153187" y="203230"/>
                    <a:pt x="150038" y="206113"/>
                  </a:cubicBezTo>
                  <a:lnTo>
                    <a:pt x="160960" y="255275"/>
                  </a:lnTo>
                  <a:cubicBezTo>
                    <a:pt x="162941" y="255414"/>
                    <a:pt x="164884" y="255656"/>
                    <a:pt x="166776" y="256049"/>
                  </a:cubicBezTo>
                  <a:close/>
                  <a:moveTo>
                    <a:pt x="230822" y="182224"/>
                  </a:moveTo>
                  <a:cubicBezTo>
                    <a:pt x="232270" y="182224"/>
                    <a:pt x="233667" y="182008"/>
                    <a:pt x="235013" y="181691"/>
                  </a:cubicBezTo>
                  <a:cubicBezTo>
                    <a:pt x="242138" y="180002"/>
                    <a:pt x="247612" y="174134"/>
                    <a:pt x="248768" y="166819"/>
                  </a:cubicBezTo>
                  <a:cubicBezTo>
                    <a:pt x="248907" y="165892"/>
                    <a:pt x="249047" y="164965"/>
                    <a:pt x="249047" y="164000"/>
                  </a:cubicBezTo>
                  <a:cubicBezTo>
                    <a:pt x="249047" y="163162"/>
                    <a:pt x="248919" y="162374"/>
                    <a:pt x="248793" y="161561"/>
                  </a:cubicBezTo>
                  <a:cubicBezTo>
                    <a:pt x="247930" y="155072"/>
                    <a:pt x="243687" y="149649"/>
                    <a:pt x="237833" y="147185"/>
                  </a:cubicBezTo>
                  <a:cubicBezTo>
                    <a:pt x="235674" y="146283"/>
                    <a:pt x="233312" y="145775"/>
                    <a:pt x="230822" y="145775"/>
                  </a:cubicBezTo>
                  <a:cubicBezTo>
                    <a:pt x="230645" y="145775"/>
                    <a:pt x="230467" y="145826"/>
                    <a:pt x="230289" y="145839"/>
                  </a:cubicBezTo>
                  <a:cubicBezTo>
                    <a:pt x="223647" y="146029"/>
                    <a:pt x="217945" y="149801"/>
                    <a:pt x="214922" y="155275"/>
                  </a:cubicBezTo>
                  <a:cubicBezTo>
                    <a:pt x="214630" y="155821"/>
                    <a:pt x="214287" y="156329"/>
                    <a:pt x="214046" y="156900"/>
                  </a:cubicBezTo>
                  <a:cubicBezTo>
                    <a:pt x="213119" y="159085"/>
                    <a:pt x="212598" y="161485"/>
                    <a:pt x="212598" y="164000"/>
                  </a:cubicBezTo>
                  <a:cubicBezTo>
                    <a:pt x="212598" y="166121"/>
                    <a:pt x="213029" y="168127"/>
                    <a:pt x="213703" y="170019"/>
                  </a:cubicBezTo>
                  <a:cubicBezTo>
                    <a:pt x="215214" y="174299"/>
                    <a:pt x="218249" y="177805"/>
                    <a:pt x="222186" y="179951"/>
                  </a:cubicBezTo>
                  <a:cubicBezTo>
                    <a:pt x="224510" y="181208"/>
                    <a:pt x="227114" y="181983"/>
                    <a:pt x="229908" y="182135"/>
                  </a:cubicBezTo>
                  <a:cubicBezTo>
                    <a:pt x="230213" y="182148"/>
                    <a:pt x="230505" y="182224"/>
                    <a:pt x="230822" y="182224"/>
                  </a:cubicBezTo>
                  <a:close/>
                  <a:moveTo>
                    <a:pt x="81216" y="209809"/>
                  </a:moveTo>
                  <a:lnTo>
                    <a:pt x="109537" y="190213"/>
                  </a:lnTo>
                  <a:cubicBezTo>
                    <a:pt x="109487" y="189565"/>
                    <a:pt x="109334" y="188956"/>
                    <a:pt x="109334" y="188295"/>
                  </a:cubicBezTo>
                  <a:cubicBezTo>
                    <a:pt x="109334" y="185806"/>
                    <a:pt x="109829" y="183443"/>
                    <a:pt x="110528" y="181170"/>
                  </a:cubicBezTo>
                  <a:lnTo>
                    <a:pt x="62166" y="128783"/>
                  </a:lnTo>
                  <a:cubicBezTo>
                    <a:pt x="60782" y="129507"/>
                    <a:pt x="59347" y="130142"/>
                    <a:pt x="57874" y="130713"/>
                  </a:cubicBezTo>
                  <a:lnTo>
                    <a:pt x="63525" y="201388"/>
                  </a:lnTo>
                  <a:cubicBezTo>
                    <a:pt x="70116" y="202798"/>
                    <a:pt x="76136" y="205732"/>
                    <a:pt x="81216" y="209809"/>
                  </a:cubicBezTo>
                  <a:close/>
                  <a:moveTo>
                    <a:pt x="295034" y="223766"/>
                  </a:moveTo>
                  <a:lnTo>
                    <a:pt x="288328" y="126497"/>
                  </a:lnTo>
                  <a:cubicBezTo>
                    <a:pt x="285648" y="125887"/>
                    <a:pt x="283070" y="125049"/>
                    <a:pt x="280607" y="123970"/>
                  </a:cubicBezTo>
                  <a:lnTo>
                    <a:pt x="266395" y="140772"/>
                  </a:lnTo>
                  <a:cubicBezTo>
                    <a:pt x="270776" y="147452"/>
                    <a:pt x="273342" y="155427"/>
                    <a:pt x="273342" y="164000"/>
                  </a:cubicBezTo>
                  <a:cubicBezTo>
                    <a:pt x="273342" y="172877"/>
                    <a:pt x="270611" y="181120"/>
                    <a:pt x="265925" y="187952"/>
                  </a:cubicBezTo>
                  <a:lnTo>
                    <a:pt x="295034" y="223766"/>
                  </a:lnTo>
                  <a:close/>
                  <a:moveTo>
                    <a:pt x="42520" y="109339"/>
                  </a:moveTo>
                  <a:cubicBezTo>
                    <a:pt x="47714" y="109339"/>
                    <a:pt x="52387" y="107129"/>
                    <a:pt x="55702" y="103611"/>
                  </a:cubicBezTo>
                  <a:cubicBezTo>
                    <a:pt x="58813" y="100347"/>
                    <a:pt x="60744" y="95953"/>
                    <a:pt x="60744" y="91115"/>
                  </a:cubicBezTo>
                  <a:cubicBezTo>
                    <a:pt x="60744" y="81056"/>
                    <a:pt x="52565" y="72890"/>
                    <a:pt x="42520" y="72890"/>
                  </a:cubicBezTo>
                  <a:cubicBezTo>
                    <a:pt x="32474" y="72890"/>
                    <a:pt x="24295" y="81056"/>
                    <a:pt x="24295" y="91115"/>
                  </a:cubicBezTo>
                  <a:cubicBezTo>
                    <a:pt x="24295" y="96994"/>
                    <a:pt x="27140" y="102176"/>
                    <a:pt x="31483" y="105516"/>
                  </a:cubicBezTo>
                  <a:cubicBezTo>
                    <a:pt x="34557" y="107879"/>
                    <a:pt x="38354" y="109339"/>
                    <a:pt x="42520" y="109339"/>
                  </a:cubicBezTo>
                  <a:close/>
                  <a:moveTo>
                    <a:pt x="297637" y="103256"/>
                  </a:moveTo>
                  <a:cubicBezTo>
                    <a:pt x="297827" y="103256"/>
                    <a:pt x="298006" y="103205"/>
                    <a:pt x="298183" y="103205"/>
                  </a:cubicBezTo>
                  <a:cubicBezTo>
                    <a:pt x="303085" y="103053"/>
                    <a:pt x="307505" y="100995"/>
                    <a:pt x="310692" y="97706"/>
                  </a:cubicBezTo>
                  <a:cubicBezTo>
                    <a:pt x="313881" y="94429"/>
                    <a:pt x="315862" y="89959"/>
                    <a:pt x="315862" y="85031"/>
                  </a:cubicBezTo>
                  <a:cubicBezTo>
                    <a:pt x="315862" y="74986"/>
                    <a:pt x="307696" y="66820"/>
                    <a:pt x="297637" y="66820"/>
                  </a:cubicBezTo>
                  <a:cubicBezTo>
                    <a:pt x="287591" y="66820"/>
                    <a:pt x="279425" y="74986"/>
                    <a:pt x="279425" y="85031"/>
                  </a:cubicBezTo>
                  <a:cubicBezTo>
                    <a:pt x="279425" y="85870"/>
                    <a:pt x="279565" y="86670"/>
                    <a:pt x="279666" y="87469"/>
                  </a:cubicBezTo>
                  <a:cubicBezTo>
                    <a:pt x="280314" y="92270"/>
                    <a:pt x="282816" y="96448"/>
                    <a:pt x="286448" y="99306"/>
                  </a:cubicBezTo>
                  <a:cubicBezTo>
                    <a:pt x="289547" y="101745"/>
                    <a:pt x="293408" y="103256"/>
                    <a:pt x="297637" y="103256"/>
                  </a:cubicBezTo>
                  <a:close/>
                  <a:moveTo>
                    <a:pt x="151270" y="171671"/>
                  </a:moveTo>
                  <a:lnTo>
                    <a:pt x="188353" y="162946"/>
                  </a:lnTo>
                  <a:cubicBezTo>
                    <a:pt x="188697" y="149217"/>
                    <a:pt x="195567" y="137101"/>
                    <a:pt x="205981" y="129558"/>
                  </a:cubicBezTo>
                  <a:lnTo>
                    <a:pt x="183159" y="63936"/>
                  </a:lnTo>
                  <a:lnTo>
                    <a:pt x="151244" y="171633"/>
                  </a:lnTo>
                  <a:cubicBezTo>
                    <a:pt x="151257" y="171645"/>
                    <a:pt x="151257" y="171658"/>
                    <a:pt x="151270" y="171671"/>
                  </a:cubicBezTo>
                  <a:close/>
                  <a:moveTo>
                    <a:pt x="247853" y="125062"/>
                  </a:moveTo>
                  <a:lnTo>
                    <a:pt x="262077" y="108260"/>
                  </a:lnTo>
                  <a:cubicBezTo>
                    <a:pt x="257696" y="101579"/>
                    <a:pt x="255118" y="93604"/>
                    <a:pt x="255118" y="85031"/>
                  </a:cubicBezTo>
                  <a:cubicBezTo>
                    <a:pt x="255118" y="81552"/>
                    <a:pt x="255587" y="78186"/>
                    <a:pt x="256375" y="74947"/>
                  </a:cubicBezTo>
                  <a:lnTo>
                    <a:pt x="203518" y="48519"/>
                  </a:lnTo>
                  <a:lnTo>
                    <a:pt x="203518" y="48519"/>
                  </a:lnTo>
                  <a:lnTo>
                    <a:pt x="228930" y="121569"/>
                  </a:lnTo>
                  <a:cubicBezTo>
                    <a:pt x="229565" y="121544"/>
                    <a:pt x="230187" y="121480"/>
                    <a:pt x="230822" y="121480"/>
                  </a:cubicBezTo>
                  <a:cubicBezTo>
                    <a:pt x="236880" y="121480"/>
                    <a:pt x="242633" y="122775"/>
                    <a:pt x="247853" y="125062"/>
                  </a:cubicBezTo>
                  <a:close/>
                  <a:moveTo>
                    <a:pt x="128066" y="164355"/>
                  </a:moveTo>
                  <a:lnTo>
                    <a:pt x="162864" y="46918"/>
                  </a:lnTo>
                  <a:lnTo>
                    <a:pt x="84404" y="84066"/>
                  </a:lnTo>
                  <a:cubicBezTo>
                    <a:pt x="84785" y="86365"/>
                    <a:pt x="85039" y="88702"/>
                    <a:pt x="85039" y="91115"/>
                  </a:cubicBezTo>
                  <a:cubicBezTo>
                    <a:pt x="85039" y="98646"/>
                    <a:pt x="83057" y="105720"/>
                    <a:pt x="79603" y="111854"/>
                  </a:cubicBezTo>
                  <a:lnTo>
                    <a:pt x="128066" y="164355"/>
                  </a:lnTo>
                  <a:close/>
                  <a:moveTo>
                    <a:pt x="157303" y="340157"/>
                  </a:moveTo>
                  <a:cubicBezTo>
                    <a:pt x="134137" y="339817"/>
                    <a:pt x="115418" y="320875"/>
                    <a:pt x="115418" y="297642"/>
                  </a:cubicBezTo>
                  <a:cubicBezTo>
                    <a:pt x="115418" y="294784"/>
                    <a:pt x="115710" y="292003"/>
                    <a:pt x="116243" y="289311"/>
                  </a:cubicBezTo>
                  <a:lnTo>
                    <a:pt x="84963" y="272750"/>
                  </a:lnTo>
                  <a:cubicBezTo>
                    <a:pt x="77242" y="280598"/>
                    <a:pt x="66522" y="285488"/>
                    <a:pt x="54673" y="285488"/>
                  </a:cubicBezTo>
                  <a:cubicBezTo>
                    <a:pt x="31216" y="285488"/>
                    <a:pt x="12141" y="266413"/>
                    <a:pt x="12141" y="242968"/>
                  </a:cubicBezTo>
                  <a:cubicBezTo>
                    <a:pt x="12141" y="224947"/>
                    <a:pt x="23444" y="209542"/>
                    <a:pt x="39307" y="203357"/>
                  </a:cubicBezTo>
                  <a:lnTo>
                    <a:pt x="33655" y="132694"/>
                  </a:lnTo>
                  <a:cubicBezTo>
                    <a:pt x="14452" y="128592"/>
                    <a:pt x="0" y="111511"/>
                    <a:pt x="0" y="91115"/>
                  </a:cubicBezTo>
                  <a:cubicBezTo>
                    <a:pt x="0" y="67657"/>
                    <a:pt x="19075" y="48595"/>
                    <a:pt x="42520" y="48595"/>
                  </a:cubicBezTo>
                  <a:cubicBezTo>
                    <a:pt x="54838" y="48595"/>
                    <a:pt x="65900" y="53878"/>
                    <a:pt x="73673" y="62273"/>
                  </a:cubicBezTo>
                  <a:lnTo>
                    <a:pt x="158140" y="22255"/>
                  </a:lnTo>
                  <a:cubicBezTo>
                    <a:pt x="159164" y="10016"/>
                    <a:pt x="169165" y="320"/>
                    <a:pt x="181598" y="0"/>
                  </a:cubicBezTo>
                  <a:lnTo>
                    <a:pt x="182866" y="0"/>
                  </a:lnTo>
                  <a:cubicBezTo>
                    <a:pt x="195475" y="324"/>
                    <a:pt x="205588" y="10285"/>
                    <a:pt x="206375" y="22776"/>
                  </a:cubicBezTo>
                  <a:lnTo>
                    <a:pt x="268719" y="53954"/>
                  </a:lnTo>
                  <a:cubicBezTo>
                    <a:pt x="276326" y="46880"/>
                    <a:pt x="286461" y="42512"/>
                    <a:pt x="297637" y="42512"/>
                  </a:cubicBezTo>
                  <a:cubicBezTo>
                    <a:pt x="320921" y="42512"/>
                    <a:pt x="339888" y="61307"/>
                    <a:pt x="340167" y="84514"/>
                  </a:cubicBezTo>
                  <a:lnTo>
                    <a:pt x="340167" y="84514"/>
                  </a:lnTo>
                  <a:lnTo>
                    <a:pt x="340167" y="85548"/>
                  </a:lnTo>
                  <a:lnTo>
                    <a:pt x="340167" y="85548"/>
                  </a:lnTo>
                  <a:cubicBezTo>
                    <a:pt x="339951" y="103511"/>
                    <a:pt x="328511" y="118794"/>
                    <a:pt x="312560" y="124795"/>
                  </a:cubicBezTo>
                  <a:lnTo>
                    <a:pt x="320472" y="239476"/>
                  </a:lnTo>
                  <a:cubicBezTo>
                    <a:pt x="328511" y="243426"/>
                    <a:pt x="334086" y="251630"/>
                    <a:pt x="334086" y="261193"/>
                  </a:cubicBezTo>
                  <a:cubicBezTo>
                    <a:pt x="334086" y="274617"/>
                    <a:pt x="323215" y="285488"/>
                    <a:pt x="309791" y="285488"/>
                  </a:cubicBezTo>
                  <a:cubicBezTo>
                    <a:pt x="302870" y="285488"/>
                    <a:pt x="296647" y="282554"/>
                    <a:pt x="292227" y="277906"/>
                  </a:cubicBezTo>
                  <a:lnTo>
                    <a:pt x="200343" y="299953"/>
                  </a:lnTo>
                  <a:cubicBezTo>
                    <a:pt x="199135" y="322109"/>
                    <a:pt x="180938" y="339828"/>
                    <a:pt x="158570" y="340157"/>
                  </a:cubicBezTo>
                  <a:close/>
                </a:path>
              </a:pathLst>
            </a:custGeom>
            <a:solidFill>
              <a:srgbClr val="06C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txBox="1"/>
            <p:nvPr/>
          </p:nvSpPr>
          <p:spPr>
            <a:xfrm>
              <a:off x="9592003" y="4001366"/>
              <a:ext cx="1053172" cy="166712"/>
            </a:xfrm>
            <a:prstGeom prst="rect">
              <a:avLst/>
            </a:prstGeom>
            <a:noFill/>
            <a:ln>
              <a:noFill/>
            </a:ln>
          </p:spPr>
          <p:txBody>
            <a:bodyPr spcFirstLastPara="1" wrap="square" lIns="0" tIns="0" rIns="0" bIns="0" anchor="ctr" anchorCtr="0">
              <a:spAutoFit/>
            </a:bodyPr>
            <a:lstStyle/>
            <a:p>
              <a:pPr marL="0" marR="0" lvl="0" indent="0" algn="ctr" rtl="0">
                <a:lnSpc>
                  <a:spcPct val="92571"/>
                </a:lnSpc>
                <a:spcBef>
                  <a:spcPts val="0"/>
                </a:spcBef>
                <a:spcAft>
                  <a:spcPts val="0"/>
                </a:spcAft>
                <a:buNone/>
              </a:pPr>
              <a:r>
                <a:rPr lang="en-US" sz="1400">
                  <a:solidFill>
                    <a:schemeClr val="lt1"/>
                  </a:solidFill>
                  <a:latin typeface="Arial"/>
                  <a:ea typeface="Arial"/>
                  <a:cs typeface="Arial"/>
                  <a:sym typeface="Arial"/>
                </a:rPr>
                <a:t>Infrastructure</a:t>
              </a:r>
              <a:endParaRPr/>
            </a:p>
          </p:txBody>
        </p:sp>
        <p:sp>
          <p:nvSpPr>
            <p:cNvPr id="674" name="Google Shape;674;p14"/>
            <p:cNvSpPr/>
            <p:nvPr/>
          </p:nvSpPr>
          <p:spPr>
            <a:xfrm>
              <a:off x="9899362" y="3409846"/>
              <a:ext cx="438457" cy="453775"/>
            </a:xfrm>
            <a:custGeom>
              <a:avLst/>
              <a:gdLst/>
              <a:ahLst/>
              <a:cxnLst/>
              <a:rect l="l" t="t" r="r" b="b"/>
              <a:pathLst>
                <a:path w="340170" h="340157" extrusionOk="0">
                  <a:moveTo>
                    <a:pt x="230822" y="48590"/>
                  </a:moveTo>
                  <a:lnTo>
                    <a:pt x="255117" y="48590"/>
                  </a:lnTo>
                  <a:lnTo>
                    <a:pt x="255117" y="0"/>
                  </a:lnTo>
                  <a:lnTo>
                    <a:pt x="230822" y="0"/>
                  </a:lnTo>
                  <a:close/>
                  <a:moveTo>
                    <a:pt x="182232" y="48590"/>
                  </a:moveTo>
                  <a:lnTo>
                    <a:pt x="206527" y="48590"/>
                  </a:lnTo>
                  <a:lnTo>
                    <a:pt x="206527" y="0"/>
                  </a:lnTo>
                  <a:lnTo>
                    <a:pt x="182232" y="0"/>
                  </a:lnTo>
                  <a:close/>
                  <a:moveTo>
                    <a:pt x="133642" y="48590"/>
                  </a:moveTo>
                  <a:lnTo>
                    <a:pt x="157937" y="48590"/>
                  </a:lnTo>
                  <a:lnTo>
                    <a:pt x="157937" y="0"/>
                  </a:lnTo>
                  <a:lnTo>
                    <a:pt x="133642" y="0"/>
                  </a:lnTo>
                  <a:close/>
                  <a:moveTo>
                    <a:pt x="85039" y="48590"/>
                  </a:moveTo>
                  <a:lnTo>
                    <a:pt x="109334" y="48590"/>
                  </a:lnTo>
                  <a:lnTo>
                    <a:pt x="109334" y="0"/>
                  </a:lnTo>
                  <a:lnTo>
                    <a:pt x="85039" y="0"/>
                  </a:lnTo>
                  <a:close/>
                  <a:moveTo>
                    <a:pt x="72885" y="267271"/>
                  </a:moveTo>
                  <a:lnTo>
                    <a:pt x="267258" y="267271"/>
                  </a:lnTo>
                  <a:lnTo>
                    <a:pt x="267258" y="72898"/>
                  </a:lnTo>
                  <a:lnTo>
                    <a:pt x="72885" y="72898"/>
                  </a:lnTo>
                  <a:close/>
                  <a:moveTo>
                    <a:pt x="97193" y="97193"/>
                  </a:moveTo>
                  <a:lnTo>
                    <a:pt x="242976" y="97193"/>
                  </a:lnTo>
                  <a:lnTo>
                    <a:pt x="242976" y="242976"/>
                  </a:lnTo>
                  <a:lnTo>
                    <a:pt x="97193" y="242976"/>
                  </a:lnTo>
                  <a:close/>
                  <a:moveTo>
                    <a:pt x="291566" y="109334"/>
                  </a:moveTo>
                  <a:lnTo>
                    <a:pt x="340169" y="109334"/>
                  </a:lnTo>
                  <a:lnTo>
                    <a:pt x="340169" y="85039"/>
                  </a:lnTo>
                  <a:lnTo>
                    <a:pt x="291566" y="85039"/>
                  </a:lnTo>
                  <a:close/>
                  <a:moveTo>
                    <a:pt x="0" y="109334"/>
                  </a:moveTo>
                  <a:lnTo>
                    <a:pt x="48603" y="109334"/>
                  </a:lnTo>
                  <a:lnTo>
                    <a:pt x="48603" y="85039"/>
                  </a:lnTo>
                  <a:lnTo>
                    <a:pt x="0" y="85039"/>
                  </a:lnTo>
                  <a:close/>
                  <a:moveTo>
                    <a:pt x="291566" y="157924"/>
                  </a:moveTo>
                  <a:lnTo>
                    <a:pt x="340169" y="157924"/>
                  </a:lnTo>
                  <a:lnTo>
                    <a:pt x="340169" y="133629"/>
                  </a:lnTo>
                  <a:lnTo>
                    <a:pt x="291566" y="133629"/>
                  </a:lnTo>
                  <a:close/>
                  <a:moveTo>
                    <a:pt x="0" y="157924"/>
                  </a:moveTo>
                  <a:lnTo>
                    <a:pt x="48603" y="157924"/>
                  </a:lnTo>
                  <a:lnTo>
                    <a:pt x="48603" y="133629"/>
                  </a:lnTo>
                  <a:lnTo>
                    <a:pt x="0" y="133629"/>
                  </a:lnTo>
                  <a:close/>
                  <a:moveTo>
                    <a:pt x="291566" y="206527"/>
                  </a:moveTo>
                  <a:lnTo>
                    <a:pt x="340169" y="206527"/>
                  </a:lnTo>
                  <a:lnTo>
                    <a:pt x="340169" y="182219"/>
                  </a:lnTo>
                  <a:lnTo>
                    <a:pt x="291566" y="182219"/>
                  </a:lnTo>
                  <a:close/>
                  <a:moveTo>
                    <a:pt x="0" y="206527"/>
                  </a:moveTo>
                  <a:lnTo>
                    <a:pt x="48603" y="206527"/>
                  </a:lnTo>
                  <a:lnTo>
                    <a:pt x="48603" y="182219"/>
                  </a:lnTo>
                  <a:lnTo>
                    <a:pt x="0" y="182219"/>
                  </a:lnTo>
                  <a:close/>
                  <a:moveTo>
                    <a:pt x="291566" y="255117"/>
                  </a:moveTo>
                  <a:lnTo>
                    <a:pt x="340169" y="255117"/>
                  </a:lnTo>
                  <a:lnTo>
                    <a:pt x="340169" y="230822"/>
                  </a:lnTo>
                  <a:lnTo>
                    <a:pt x="291566" y="230822"/>
                  </a:lnTo>
                  <a:close/>
                  <a:moveTo>
                    <a:pt x="0" y="255117"/>
                  </a:moveTo>
                  <a:lnTo>
                    <a:pt x="48603" y="255117"/>
                  </a:lnTo>
                  <a:lnTo>
                    <a:pt x="48603" y="230822"/>
                  </a:lnTo>
                  <a:lnTo>
                    <a:pt x="0" y="230822"/>
                  </a:lnTo>
                  <a:close/>
                  <a:moveTo>
                    <a:pt x="230822" y="340157"/>
                  </a:moveTo>
                  <a:lnTo>
                    <a:pt x="255117" y="340157"/>
                  </a:lnTo>
                  <a:lnTo>
                    <a:pt x="255117" y="291567"/>
                  </a:lnTo>
                  <a:lnTo>
                    <a:pt x="230822" y="291567"/>
                  </a:lnTo>
                  <a:close/>
                  <a:moveTo>
                    <a:pt x="182232" y="340157"/>
                  </a:moveTo>
                  <a:lnTo>
                    <a:pt x="206527" y="340157"/>
                  </a:lnTo>
                  <a:lnTo>
                    <a:pt x="206527" y="291567"/>
                  </a:lnTo>
                  <a:lnTo>
                    <a:pt x="182232" y="291567"/>
                  </a:lnTo>
                  <a:close/>
                  <a:moveTo>
                    <a:pt x="133642" y="340157"/>
                  </a:moveTo>
                  <a:lnTo>
                    <a:pt x="157937" y="340157"/>
                  </a:lnTo>
                  <a:lnTo>
                    <a:pt x="157937" y="291567"/>
                  </a:lnTo>
                  <a:lnTo>
                    <a:pt x="133642" y="291567"/>
                  </a:lnTo>
                  <a:close/>
                  <a:moveTo>
                    <a:pt x="85039" y="340157"/>
                  </a:moveTo>
                  <a:lnTo>
                    <a:pt x="109334" y="340157"/>
                  </a:lnTo>
                  <a:lnTo>
                    <a:pt x="109334" y="291567"/>
                  </a:lnTo>
                  <a:lnTo>
                    <a:pt x="85039" y="291567"/>
                  </a:lnTo>
                  <a:close/>
                </a:path>
              </a:pathLst>
            </a:custGeom>
            <a:solidFill>
              <a:srgbClr val="06C4B0"/>
            </a:solidFill>
            <a:ln>
              <a:noFill/>
            </a:ln>
          </p:spPr>
        </p:sp>
      </p:grpSp>
      <p:sp>
        <p:nvSpPr>
          <p:cNvPr id="649" name="Google Shape;649;p14"/>
          <p:cNvSpPr txBox="1"/>
          <p:nvPr/>
        </p:nvSpPr>
        <p:spPr>
          <a:xfrm>
            <a:off x="5173112" y="1937503"/>
            <a:ext cx="1875505" cy="63652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Industry Cloud Platforms</a:t>
            </a:r>
            <a:br>
              <a:rPr lang="en-US" sz="1800" b="1">
                <a:solidFill>
                  <a:schemeClr val="lt1"/>
                </a:solidFill>
                <a:latin typeface="Arial"/>
                <a:ea typeface="Arial"/>
                <a:cs typeface="Arial"/>
                <a:sym typeface="Arial"/>
              </a:rPr>
            </a:br>
            <a:endParaRPr sz="1800" b="1">
              <a:solidFill>
                <a:schemeClr val="lt1"/>
              </a:solidFill>
              <a:latin typeface="Arial"/>
              <a:ea typeface="Arial"/>
              <a:cs typeface="Arial"/>
              <a:sym typeface="Arial"/>
            </a:endParaRPr>
          </a:p>
        </p:txBody>
      </p:sp>
      <p:sp>
        <p:nvSpPr>
          <p:cNvPr id="675" name="Google Shape;675;p14"/>
          <p:cNvSpPr/>
          <p:nvPr/>
        </p:nvSpPr>
        <p:spPr>
          <a:xfrm>
            <a:off x="508162" y="4531227"/>
            <a:ext cx="3663374" cy="349118"/>
          </a:xfrm>
          <a:custGeom>
            <a:avLst/>
            <a:gdLst/>
            <a:ahLst/>
            <a:cxnLst/>
            <a:rect l="l" t="t" r="r" b="b"/>
            <a:pathLst>
              <a:path w="2845562" h="328930" extrusionOk="0">
                <a:moveTo>
                  <a:pt x="0" y="328930"/>
                </a:moveTo>
                <a:lnTo>
                  <a:pt x="2845562" y="328930"/>
                </a:lnTo>
                <a:lnTo>
                  <a:pt x="2845562" y="0"/>
                </a:lnTo>
                <a:lnTo>
                  <a:pt x="0" y="0"/>
                </a:lnTo>
                <a:close/>
              </a:path>
            </a:pathLst>
          </a:custGeom>
          <a:solidFill>
            <a:srgbClr val="BDBDBD"/>
          </a:solidFill>
          <a:ln w="19050" cap="flat" cmpd="sng">
            <a:solidFill>
              <a:srgbClr val="BDBDB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6" name="Google Shape;676;p14"/>
          <p:cNvSpPr/>
          <p:nvPr/>
        </p:nvSpPr>
        <p:spPr>
          <a:xfrm>
            <a:off x="4242410" y="4531227"/>
            <a:ext cx="3694114" cy="349118"/>
          </a:xfrm>
          <a:custGeom>
            <a:avLst/>
            <a:gdLst/>
            <a:ahLst/>
            <a:cxnLst/>
            <a:rect l="l" t="t" r="r" b="b"/>
            <a:pathLst>
              <a:path w="2845562" h="328930" extrusionOk="0">
                <a:moveTo>
                  <a:pt x="0" y="328930"/>
                </a:moveTo>
                <a:lnTo>
                  <a:pt x="2845562" y="328930"/>
                </a:lnTo>
                <a:lnTo>
                  <a:pt x="2845562" y="0"/>
                </a:lnTo>
                <a:lnTo>
                  <a:pt x="0" y="0"/>
                </a:lnTo>
                <a:close/>
              </a:path>
            </a:pathLst>
          </a:custGeom>
          <a:solidFill>
            <a:srgbClr val="009AD7"/>
          </a:solidFill>
          <a:ln w="19050" cap="flat" cmpd="sng">
            <a:solidFill>
              <a:srgbClr val="009AD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7" name="Google Shape;677;p14"/>
          <p:cNvSpPr txBox="1"/>
          <p:nvPr/>
        </p:nvSpPr>
        <p:spPr>
          <a:xfrm>
            <a:off x="5807337" y="4569582"/>
            <a:ext cx="564257"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PaaS</a:t>
            </a:r>
            <a:endParaRPr/>
          </a:p>
        </p:txBody>
      </p:sp>
      <p:sp>
        <p:nvSpPr>
          <p:cNvPr id="678" name="Google Shape;678;p14"/>
          <p:cNvSpPr/>
          <p:nvPr/>
        </p:nvSpPr>
        <p:spPr>
          <a:xfrm>
            <a:off x="8007397" y="4531227"/>
            <a:ext cx="3699178" cy="349118"/>
          </a:xfrm>
          <a:custGeom>
            <a:avLst/>
            <a:gdLst/>
            <a:ahLst/>
            <a:cxnLst/>
            <a:rect l="l" t="t" r="r" b="b"/>
            <a:pathLst>
              <a:path w="2845562" h="328930" extrusionOk="0">
                <a:moveTo>
                  <a:pt x="0" y="328930"/>
                </a:moveTo>
                <a:lnTo>
                  <a:pt x="2845562" y="328930"/>
                </a:lnTo>
                <a:lnTo>
                  <a:pt x="2845562" y="0"/>
                </a:lnTo>
                <a:lnTo>
                  <a:pt x="0" y="0"/>
                </a:lnTo>
                <a:close/>
              </a:path>
            </a:pathLst>
          </a:custGeom>
          <a:solidFill>
            <a:srgbClr val="06C4B0"/>
          </a:solidFill>
          <a:ln w="19050" cap="flat" cmpd="sng">
            <a:solidFill>
              <a:srgbClr val="06C4B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679" name="Google Shape;679;p14"/>
          <p:cNvSpPr txBox="1"/>
          <p:nvPr/>
        </p:nvSpPr>
        <p:spPr>
          <a:xfrm>
            <a:off x="9619742" y="4569582"/>
            <a:ext cx="474489"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IaaS</a:t>
            </a:r>
            <a:endParaRPr/>
          </a:p>
        </p:txBody>
      </p:sp>
      <p:sp>
        <p:nvSpPr>
          <p:cNvPr id="680" name="Google Shape;680;p14"/>
          <p:cNvSpPr txBox="1"/>
          <p:nvPr/>
        </p:nvSpPr>
        <p:spPr>
          <a:xfrm>
            <a:off x="1244504" y="4968563"/>
            <a:ext cx="2190692" cy="553998"/>
          </a:xfrm>
          <a:prstGeom prst="rect">
            <a:avLst/>
          </a:prstGeom>
          <a:noFill/>
          <a:ln>
            <a:noFill/>
          </a:ln>
        </p:spPr>
        <p:txBody>
          <a:bodyPr spcFirstLastPara="1" wrap="square" lIns="0" tIns="0" rIns="0" bIns="0" anchor="t" anchorCtr="0">
            <a:spAutoFit/>
          </a:bodyPr>
          <a:lstStyle/>
          <a:p>
            <a:pPr marL="47388" marR="0" lvl="0" indent="-47388" algn="ctr" rtl="0">
              <a:spcBef>
                <a:spcPts val="0"/>
              </a:spcBef>
              <a:spcAft>
                <a:spcPts val="0"/>
              </a:spcAft>
              <a:buNone/>
            </a:pPr>
            <a:r>
              <a:rPr lang="en-US" sz="1800" b="1">
                <a:solidFill>
                  <a:srgbClr val="FFFFFF"/>
                </a:solidFill>
                <a:latin typeface="Arial"/>
                <a:ea typeface="Arial"/>
                <a:cs typeface="Arial"/>
                <a:sym typeface="Arial"/>
              </a:rPr>
              <a:t>Business Departments</a:t>
            </a:r>
            <a:endParaRPr/>
          </a:p>
        </p:txBody>
      </p:sp>
      <p:sp>
        <p:nvSpPr>
          <p:cNvPr id="681" name="Google Shape;681;p14"/>
          <p:cNvSpPr txBox="1"/>
          <p:nvPr/>
        </p:nvSpPr>
        <p:spPr>
          <a:xfrm>
            <a:off x="4241176" y="4968563"/>
            <a:ext cx="3696580"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rgbClr val="FFFFFF"/>
                </a:solidFill>
                <a:latin typeface="Arial"/>
                <a:ea typeface="Arial"/>
                <a:cs typeface="Arial"/>
                <a:sym typeface="Arial"/>
              </a:rPr>
              <a:t> Developers, Business Technologists</a:t>
            </a:r>
            <a:endParaRPr/>
          </a:p>
        </p:txBody>
      </p:sp>
      <p:sp>
        <p:nvSpPr>
          <p:cNvPr id="682" name="Google Shape;682;p14"/>
          <p:cNvSpPr txBox="1"/>
          <p:nvPr/>
        </p:nvSpPr>
        <p:spPr>
          <a:xfrm>
            <a:off x="8853545" y="4968563"/>
            <a:ext cx="2006882"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rgbClr val="FFFFFF"/>
                </a:solidFill>
                <a:latin typeface="Arial"/>
                <a:ea typeface="Arial"/>
                <a:cs typeface="Arial"/>
                <a:sym typeface="Arial"/>
              </a:rPr>
              <a:t>IT Infrastructure and Operations</a:t>
            </a:r>
            <a:endParaRPr/>
          </a:p>
        </p:txBody>
      </p:sp>
      <p:sp>
        <p:nvSpPr>
          <p:cNvPr id="683" name="Google Shape;683;p14"/>
          <p:cNvSpPr txBox="1"/>
          <p:nvPr/>
        </p:nvSpPr>
        <p:spPr>
          <a:xfrm>
            <a:off x="2057721" y="4569582"/>
            <a:ext cx="564257"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800" b="1">
                <a:solidFill>
                  <a:srgbClr val="000000"/>
                </a:solidFill>
                <a:latin typeface="Arial"/>
                <a:ea typeface="Arial"/>
                <a:cs typeface="Arial"/>
                <a:sym typeface="Arial"/>
              </a:rPr>
              <a:t>SaaS</a:t>
            </a:r>
            <a:endParaRPr/>
          </a:p>
        </p:txBody>
      </p:sp>
      <p:sp>
        <p:nvSpPr>
          <p:cNvPr id="684" name="Google Shape;684;p14"/>
          <p:cNvSpPr/>
          <p:nvPr/>
        </p:nvSpPr>
        <p:spPr>
          <a:xfrm>
            <a:off x="467771" y="390884"/>
            <a:ext cx="507062" cy="318729"/>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685" name="Google Shape;685;p14"/>
          <p:cNvSpPr/>
          <p:nvPr/>
        </p:nvSpPr>
        <p:spPr>
          <a:xfrm>
            <a:off x="5716936" y="1380027"/>
            <a:ext cx="728964" cy="458216"/>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686" name="Google Shape;686;p14"/>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Industry Cloud Platforms: </a:t>
            </a:r>
            <a:r>
              <a:rPr lang="en-US" sz="3200" b="0">
                <a:solidFill>
                  <a:srgbClr val="FF540A"/>
                </a:solidFill>
                <a:latin typeface="Arial Black"/>
                <a:ea typeface="Arial Black"/>
                <a:cs typeface="Arial Black"/>
                <a:sym typeface="Arial Black"/>
              </a:rPr>
              <a:t>Scale Vertically</a:t>
            </a:r>
            <a:endParaRPr sz="3200" b="0">
              <a:solidFill>
                <a:schemeClr val="lt2"/>
              </a:solidFill>
              <a:latin typeface="Arial Black"/>
              <a:ea typeface="Arial Black"/>
              <a:cs typeface="Arial Black"/>
              <a:sym typeface="Arial Black"/>
            </a:endParaRPr>
          </a:p>
        </p:txBody>
      </p:sp>
      <p:sp>
        <p:nvSpPr>
          <p:cNvPr id="687" name="Google Shape;687;p14"/>
          <p:cNvSpPr txBox="1"/>
          <p:nvPr/>
        </p:nvSpPr>
        <p:spPr>
          <a:xfrm>
            <a:off x="457200" y="6271384"/>
            <a:ext cx="6229673" cy="1384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900">
                <a:solidFill>
                  <a:srgbClr val="D3D3D3"/>
                </a:solidFill>
                <a:latin typeface="Arial"/>
                <a:ea typeface="Arial"/>
                <a:cs typeface="Arial"/>
                <a:sym typeface="Arial"/>
              </a:rPr>
              <a:t>Gartner Research: </a:t>
            </a:r>
            <a:r>
              <a:rPr lang="en-US" sz="900" u="sng">
                <a:solidFill>
                  <a:srgbClr val="0563C1"/>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Top Strategic Technology Trends for 2023: Industry Cloud Platforms</a:t>
            </a:r>
            <a:r>
              <a:rPr lang="en-US" sz="900">
                <a:solidFill>
                  <a:srgbClr val="D3D3D3"/>
                </a:solidFill>
                <a:latin typeface="Arial"/>
                <a:ea typeface="Arial"/>
                <a:cs typeface="Arial"/>
                <a:sym typeface="Arial"/>
              </a:rPr>
              <a:t> by Gregor Petri et 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
                                        </p:tgtEl>
                                        <p:attrNameLst>
                                          <p:attrName>style.visibility</p:attrName>
                                        </p:attrNameLst>
                                      </p:cBhvr>
                                      <p:to>
                                        <p:strVal val="visible"/>
                                      </p:to>
                                    </p:set>
                                    <p:animEffect transition="in" filter="fade">
                                      <p:cBhvr>
                                        <p:cTn id="7" dur="500"/>
                                        <p:tgtEl>
                                          <p:spTgt spid="675"/>
                                        </p:tgtEl>
                                      </p:cBhvr>
                                    </p:animEffect>
                                  </p:childTnLst>
                                </p:cTn>
                              </p:par>
                              <p:par>
                                <p:cTn id="8" presetID="10" presetClass="entr" presetSubtype="0" fill="hold" nodeType="withEffect">
                                  <p:stCondLst>
                                    <p:cond delay="0"/>
                                  </p:stCondLst>
                                  <p:childTnLst>
                                    <p:set>
                                      <p:cBhvr>
                                        <p:cTn id="9" dur="1" fill="hold">
                                          <p:stCondLst>
                                            <p:cond delay="0"/>
                                          </p:stCondLst>
                                        </p:cTn>
                                        <p:tgtEl>
                                          <p:spTgt spid="676"/>
                                        </p:tgtEl>
                                        <p:attrNameLst>
                                          <p:attrName>style.visibility</p:attrName>
                                        </p:attrNameLst>
                                      </p:cBhvr>
                                      <p:to>
                                        <p:strVal val="visible"/>
                                      </p:to>
                                    </p:set>
                                    <p:animEffect transition="in" filter="fade">
                                      <p:cBhvr>
                                        <p:cTn id="10" dur="500"/>
                                        <p:tgtEl>
                                          <p:spTgt spid="676"/>
                                        </p:tgtEl>
                                      </p:cBhvr>
                                    </p:animEffect>
                                  </p:childTnLst>
                                </p:cTn>
                              </p:par>
                              <p:par>
                                <p:cTn id="11" presetID="10" presetClass="entr" presetSubtype="0" fill="hold" nodeType="withEffect">
                                  <p:stCondLst>
                                    <p:cond delay="0"/>
                                  </p:stCondLst>
                                  <p:childTnLst>
                                    <p:set>
                                      <p:cBhvr>
                                        <p:cTn id="12" dur="1" fill="hold">
                                          <p:stCondLst>
                                            <p:cond delay="0"/>
                                          </p:stCondLst>
                                        </p:cTn>
                                        <p:tgtEl>
                                          <p:spTgt spid="677"/>
                                        </p:tgtEl>
                                        <p:attrNameLst>
                                          <p:attrName>style.visibility</p:attrName>
                                        </p:attrNameLst>
                                      </p:cBhvr>
                                      <p:to>
                                        <p:strVal val="visible"/>
                                      </p:to>
                                    </p:set>
                                    <p:animEffect transition="in" filter="fade">
                                      <p:cBhvr>
                                        <p:cTn id="13" dur="500"/>
                                        <p:tgtEl>
                                          <p:spTgt spid="677"/>
                                        </p:tgtEl>
                                      </p:cBhvr>
                                    </p:animEffect>
                                  </p:childTnLst>
                                </p:cTn>
                              </p:par>
                              <p:par>
                                <p:cTn id="14" presetID="10" presetClass="entr" presetSubtype="0" fill="hold" nodeType="withEffect">
                                  <p:stCondLst>
                                    <p:cond delay="0"/>
                                  </p:stCondLst>
                                  <p:childTnLst>
                                    <p:set>
                                      <p:cBhvr>
                                        <p:cTn id="15" dur="1" fill="hold">
                                          <p:stCondLst>
                                            <p:cond delay="0"/>
                                          </p:stCondLst>
                                        </p:cTn>
                                        <p:tgtEl>
                                          <p:spTgt spid="678"/>
                                        </p:tgtEl>
                                        <p:attrNameLst>
                                          <p:attrName>style.visibility</p:attrName>
                                        </p:attrNameLst>
                                      </p:cBhvr>
                                      <p:to>
                                        <p:strVal val="visible"/>
                                      </p:to>
                                    </p:set>
                                    <p:animEffect transition="in" filter="fade">
                                      <p:cBhvr>
                                        <p:cTn id="16" dur="500"/>
                                        <p:tgtEl>
                                          <p:spTgt spid="678"/>
                                        </p:tgtEl>
                                      </p:cBhvr>
                                    </p:animEffect>
                                  </p:childTnLst>
                                </p:cTn>
                              </p:par>
                              <p:par>
                                <p:cTn id="17" presetID="10" presetClass="entr" presetSubtype="0" fill="hold" nodeType="withEffect">
                                  <p:stCondLst>
                                    <p:cond delay="0"/>
                                  </p:stCondLst>
                                  <p:childTnLst>
                                    <p:set>
                                      <p:cBhvr>
                                        <p:cTn id="18" dur="1" fill="hold">
                                          <p:stCondLst>
                                            <p:cond delay="0"/>
                                          </p:stCondLst>
                                        </p:cTn>
                                        <p:tgtEl>
                                          <p:spTgt spid="679"/>
                                        </p:tgtEl>
                                        <p:attrNameLst>
                                          <p:attrName>style.visibility</p:attrName>
                                        </p:attrNameLst>
                                      </p:cBhvr>
                                      <p:to>
                                        <p:strVal val="visible"/>
                                      </p:to>
                                    </p:set>
                                    <p:animEffect transition="in" filter="fade">
                                      <p:cBhvr>
                                        <p:cTn id="19" dur="500"/>
                                        <p:tgtEl>
                                          <p:spTgt spid="679"/>
                                        </p:tgtEl>
                                      </p:cBhvr>
                                    </p:animEffect>
                                  </p:childTnLst>
                                </p:cTn>
                              </p:par>
                              <p:par>
                                <p:cTn id="20" presetID="10" presetClass="entr" presetSubtype="0" fill="hold" nodeType="withEffect">
                                  <p:stCondLst>
                                    <p:cond delay="0"/>
                                  </p:stCondLst>
                                  <p:childTnLst>
                                    <p:set>
                                      <p:cBhvr>
                                        <p:cTn id="21" dur="1" fill="hold">
                                          <p:stCondLst>
                                            <p:cond delay="0"/>
                                          </p:stCondLst>
                                        </p:cTn>
                                        <p:tgtEl>
                                          <p:spTgt spid="680"/>
                                        </p:tgtEl>
                                        <p:attrNameLst>
                                          <p:attrName>style.visibility</p:attrName>
                                        </p:attrNameLst>
                                      </p:cBhvr>
                                      <p:to>
                                        <p:strVal val="visible"/>
                                      </p:to>
                                    </p:set>
                                    <p:animEffect transition="in" filter="fade">
                                      <p:cBhvr>
                                        <p:cTn id="22" dur="500"/>
                                        <p:tgtEl>
                                          <p:spTgt spid="680"/>
                                        </p:tgtEl>
                                      </p:cBhvr>
                                    </p:animEffect>
                                  </p:childTnLst>
                                </p:cTn>
                              </p:par>
                              <p:par>
                                <p:cTn id="23" presetID="10" presetClass="entr" presetSubtype="0" fill="hold" nodeType="withEffect">
                                  <p:stCondLst>
                                    <p:cond delay="0"/>
                                  </p:stCondLst>
                                  <p:childTnLst>
                                    <p:set>
                                      <p:cBhvr>
                                        <p:cTn id="24" dur="1" fill="hold">
                                          <p:stCondLst>
                                            <p:cond delay="0"/>
                                          </p:stCondLst>
                                        </p:cTn>
                                        <p:tgtEl>
                                          <p:spTgt spid="681"/>
                                        </p:tgtEl>
                                        <p:attrNameLst>
                                          <p:attrName>style.visibility</p:attrName>
                                        </p:attrNameLst>
                                      </p:cBhvr>
                                      <p:to>
                                        <p:strVal val="visible"/>
                                      </p:to>
                                    </p:set>
                                    <p:animEffect transition="in" filter="fade">
                                      <p:cBhvr>
                                        <p:cTn id="25" dur="500"/>
                                        <p:tgtEl>
                                          <p:spTgt spid="681"/>
                                        </p:tgtEl>
                                      </p:cBhvr>
                                    </p:animEffect>
                                  </p:childTnLst>
                                </p:cTn>
                              </p:par>
                              <p:par>
                                <p:cTn id="26" presetID="10" presetClass="entr" presetSubtype="0" fill="hold" nodeType="withEffect">
                                  <p:stCondLst>
                                    <p:cond delay="0"/>
                                  </p:stCondLst>
                                  <p:childTnLst>
                                    <p:set>
                                      <p:cBhvr>
                                        <p:cTn id="27" dur="1" fill="hold">
                                          <p:stCondLst>
                                            <p:cond delay="0"/>
                                          </p:stCondLst>
                                        </p:cTn>
                                        <p:tgtEl>
                                          <p:spTgt spid="682"/>
                                        </p:tgtEl>
                                        <p:attrNameLst>
                                          <p:attrName>style.visibility</p:attrName>
                                        </p:attrNameLst>
                                      </p:cBhvr>
                                      <p:to>
                                        <p:strVal val="visible"/>
                                      </p:to>
                                    </p:set>
                                    <p:animEffect transition="in" filter="fade">
                                      <p:cBhvr>
                                        <p:cTn id="28" dur="500"/>
                                        <p:tgtEl>
                                          <p:spTgt spid="682"/>
                                        </p:tgtEl>
                                      </p:cBhvr>
                                    </p:animEffect>
                                  </p:childTnLst>
                                </p:cTn>
                              </p:par>
                              <p:par>
                                <p:cTn id="29" presetID="10" presetClass="entr" presetSubtype="0" fill="hold" nodeType="withEffect">
                                  <p:stCondLst>
                                    <p:cond delay="0"/>
                                  </p:stCondLst>
                                  <p:childTnLst>
                                    <p:set>
                                      <p:cBhvr>
                                        <p:cTn id="30" dur="1" fill="hold">
                                          <p:stCondLst>
                                            <p:cond delay="0"/>
                                          </p:stCondLst>
                                        </p:cTn>
                                        <p:tgtEl>
                                          <p:spTgt spid="683"/>
                                        </p:tgtEl>
                                        <p:attrNameLst>
                                          <p:attrName>style.visibility</p:attrName>
                                        </p:attrNameLst>
                                      </p:cBhvr>
                                      <p:to>
                                        <p:strVal val="visible"/>
                                      </p:to>
                                    </p:set>
                                    <p:animEffect transition="in" filter="fade">
                                      <p:cBhvr>
                                        <p:cTn id="31" dur="500"/>
                                        <p:tgtEl>
                                          <p:spTgt spid="68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52"/>
                                        </p:tgtEl>
                                        <p:attrNameLst>
                                          <p:attrName>style.visibility</p:attrName>
                                        </p:attrNameLst>
                                      </p:cBhvr>
                                      <p:to>
                                        <p:strVal val="visible"/>
                                      </p:to>
                                    </p:set>
                                    <p:animEffect transition="in" filter="fade">
                                      <p:cBhvr>
                                        <p:cTn id="36" dur="500"/>
                                        <p:tgtEl>
                                          <p:spTgt spid="6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47"/>
                                        </p:tgtEl>
                                        <p:attrNameLst>
                                          <p:attrName>style.visibility</p:attrName>
                                        </p:attrNameLst>
                                      </p:cBhvr>
                                      <p:to>
                                        <p:strVal val="visible"/>
                                      </p:to>
                                    </p:set>
                                    <p:animEffect transition="in" filter="fade">
                                      <p:cBhvr>
                                        <p:cTn id="41" dur="750"/>
                                        <p:tgtEl>
                                          <p:spTgt spid="647"/>
                                        </p:tgtEl>
                                      </p:cBhvr>
                                    </p:animEffect>
                                  </p:childTnLst>
                                </p:cTn>
                              </p:par>
                            </p:childTnLst>
                          </p:cTn>
                        </p:par>
                        <p:par>
                          <p:cTn id="42" fill="hold">
                            <p:stCondLst>
                              <p:cond delay="750"/>
                            </p:stCondLst>
                            <p:childTnLst>
                              <p:par>
                                <p:cTn id="43" presetID="10" presetClass="entr" presetSubtype="0" fill="hold" nodeType="afterEffect">
                                  <p:stCondLst>
                                    <p:cond delay="0"/>
                                  </p:stCondLst>
                                  <p:childTnLst>
                                    <p:set>
                                      <p:cBhvr>
                                        <p:cTn id="44" dur="1" fill="hold">
                                          <p:stCondLst>
                                            <p:cond delay="0"/>
                                          </p:stCondLst>
                                        </p:cTn>
                                        <p:tgtEl>
                                          <p:spTgt spid="685"/>
                                        </p:tgtEl>
                                        <p:attrNameLst>
                                          <p:attrName>style.visibility</p:attrName>
                                        </p:attrNameLst>
                                      </p:cBhvr>
                                      <p:to>
                                        <p:strVal val="visible"/>
                                      </p:to>
                                    </p:set>
                                    <p:animEffect transition="in" filter="fade">
                                      <p:cBhvr>
                                        <p:cTn id="45" dur="500"/>
                                        <p:tgtEl>
                                          <p:spTgt spid="685"/>
                                        </p:tgtEl>
                                      </p:cBhvr>
                                    </p:animEffect>
                                  </p:childTnLst>
                                </p:cTn>
                              </p:par>
                              <p:par>
                                <p:cTn id="46" presetID="10" presetClass="entr" presetSubtype="0" fill="hold" nodeType="withEffect">
                                  <p:stCondLst>
                                    <p:cond delay="0"/>
                                  </p:stCondLst>
                                  <p:childTnLst>
                                    <p:set>
                                      <p:cBhvr>
                                        <p:cTn id="47" dur="1" fill="hold">
                                          <p:stCondLst>
                                            <p:cond delay="0"/>
                                          </p:stCondLst>
                                        </p:cTn>
                                        <p:tgtEl>
                                          <p:spTgt spid="649"/>
                                        </p:tgtEl>
                                        <p:attrNameLst>
                                          <p:attrName>style.visibility</p:attrName>
                                        </p:attrNameLst>
                                      </p:cBhvr>
                                      <p:to>
                                        <p:strVal val="visible"/>
                                      </p:to>
                                    </p:set>
                                    <p:animEffect transition="in" filter="fade">
                                      <p:cBhvr>
                                        <p:cTn id="48" dur="500"/>
                                        <p:tgtEl>
                                          <p:spTgt spid="649"/>
                                        </p:tgtEl>
                                      </p:cBhvr>
                                    </p:animEffect>
                                  </p:childTnLst>
                                </p:cTn>
                              </p:par>
                            </p:childTnLst>
                          </p:cTn>
                        </p:par>
                        <p:par>
                          <p:cTn id="49" fill="hold">
                            <p:stCondLst>
                              <p:cond delay="1250"/>
                            </p:stCondLst>
                            <p:childTnLst>
                              <p:par>
                                <p:cTn id="50" presetID="10" presetClass="entr" presetSubtype="0" fill="hold" nodeType="afterEffect">
                                  <p:stCondLst>
                                    <p:cond delay="0"/>
                                  </p:stCondLst>
                                  <p:childTnLst>
                                    <p:set>
                                      <p:cBhvr>
                                        <p:cTn id="51" dur="1" fill="hold">
                                          <p:stCondLst>
                                            <p:cond delay="0"/>
                                          </p:stCondLst>
                                        </p:cTn>
                                        <p:tgtEl>
                                          <p:spTgt spid="687"/>
                                        </p:tgtEl>
                                        <p:attrNameLst>
                                          <p:attrName>style.visibility</p:attrName>
                                        </p:attrNameLst>
                                      </p:cBhvr>
                                      <p:to>
                                        <p:strVal val="visible"/>
                                      </p:to>
                                    </p:set>
                                    <p:animEffect transition="in" filter="fade">
                                      <p:cBhvr>
                                        <p:cTn id="52" dur="500"/>
                                        <p:tgtEl>
                                          <p:spTgt spid="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5"/>
          <p:cNvSpPr txBox="1"/>
          <p:nvPr/>
        </p:nvSpPr>
        <p:spPr>
          <a:xfrm>
            <a:off x="-1555" y="6858000"/>
            <a:ext cx="609755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Photos by </a:t>
            </a:r>
            <a:r>
              <a:rPr lang="en-US" sz="1000" u="sng">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Getty</a:t>
            </a:r>
            <a:r>
              <a:rPr lang="en-US" sz="1000">
                <a:solidFill>
                  <a:schemeClr val="dk1"/>
                </a:solidFill>
                <a:latin typeface="Arial"/>
                <a:ea typeface="Arial"/>
                <a:cs typeface="Arial"/>
                <a:sym typeface="Arial"/>
              </a:rPr>
              <a:t>, </a:t>
            </a:r>
            <a:r>
              <a:rPr lang="en-US" sz="1000" u="sng">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Akshay Sadarangani</a:t>
            </a:r>
            <a:r>
              <a:rPr lang="en-US" sz="1000">
                <a:solidFill>
                  <a:schemeClr val="dk1"/>
                </a:solidFill>
                <a:latin typeface="Arial"/>
                <a:ea typeface="Arial"/>
                <a:cs typeface="Arial"/>
                <a:sym typeface="Arial"/>
              </a:rPr>
              <a:t> </a:t>
            </a:r>
            <a:r>
              <a:rPr lang="en-US" sz="1000" b="0" i="0">
                <a:solidFill>
                  <a:schemeClr val="dk1"/>
                </a:solidFill>
                <a:latin typeface="Arial"/>
                <a:ea typeface="Arial"/>
                <a:cs typeface="Arial"/>
                <a:sym typeface="Arial"/>
              </a:rPr>
              <a:t>and </a:t>
            </a:r>
            <a:r>
              <a:rPr lang="en-US" sz="1000" b="0" i="0" u="sng">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Robin Pierre</a:t>
            </a:r>
            <a:r>
              <a:rPr lang="en-US" sz="1000" b="0" i="0">
                <a:solidFill>
                  <a:schemeClr val="dk1"/>
                </a:solidFill>
                <a:latin typeface="Arial"/>
                <a:ea typeface="Arial"/>
                <a:cs typeface="Arial"/>
                <a:sym typeface="Arial"/>
              </a:rPr>
              <a:t> </a:t>
            </a:r>
            <a:r>
              <a:rPr lang="en-US" sz="1000">
                <a:solidFill>
                  <a:schemeClr val="dk1"/>
                </a:solidFill>
                <a:latin typeface="Arial"/>
                <a:ea typeface="Arial"/>
                <a:cs typeface="Arial"/>
                <a:sym typeface="Arial"/>
              </a:rPr>
              <a:t>on </a:t>
            </a:r>
            <a:r>
              <a:rPr lang="en-US" sz="1000" u="sng">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endParaRPr/>
          </a:p>
        </p:txBody>
      </p:sp>
      <p:grpSp>
        <p:nvGrpSpPr>
          <p:cNvPr id="693" name="Google Shape;693;p15"/>
          <p:cNvGrpSpPr/>
          <p:nvPr/>
        </p:nvGrpSpPr>
        <p:grpSpPr>
          <a:xfrm>
            <a:off x="4201961" y="1343025"/>
            <a:ext cx="3788079" cy="4752517"/>
            <a:chOff x="4201961" y="807115"/>
            <a:chExt cx="3788079" cy="4752517"/>
          </a:xfrm>
        </p:grpSpPr>
        <p:grpSp>
          <p:nvGrpSpPr>
            <p:cNvPr id="694" name="Google Shape;694;p15"/>
            <p:cNvGrpSpPr/>
            <p:nvPr/>
          </p:nvGrpSpPr>
          <p:grpSpPr>
            <a:xfrm>
              <a:off x="4596495" y="807115"/>
              <a:ext cx="2999010" cy="2999010"/>
              <a:chOff x="1435214" y="906563"/>
              <a:chExt cx="3577602" cy="3577602"/>
            </a:xfrm>
          </p:grpSpPr>
          <p:pic>
            <p:nvPicPr>
              <p:cNvPr id="695" name="Google Shape;695;p15"/>
              <p:cNvPicPr preferRelativeResize="0"/>
              <p:nvPr/>
            </p:nvPicPr>
            <p:blipFill rotWithShape="1">
              <a:blip r:embed="rId7">
                <a:alphaModFix/>
              </a:blip>
              <a:srcRect t="12507" b="12506"/>
              <a:stretch/>
            </p:blipFill>
            <p:spPr>
              <a:xfrm>
                <a:off x="1578095" y="1050397"/>
                <a:ext cx="3291840" cy="3289933"/>
              </a:xfrm>
              <a:prstGeom prst="ellipse">
                <a:avLst/>
              </a:prstGeom>
              <a:noFill/>
              <a:ln>
                <a:noFill/>
              </a:ln>
            </p:spPr>
          </p:pic>
          <p:sp>
            <p:nvSpPr>
              <p:cNvPr id="696" name="Google Shape;696;p15"/>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697" name="Google Shape;697;p15"/>
            <p:cNvGrpSpPr/>
            <p:nvPr/>
          </p:nvGrpSpPr>
          <p:grpSpPr>
            <a:xfrm>
              <a:off x="4201961" y="4328526"/>
              <a:ext cx="3788079" cy="1231106"/>
              <a:chOff x="878189" y="4065714"/>
              <a:chExt cx="3788079" cy="1231106"/>
            </a:xfrm>
          </p:grpSpPr>
          <p:sp>
            <p:nvSpPr>
              <p:cNvPr id="698" name="Google Shape;698;p15"/>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Goldman Sachs</a:t>
                </a:r>
                <a:endParaRPr/>
              </a:p>
            </p:txBody>
          </p:sp>
          <p:sp>
            <p:nvSpPr>
              <p:cNvPr id="699" name="Google Shape;699;p15"/>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 New Financial Cloud Offering</a:t>
                </a:r>
                <a:endParaRPr/>
              </a:p>
            </p:txBody>
          </p:sp>
        </p:grpSp>
      </p:grpSp>
      <p:grpSp>
        <p:nvGrpSpPr>
          <p:cNvPr id="700" name="Google Shape;700;p15"/>
          <p:cNvGrpSpPr/>
          <p:nvPr/>
        </p:nvGrpSpPr>
        <p:grpSpPr>
          <a:xfrm>
            <a:off x="286864" y="1343025"/>
            <a:ext cx="3788079" cy="4413963"/>
            <a:chOff x="286864" y="807115"/>
            <a:chExt cx="3788079" cy="4413963"/>
          </a:xfrm>
        </p:grpSpPr>
        <p:grpSp>
          <p:nvGrpSpPr>
            <p:cNvPr id="701" name="Google Shape;701;p15"/>
            <p:cNvGrpSpPr/>
            <p:nvPr/>
          </p:nvGrpSpPr>
          <p:grpSpPr>
            <a:xfrm>
              <a:off x="623522" y="807115"/>
              <a:ext cx="2999011" cy="2999010"/>
              <a:chOff x="1435214" y="906563"/>
              <a:chExt cx="3577602" cy="3577602"/>
            </a:xfrm>
          </p:grpSpPr>
          <p:pic>
            <p:nvPicPr>
              <p:cNvPr id="702" name="Google Shape;702;p15"/>
              <p:cNvPicPr preferRelativeResize="0"/>
              <p:nvPr/>
            </p:nvPicPr>
            <p:blipFill rotWithShape="1">
              <a:blip r:embed="rId8">
                <a:alphaModFix/>
              </a:blip>
              <a:srcRect t="29" b="28"/>
              <a:stretch/>
            </p:blipFill>
            <p:spPr>
              <a:xfrm>
                <a:off x="1578094" y="1050397"/>
                <a:ext cx="3291841" cy="3289933"/>
              </a:xfrm>
              <a:prstGeom prst="ellipse">
                <a:avLst/>
              </a:prstGeom>
              <a:noFill/>
              <a:ln>
                <a:noFill/>
              </a:ln>
            </p:spPr>
          </p:pic>
          <p:sp>
            <p:nvSpPr>
              <p:cNvPr id="703" name="Google Shape;703;p15"/>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04" name="Google Shape;704;p15"/>
            <p:cNvGrpSpPr/>
            <p:nvPr/>
          </p:nvGrpSpPr>
          <p:grpSpPr>
            <a:xfrm>
              <a:off x="286864" y="4328526"/>
              <a:ext cx="3788079" cy="892552"/>
              <a:chOff x="936064" y="4065714"/>
              <a:chExt cx="3788079" cy="892552"/>
            </a:xfrm>
          </p:grpSpPr>
          <p:sp>
            <p:nvSpPr>
              <p:cNvPr id="705" name="Google Shape;705;p15"/>
              <p:cNvSpPr txBox="1"/>
              <p:nvPr/>
            </p:nvSpPr>
            <p:spPr>
              <a:xfrm>
                <a:off x="936064"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Intermountain Healthcare</a:t>
                </a:r>
                <a:endParaRPr/>
              </a:p>
            </p:txBody>
          </p:sp>
          <p:sp>
            <p:nvSpPr>
              <p:cNvPr id="706" name="Google Shape;706;p15"/>
              <p:cNvSpPr txBox="1"/>
              <p:nvPr/>
            </p:nvSpPr>
            <p:spPr>
              <a:xfrm>
                <a:off x="936064" y="4527379"/>
                <a:ext cx="3788079" cy="430887"/>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Enabling Agility and Growth</a:t>
                </a:r>
                <a:endParaRPr/>
              </a:p>
            </p:txBody>
          </p:sp>
        </p:grpSp>
      </p:grpSp>
      <p:grpSp>
        <p:nvGrpSpPr>
          <p:cNvPr id="707" name="Google Shape;707;p15"/>
          <p:cNvGrpSpPr/>
          <p:nvPr/>
        </p:nvGrpSpPr>
        <p:grpSpPr>
          <a:xfrm>
            <a:off x="8174933" y="1343025"/>
            <a:ext cx="3788079" cy="4413963"/>
            <a:chOff x="8174933" y="807115"/>
            <a:chExt cx="3788079" cy="4413963"/>
          </a:xfrm>
        </p:grpSpPr>
        <p:grpSp>
          <p:nvGrpSpPr>
            <p:cNvPr id="708" name="Google Shape;708;p15"/>
            <p:cNvGrpSpPr/>
            <p:nvPr/>
          </p:nvGrpSpPr>
          <p:grpSpPr>
            <a:xfrm>
              <a:off x="8569468" y="807115"/>
              <a:ext cx="2999010" cy="2999010"/>
              <a:chOff x="1435214" y="906563"/>
              <a:chExt cx="3577602" cy="3577602"/>
            </a:xfrm>
          </p:grpSpPr>
          <p:pic>
            <p:nvPicPr>
              <p:cNvPr id="709" name="Google Shape;709;p15"/>
              <p:cNvPicPr preferRelativeResize="0"/>
              <p:nvPr/>
            </p:nvPicPr>
            <p:blipFill rotWithShape="1">
              <a:blip r:embed="rId9">
                <a:alphaModFix/>
              </a:blip>
              <a:srcRect l="16621" r="16621"/>
              <a:stretch/>
            </p:blipFill>
            <p:spPr>
              <a:xfrm>
                <a:off x="1578095" y="1050397"/>
                <a:ext cx="3291840" cy="3289933"/>
              </a:xfrm>
              <a:prstGeom prst="ellipse">
                <a:avLst/>
              </a:prstGeom>
              <a:noFill/>
              <a:ln>
                <a:noFill/>
              </a:ln>
            </p:spPr>
          </p:pic>
          <p:sp>
            <p:nvSpPr>
              <p:cNvPr id="710" name="Google Shape;710;p15"/>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11" name="Google Shape;711;p15"/>
            <p:cNvGrpSpPr/>
            <p:nvPr/>
          </p:nvGrpSpPr>
          <p:grpSpPr>
            <a:xfrm>
              <a:off x="8174933" y="4328526"/>
              <a:ext cx="3788079" cy="892552"/>
              <a:chOff x="878189" y="4065714"/>
              <a:chExt cx="3788079" cy="892552"/>
            </a:xfrm>
          </p:grpSpPr>
          <p:sp>
            <p:nvSpPr>
              <p:cNvPr id="712" name="Google Shape;712;p15"/>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Hangzhou City</a:t>
                </a:r>
                <a:endParaRPr/>
              </a:p>
            </p:txBody>
          </p:sp>
          <p:sp>
            <p:nvSpPr>
              <p:cNvPr id="713" name="Google Shape;713;p15"/>
              <p:cNvSpPr txBox="1"/>
              <p:nvPr/>
            </p:nvSpPr>
            <p:spPr>
              <a:xfrm>
                <a:off x="878189" y="4527379"/>
                <a:ext cx="3788079" cy="430887"/>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Active City Management</a:t>
                </a:r>
                <a:endParaRPr/>
              </a:p>
            </p:txBody>
          </p:sp>
        </p:grpSp>
      </p:grpSp>
      <p:sp>
        <p:nvSpPr>
          <p:cNvPr id="714" name="Google Shape;714;p15"/>
          <p:cNvSpPr/>
          <p:nvPr/>
        </p:nvSpPr>
        <p:spPr>
          <a:xfrm>
            <a:off x="467771" y="390884"/>
            <a:ext cx="507062" cy="318729"/>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715" name="Google Shape;715;p15"/>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Industry Cloud Platforms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animEffect transition="in" filter="fade">
                                      <p:cBhvr>
                                        <p:cTn id="7" dur="1500"/>
                                        <p:tgtEl>
                                          <p:spTgt spid="7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3"/>
                                        </p:tgtEl>
                                        <p:attrNameLst>
                                          <p:attrName>style.visibility</p:attrName>
                                        </p:attrNameLst>
                                      </p:cBhvr>
                                      <p:to>
                                        <p:strVal val="visible"/>
                                      </p:to>
                                    </p:set>
                                    <p:animEffect transition="in" filter="fade">
                                      <p:cBhvr>
                                        <p:cTn id="12" dur="1500"/>
                                        <p:tgtEl>
                                          <p:spTgt spid="6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7"/>
                                        </p:tgtEl>
                                        <p:attrNameLst>
                                          <p:attrName>style.visibility</p:attrName>
                                        </p:attrNameLst>
                                      </p:cBhvr>
                                      <p:to>
                                        <p:strVal val="visible"/>
                                      </p:to>
                                    </p:set>
                                    <p:animEffect transition="in" filter="fade">
                                      <p:cBhvr>
                                        <p:cTn id="17" dur="1500"/>
                                        <p:tgtEl>
                                          <p:spTgt spid="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grpSp>
        <p:nvGrpSpPr>
          <p:cNvPr id="720" name="Google Shape;720;p16"/>
          <p:cNvGrpSpPr/>
          <p:nvPr/>
        </p:nvGrpSpPr>
        <p:grpSpPr>
          <a:xfrm>
            <a:off x="6111348" y="2973802"/>
            <a:ext cx="2064884" cy="2793382"/>
            <a:chOff x="6111348" y="2973802"/>
            <a:chExt cx="2064884" cy="2793382"/>
          </a:xfrm>
        </p:grpSpPr>
        <p:sp>
          <p:nvSpPr>
            <p:cNvPr id="721" name="Google Shape;721;p16"/>
            <p:cNvSpPr/>
            <p:nvPr/>
          </p:nvSpPr>
          <p:spPr>
            <a:xfrm rot="4657524" flipH="1">
              <a:off x="6746850" y="4201701"/>
              <a:ext cx="793881" cy="1939820"/>
            </a:xfrm>
            <a:prstGeom prst="triangle">
              <a:avLst>
                <a:gd name="adj" fmla="val 100000"/>
              </a:avLst>
            </a:prstGeom>
            <a:solidFill>
              <a:srgbClr val="FF54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2" name="Google Shape;722;p16"/>
            <p:cNvSpPr/>
            <p:nvPr/>
          </p:nvSpPr>
          <p:spPr>
            <a:xfrm rot="6142476">
              <a:off x="6748976" y="2596820"/>
              <a:ext cx="788467" cy="1939820"/>
            </a:xfrm>
            <a:prstGeom prst="triangle">
              <a:avLst>
                <a:gd name="adj" fmla="val 100000"/>
              </a:avLst>
            </a:prstGeom>
            <a:solidFill>
              <a:srgbClr val="FF54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3" name="Google Shape;723;p16"/>
            <p:cNvSpPr/>
            <p:nvPr/>
          </p:nvSpPr>
          <p:spPr>
            <a:xfrm rot="5400000" flipH="1">
              <a:off x="6775200" y="3482600"/>
              <a:ext cx="793881" cy="1770433"/>
            </a:xfrm>
            <a:prstGeom prst="triangle">
              <a:avLst>
                <a:gd name="adj" fmla="val 49270"/>
              </a:avLst>
            </a:prstGeom>
            <a:solidFill>
              <a:srgbClr val="FF54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724" name="Google Shape;724;p16"/>
          <p:cNvSpPr/>
          <p:nvPr/>
        </p:nvSpPr>
        <p:spPr>
          <a:xfrm>
            <a:off x="9161171" y="3608208"/>
            <a:ext cx="390552" cy="506962"/>
          </a:xfrm>
          <a:custGeom>
            <a:avLst/>
            <a:gdLst/>
            <a:ahLst/>
            <a:cxnLst/>
            <a:rect l="l" t="t" r="r" b="b"/>
            <a:pathLst>
              <a:path w="2325146" h="3018193" extrusionOk="0">
                <a:moveTo>
                  <a:pt x="1665753" y="591641"/>
                </a:moveTo>
                <a:lnTo>
                  <a:pt x="1754962" y="267128"/>
                </a:lnTo>
                <a:lnTo>
                  <a:pt x="784086" y="0"/>
                </a:lnTo>
                <a:lnTo>
                  <a:pt x="694822" y="324512"/>
                </a:lnTo>
                <a:lnTo>
                  <a:pt x="58826" y="149587"/>
                </a:lnTo>
                <a:lnTo>
                  <a:pt x="0" y="363379"/>
                </a:lnTo>
                <a:lnTo>
                  <a:pt x="635940" y="538304"/>
                </a:lnTo>
                <a:lnTo>
                  <a:pt x="635940" y="538304"/>
                </a:lnTo>
                <a:lnTo>
                  <a:pt x="1606927" y="805376"/>
                </a:lnTo>
                <a:lnTo>
                  <a:pt x="1606927" y="805376"/>
                </a:lnTo>
                <a:lnTo>
                  <a:pt x="2266320" y="986733"/>
                </a:lnTo>
                <a:lnTo>
                  <a:pt x="2325146" y="772942"/>
                </a:lnTo>
                <a:lnTo>
                  <a:pt x="1665753" y="591641"/>
                </a:lnTo>
                <a:close/>
                <a:moveTo>
                  <a:pt x="939051" y="272673"/>
                </a:moveTo>
                <a:lnTo>
                  <a:pt x="1482290" y="422094"/>
                </a:lnTo>
                <a:lnTo>
                  <a:pt x="1451851" y="532759"/>
                </a:lnTo>
                <a:lnTo>
                  <a:pt x="908613" y="383338"/>
                </a:lnTo>
                <a:lnTo>
                  <a:pt x="939051" y="272673"/>
                </a:lnTo>
                <a:close/>
                <a:moveTo>
                  <a:pt x="1904993" y="1050992"/>
                </a:moveTo>
                <a:lnTo>
                  <a:pt x="2126768" y="1050992"/>
                </a:lnTo>
                <a:lnTo>
                  <a:pt x="2126768" y="1064354"/>
                </a:lnTo>
                <a:cubicBezTo>
                  <a:pt x="2126768" y="1079934"/>
                  <a:pt x="2121002" y="1175963"/>
                  <a:pt x="2119838" y="1195035"/>
                </a:cubicBezTo>
                <a:lnTo>
                  <a:pt x="2022368" y="2803349"/>
                </a:lnTo>
                <a:cubicBezTo>
                  <a:pt x="2015105" y="2921888"/>
                  <a:pt x="1912700" y="3018193"/>
                  <a:pt x="1794106" y="3018193"/>
                </a:cubicBezTo>
                <a:lnTo>
                  <a:pt x="379901" y="3018193"/>
                </a:lnTo>
                <a:cubicBezTo>
                  <a:pt x="261196" y="3018193"/>
                  <a:pt x="158791" y="2921832"/>
                  <a:pt x="151583" y="2803349"/>
                </a:cubicBezTo>
                <a:lnTo>
                  <a:pt x="54169" y="1195035"/>
                </a:lnTo>
                <a:cubicBezTo>
                  <a:pt x="53004" y="1175907"/>
                  <a:pt x="47238" y="1079934"/>
                  <a:pt x="47238" y="1064299"/>
                </a:cubicBezTo>
                <a:lnTo>
                  <a:pt x="47238" y="1050937"/>
                </a:lnTo>
                <a:lnTo>
                  <a:pt x="269013" y="1050937"/>
                </a:lnTo>
                <a:lnTo>
                  <a:pt x="269013" y="1064299"/>
                </a:lnTo>
                <a:cubicBezTo>
                  <a:pt x="269235" y="1073780"/>
                  <a:pt x="272118" y="1125509"/>
                  <a:pt x="275556" y="1181618"/>
                </a:cubicBezTo>
                <a:lnTo>
                  <a:pt x="373026" y="2789876"/>
                </a:lnTo>
                <a:cubicBezTo>
                  <a:pt x="373137" y="2792260"/>
                  <a:pt x="377572" y="2796418"/>
                  <a:pt x="379901" y="2796418"/>
                </a:cubicBezTo>
                <a:lnTo>
                  <a:pt x="1794106" y="2796418"/>
                </a:lnTo>
                <a:cubicBezTo>
                  <a:pt x="1796490" y="2796418"/>
                  <a:pt x="1800870" y="2792260"/>
                  <a:pt x="1801036" y="2789876"/>
                </a:cubicBezTo>
                <a:lnTo>
                  <a:pt x="1898506" y="1181618"/>
                </a:lnTo>
                <a:cubicBezTo>
                  <a:pt x="1901888" y="1125509"/>
                  <a:pt x="1904771" y="1073780"/>
                  <a:pt x="1904993" y="1063024"/>
                </a:cubicBezTo>
                <a:lnTo>
                  <a:pt x="1904993" y="10509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540A"/>
              </a:solidFill>
              <a:latin typeface="Arial"/>
              <a:ea typeface="Arial"/>
              <a:cs typeface="Arial"/>
              <a:sym typeface="Arial"/>
            </a:endParaRPr>
          </a:p>
        </p:txBody>
      </p:sp>
      <p:sp>
        <p:nvSpPr>
          <p:cNvPr id="725" name="Google Shape;725;p16"/>
          <p:cNvSpPr/>
          <p:nvPr/>
        </p:nvSpPr>
        <p:spPr>
          <a:xfrm>
            <a:off x="8426345" y="4238469"/>
            <a:ext cx="1860204" cy="954107"/>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2800">
                <a:solidFill>
                  <a:schemeClr val="lt2"/>
                </a:solidFill>
                <a:latin typeface="Arial Black"/>
                <a:ea typeface="Arial Black"/>
                <a:cs typeface="Arial Black"/>
                <a:sym typeface="Arial Black"/>
              </a:rPr>
              <a:t>Wasted Effort</a:t>
            </a:r>
            <a:endParaRPr/>
          </a:p>
        </p:txBody>
      </p:sp>
      <p:sp>
        <p:nvSpPr>
          <p:cNvPr id="726" name="Google Shape;726;p16"/>
          <p:cNvSpPr/>
          <p:nvPr/>
        </p:nvSpPr>
        <p:spPr>
          <a:xfrm>
            <a:off x="2908368" y="1346994"/>
            <a:ext cx="7521967" cy="685800"/>
          </a:xfrm>
          <a:prstGeom prst="wedgeRectCallout">
            <a:avLst>
              <a:gd name="adj1" fmla="val -56313"/>
              <a:gd name="adj2" fmla="val 33043"/>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002856"/>
                </a:solidFill>
                <a:latin typeface="Arial"/>
                <a:ea typeface="Arial"/>
                <a:cs typeface="Arial"/>
                <a:sym typeface="Arial"/>
              </a:rPr>
              <a:t>Deliver It Now!</a:t>
            </a:r>
            <a:endParaRPr/>
          </a:p>
        </p:txBody>
      </p:sp>
      <p:sp>
        <p:nvSpPr>
          <p:cNvPr id="727" name="Google Shape;727;p16"/>
          <p:cNvSpPr/>
          <p:nvPr/>
        </p:nvSpPr>
        <p:spPr>
          <a:xfrm>
            <a:off x="1766778" y="1558275"/>
            <a:ext cx="473531" cy="568237"/>
          </a:xfrm>
          <a:custGeom>
            <a:avLst/>
            <a:gdLst/>
            <a:ahLst/>
            <a:cxnLst/>
            <a:rect l="l" t="t" r="r" b="b"/>
            <a:pathLst>
              <a:path w="917212" h="1100654" extrusionOk="0">
                <a:moveTo>
                  <a:pt x="458606" y="642049"/>
                </a:moveTo>
                <a:cubicBezTo>
                  <a:pt x="635628" y="642049"/>
                  <a:pt x="779630" y="498046"/>
                  <a:pt x="779630" y="321024"/>
                </a:cubicBezTo>
                <a:cubicBezTo>
                  <a:pt x="779630" y="144002"/>
                  <a:pt x="635628" y="0"/>
                  <a:pt x="458606" y="0"/>
                </a:cubicBezTo>
                <a:cubicBezTo>
                  <a:pt x="281584" y="0"/>
                  <a:pt x="137582" y="144002"/>
                  <a:pt x="137582" y="321024"/>
                </a:cubicBezTo>
                <a:cubicBezTo>
                  <a:pt x="137582" y="498046"/>
                  <a:pt x="281584" y="642049"/>
                  <a:pt x="458606" y="642049"/>
                </a:cubicBezTo>
                <a:close/>
                <a:moveTo>
                  <a:pt x="458606" y="91721"/>
                </a:moveTo>
                <a:cubicBezTo>
                  <a:pt x="585044" y="91721"/>
                  <a:pt x="687909" y="194587"/>
                  <a:pt x="687909" y="321024"/>
                </a:cubicBezTo>
                <a:cubicBezTo>
                  <a:pt x="687909" y="447462"/>
                  <a:pt x="585044" y="550327"/>
                  <a:pt x="458606" y="550327"/>
                </a:cubicBezTo>
                <a:cubicBezTo>
                  <a:pt x="332168" y="550327"/>
                  <a:pt x="229303" y="447462"/>
                  <a:pt x="229303" y="321024"/>
                </a:cubicBezTo>
                <a:cubicBezTo>
                  <a:pt x="229303" y="194587"/>
                  <a:pt x="332168" y="91721"/>
                  <a:pt x="458606" y="91721"/>
                </a:cubicBezTo>
                <a:close/>
                <a:moveTo>
                  <a:pt x="917212" y="619118"/>
                </a:moveTo>
                <a:lnTo>
                  <a:pt x="917212" y="1100655"/>
                </a:lnTo>
                <a:lnTo>
                  <a:pt x="825491" y="1100655"/>
                </a:lnTo>
                <a:lnTo>
                  <a:pt x="825491" y="710839"/>
                </a:lnTo>
                <a:lnTo>
                  <a:pt x="744914" y="710839"/>
                </a:lnTo>
                <a:lnTo>
                  <a:pt x="799717" y="918657"/>
                </a:lnTo>
                <a:lnTo>
                  <a:pt x="614853" y="857226"/>
                </a:lnTo>
                <a:lnTo>
                  <a:pt x="458606" y="1097100"/>
                </a:lnTo>
                <a:lnTo>
                  <a:pt x="302359" y="857249"/>
                </a:lnTo>
                <a:lnTo>
                  <a:pt x="117495" y="918680"/>
                </a:lnTo>
                <a:lnTo>
                  <a:pt x="172298" y="710839"/>
                </a:lnTo>
                <a:lnTo>
                  <a:pt x="91721" y="710839"/>
                </a:lnTo>
                <a:lnTo>
                  <a:pt x="91721" y="1100655"/>
                </a:lnTo>
                <a:lnTo>
                  <a:pt x="0" y="1100655"/>
                </a:lnTo>
                <a:lnTo>
                  <a:pt x="0" y="619118"/>
                </a:lnTo>
                <a:lnTo>
                  <a:pt x="291352" y="619118"/>
                </a:lnTo>
                <a:lnTo>
                  <a:pt x="249413" y="778186"/>
                </a:lnTo>
                <a:lnTo>
                  <a:pt x="340584" y="747895"/>
                </a:lnTo>
                <a:lnTo>
                  <a:pt x="458606" y="929067"/>
                </a:lnTo>
                <a:lnTo>
                  <a:pt x="576651" y="747895"/>
                </a:lnTo>
                <a:lnTo>
                  <a:pt x="667822" y="778186"/>
                </a:lnTo>
                <a:lnTo>
                  <a:pt x="625883" y="619118"/>
                </a:lnTo>
                <a:lnTo>
                  <a:pt x="917212" y="61911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28" name="Google Shape;728;p16"/>
          <p:cNvSpPr/>
          <p:nvPr/>
        </p:nvSpPr>
        <p:spPr>
          <a:xfrm>
            <a:off x="467771" y="369984"/>
            <a:ext cx="507062" cy="31873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729" name="Google Shape;729;p16"/>
          <p:cNvSpPr/>
          <p:nvPr/>
        </p:nvSpPr>
        <p:spPr>
          <a:xfrm>
            <a:off x="8176233" y="3191663"/>
            <a:ext cx="2360428" cy="2360428"/>
          </a:xfrm>
          <a:prstGeom prst="ellipse">
            <a:avLst/>
          </a:prstGeom>
          <a:noFill/>
          <a:ln w="50800" cap="rnd" cmpd="sng">
            <a:solidFill>
              <a:srgbClr val="009AD7"/>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30" name="Google Shape;730;p16"/>
          <p:cNvGrpSpPr/>
          <p:nvPr/>
        </p:nvGrpSpPr>
        <p:grpSpPr>
          <a:xfrm>
            <a:off x="1771779" y="4973302"/>
            <a:ext cx="4516082" cy="793882"/>
            <a:chOff x="1580707" y="4973302"/>
            <a:chExt cx="4516082" cy="793882"/>
          </a:xfrm>
        </p:grpSpPr>
        <p:sp>
          <p:nvSpPr>
            <p:cNvPr id="731" name="Google Shape;731;p16"/>
            <p:cNvSpPr/>
            <p:nvPr/>
          </p:nvSpPr>
          <p:spPr>
            <a:xfrm>
              <a:off x="1580707" y="4973302"/>
              <a:ext cx="4516082" cy="793882"/>
            </a:xfrm>
            <a:prstGeom prst="rect">
              <a:avLst/>
            </a:prstGeom>
            <a:solidFill>
              <a:srgbClr val="FF540A"/>
            </a:solidFill>
            <a:ln>
              <a:noFill/>
            </a:ln>
          </p:spPr>
          <p:txBody>
            <a:bodyPr spcFirstLastPara="1" wrap="square" lIns="914400"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Lack of Skills</a:t>
              </a:r>
              <a:endParaRPr/>
            </a:p>
          </p:txBody>
        </p:sp>
        <p:sp>
          <p:nvSpPr>
            <p:cNvPr id="732" name="Google Shape;732;p16"/>
            <p:cNvSpPr/>
            <p:nvPr/>
          </p:nvSpPr>
          <p:spPr>
            <a:xfrm>
              <a:off x="1727480" y="5137128"/>
              <a:ext cx="577238" cy="466230"/>
            </a:xfrm>
            <a:custGeom>
              <a:avLst/>
              <a:gdLst/>
              <a:ahLst/>
              <a:cxnLst/>
              <a:rect l="l" t="t" r="r" b="b"/>
              <a:pathLst>
                <a:path w="656975" h="530634" extrusionOk="0">
                  <a:moveTo>
                    <a:pt x="568536" y="37902"/>
                  </a:moveTo>
                  <a:lnTo>
                    <a:pt x="530634" y="63171"/>
                  </a:lnTo>
                  <a:lnTo>
                    <a:pt x="364280" y="63171"/>
                  </a:lnTo>
                  <a:lnTo>
                    <a:pt x="364280" y="0"/>
                  </a:lnTo>
                  <a:lnTo>
                    <a:pt x="0" y="0"/>
                  </a:lnTo>
                  <a:lnTo>
                    <a:pt x="0" y="176878"/>
                  </a:lnTo>
                  <a:lnTo>
                    <a:pt x="364280" y="176878"/>
                  </a:lnTo>
                  <a:lnTo>
                    <a:pt x="364280" y="113707"/>
                  </a:lnTo>
                  <a:lnTo>
                    <a:pt x="530634" y="113707"/>
                  </a:lnTo>
                  <a:lnTo>
                    <a:pt x="568536" y="138976"/>
                  </a:lnTo>
                  <a:lnTo>
                    <a:pt x="656975" y="113707"/>
                  </a:lnTo>
                  <a:lnTo>
                    <a:pt x="656975" y="63171"/>
                  </a:lnTo>
                  <a:lnTo>
                    <a:pt x="568536" y="37902"/>
                  </a:lnTo>
                  <a:close/>
                  <a:moveTo>
                    <a:pt x="313744" y="126341"/>
                  </a:moveTo>
                  <a:lnTo>
                    <a:pt x="50537" y="126341"/>
                  </a:lnTo>
                  <a:lnTo>
                    <a:pt x="50537" y="50537"/>
                  </a:lnTo>
                  <a:lnTo>
                    <a:pt x="313744" y="50537"/>
                  </a:lnTo>
                  <a:lnTo>
                    <a:pt x="313744" y="126341"/>
                  </a:lnTo>
                  <a:close/>
                  <a:moveTo>
                    <a:pt x="151610" y="227415"/>
                  </a:moveTo>
                  <a:cubicBezTo>
                    <a:pt x="67883" y="227415"/>
                    <a:pt x="0" y="295298"/>
                    <a:pt x="0" y="379024"/>
                  </a:cubicBezTo>
                  <a:cubicBezTo>
                    <a:pt x="0" y="462751"/>
                    <a:pt x="67883" y="530634"/>
                    <a:pt x="151610" y="530634"/>
                  </a:cubicBezTo>
                  <a:cubicBezTo>
                    <a:pt x="202298" y="530634"/>
                    <a:pt x="247048" y="505669"/>
                    <a:pt x="274578" y="467463"/>
                  </a:cubicBezTo>
                  <a:lnTo>
                    <a:pt x="656975" y="467463"/>
                  </a:lnTo>
                  <a:lnTo>
                    <a:pt x="656975" y="290585"/>
                  </a:lnTo>
                  <a:lnTo>
                    <a:pt x="274578" y="290585"/>
                  </a:lnTo>
                  <a:cubicBezTo>
                    <a:pt x="247061" y="252380"/>
                    <a:pt x="202298" y="227415"/>
                    <a:pt x="151610" y="227415"/>
                  </a:cubicBezTo>
                  <a:close/>
                  <a:moveTo>
                    <a:pt x="606439" y="416927"/>
                  </a:moveTo>
                  <a:lnTo>
                    <a:pt x="245267" y="416927"/>
                  </a:lnTo>
                  <a:cubicBezTo>
                    <a:pt x="230270" y="453957"/>
                    <a:pt x="194010" y="480097"/>
                    <a:pt x="151610" y="480097"/>
                  </a:cubicBezTo>
                  <a:cubicBezTo>
                    <a:pt x="114225" y="480097"/>
                    <a:pt x="81654" y="459744"/>
                    <a:pt x="64169" y="429561"/>
                  </a:cubicBezTo>
                  <a:lnTo>
                    <a:pt x="151610" y="429561"/>
                  </a:lnTo>
                  <a:lnTo>
                    <a:pt x="151610" y="328488"/>
                  </a:lnTo>
                  <a:lnTo>
                    <a:pt x="64169" y="328488"/>
                  </a:lnTo>
                  <a:cubicBezTo>
                    <a:pt x="81654" y="298305"/>
                    <a:pt x="114225" y="277951"/>
                    <a:pt x="151610" y="277951"/>
                  </a:cubicBezTo>
                  <a:cubicBezTo>
                    <a:pt x="194022" y="277951"/>
                    <a:pt x="230270" y="304091"/>
                    <a:pt x="245267" y="341122"/>
                  </a:cubicBezTo>
                  <a:lnTo>
                    <a:pt x="606439" y="341122"/>
                  </a:lnTo>
                  <a:lnTo>
                    <a:pt x="606439" y="416927"/>
                  </a:lnTo>
                  <a:close/>
                </a:path>
              </a:pathLst>
            </a:custGeom>
            <a:solidFill>
              <a:schemeClr val="lt1"/>
            </a:solidFill>
            <a:ln>
              <a:noFill/>
            </a:ln>
          </p:spPr>
          <p:txBody>
            <a:bodyPr spcFirstLastPara="1" wrap="square" lIns="914400" tIns="45700" rIns="91425" bIns="45700" anchor="ctr" anchorCtr="0">
              <a:noAutofit/>
            </a:bodyPr>
            <a:lstStyle/>
            <a:p>
              <a:pPr marL="0" marR="0" lvl="0" indent="0" algn="l" rtl="0">
                <a:spcBef>
                  <a:spcPts val="0"/>
                </a:spcBef>
                <a:spcAft>
                  <a:spcPts val="0"/>
                </a:spcAft>
                <a:buNone/>
              </a:pPr>
              <a:endParaRPr sz="2400" b="1">
                <a:solidFill>
                  <a:schemeClr val="lt1"/>
                </a:solidFill>
                <a:latin typeface="Arial"/>
                <a:ea typeface="Arial"/>
                <a:cs typeface="Arial"/>
                <a:sym typeface="Arial"/>
              </a:endParaRPr>
            </a:p>
          </p:txBody>
        </p:sp>
      </p:grpSp>
      <p:grpSp>
        <p:nvGrpSpPr>
          <p:cNvPr id="733" name="Google Shape;733;p16"/>
          <p:cNvGrpSpPr/>
          <p:nvPr/>
        </p:nvGrpSpPr>
        <p:grpSpPr>
          <a:xfrm>
            <a:off x="1771779" y="2973801"/>
            <a:ext cx="4517243" cy="793882"/>
            <a:chOff x="1580707" y="2976569"/>
            <a:chExt cx="4517243" cy="793882"/>
          </a:xfrm>
        </p:grpSpPr>
        <p:sp>
          <p:nvSpPr>
            <p:cNvPr id="734" name="Google Shape;734;p16"/>
            <p:cNvSpPr/>
            <p:nvPr/>
          </p:nvSpPr>
          <p:spPr>
            <a:xfrm>
              <a:off x="1580707" y="2976569"/>
              <a:ext cx="4517243" cy="793882"/>
            </a:xfrm>
            <a:prstGeom prst="rect">
              <a:avLst/>
            </a:prstGeom>
            <a:solidFill>
              <a:srgbClr val="FF540A"/>
            </a:solidFill>
            <a:ln>
              <a:noFill/>
            </a:ln>
          </p:spPr>
          <p:txBody>
            <a:bodyPr spcFirstLastPara="1" wrap="square" lIns="914400"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Complex Architectures</a:t>
              </a:r>
              <a:endParaRPr/>
            </a:p>
          </p:txBody>
        </p:sp>
        <p:sp>
          <p:nvSpPr>
            <p:cNvPr id="735" name="Google Shape;735;p16"/>
            <p:cNvSpPr/>
            <p:nvPr/>
          </p:nvSpPr>
          <p:spPr>
            <a:xfrm>
              <a:off x="1771291" y="3131950"/>
              <a:ext cx="489616" cy="483120"/>
            </a:xfrm>
            <a:custGeom>
              <a:avLst/>
              <a:gdLst/>
              <a:ahLst/>
              <a:cxnLst/>
              <a:rect l="l" t="t" r="r" b="b"/>
              <a:pathLst>
                <a:path w="665938" h="657101" extrusionOk="0">
                  <a:moveTo>
                    <a:pt x="304880" y="407047"/>
                  </a:moveTo>
                  <a:lnTo>
                    <a:pt x="424362" y="487867"/>
                  </a:lnTo>
                  <a:lnTo>
                    <a:pt x="452662" y="446011"/>
                  </a:lnTo>
                  <a:lnTo>
                    <a:pt x="355253" y="380123"/>
                  </a:lnTo>
                  <a:lnTo>
                    <a:pt x="383920" y="364798"/>
                  </a:lnTo>
                  <a:lnTo>
                    <a:pt x="360079" y="320238"/>
                  </a:lnTo>
                  <a:lnTo>
                    <a:pt x="307925" y="348121"/>
                  </a:lnTo>
                  <a:lnTo>
                    <a:pt x="196631" y="272847"/>
                  </a:lnTo>
                  <a:cubicBezTo>
                    <a:pt x="200737" y="251331"/>
                    <a:pt x="197844" y="228324"/>
                    <a:pt x="186739" y="207554"/>
                  </a:cubicBezTo>
                  <a:lnTo>
                    <a:pt x="186739" y="207554"/>
                  </a:lnTo>
                  <a:cubicBezTo>
                    <a:pt x="164667" y="166291"/>
                    <a:pt x="117428" y="147074"/>
                    <a:pt x="74029" y="158445"/>
                  </a:cubicBezTo>
                  <a:lnTo>
                    <a:pt x="50517" y="114453"/>
                  </a:lnTo>
                  <a:lnTo>
                    <a:pt x="5957" y="138281"/>
                  </a:lnTo>
                  <a:lnTo>
                    <a:pt x="30025" y="183296"/>
                  </a:lnTo>
                  <a:cubicBezTo>
                    <a:pt x="-815" y="213353"/>
                    <a:pt x="-9609" y="261325"/>
                    <a:pt x="11693" y="301160"/>
                  </a:cubicBezTo>
                  <a:cubicBezTo>
                    <a:pt x="22027" y="320478"/>
                    <a:pt x="37959" y="334805"/>
                    <a:pt x="56354" y="343611"/>
                  </a:cubicBezTo>
                  <a:lnTo>
                    <a:pt x="56986" y="482296"/>
                  </a:lnTo>
                  <a:lnTo>
                    <a:pt x="4605" y="510293"/>
                  </a:lnTo>
                  <a:lnTo>
                    <a:pt x="28445" y="554854"/>
                  </a:lnTo>
                  <a:lnTo>
                    <a:pt x="57239" y="539453"/>
                  </a:lnTo>
                  <a:lnTo>
                    <a:pt x="57769" y="657102"/>
                  </a:lnTo>
                  <a:lnTo>
                    <a:pt x="108306" y="656874"/>
                  </a:lnTo>
                  <a:lnTo>
                    <a:pt x="107649" y="512491"/>
                  </a:lnTo>
                  <a:lnTo>
                    <a:pt x="304880" y="407047"/>
                  </a:lnTo>
                  <a:close/>
                  <a:moveTo>
                    <a:pt x="76240" y="211369"/>
                  </a:moveTo>
                  <a:cubicBezTo>
                    <a:pt x="83530" y="207465"/>
                    <a:pt x="91376" y="205621"/>
                    <a:pt x="99121" y="205621"/>
                  </a:cubicBezTo>
                  <a:cubicBezTo>
                    <a:pt x="116543" y="205621"/>
                    <a:pt x="133410" y="214970"/>
                    <a:pt x="142178" y="231369"/>
                  </a:cubicBezTo>
                  <a:cubicBezTo>
                    <a:pt x="154837" y="255058"/>
                    <a:pt x="145867" y="284635"/>
                    <a:pt x="122178" y="297294"/>
                  </a:cubicBezTo>
                  <a:cubicBezTo>
                    <a:pt x="98514" y="309966"/>
                    <a:pt x="68925" y="300983"/>
                    <a:pt x="56241" y="277294"/>
                  </a:cubicBezTo>
                  <a:cubicBezTo>
                    <a:pt x="43581" y="253618"/>
                    <a:pt x="52551" y="224029"/>
                    <a:pt x="76240" y="211369"/>
                  </a:cubicBezTo>
                  <a:close/>
                  <a:moveTo>
                    <a:pt x="106929" y="353112"/>
                  </a:moveTo>
                  <a:cubicBezTo>
                    <a:pt x="120233" y="352088"/>
                    <a:pt x="133524" y="348538"/>
                    <a:pt x="146019" y="341855"/>
                  </a:cubicBezTo>
                  <a:cubicBezTo>
                    <a:pt x="157213" y="335866"/>
                    <a:pt x="166713" y="327970"/>
                    <a:pt x="174496" y="318861"/>
                  </a:cubicBezTo>
                  <a:lnTo>
                    <a:pt x="257553" y="375032"/>
                  </a:lnTo>
                  <a:lnTo>
                    <a:pt x="107384" y="455309"/>
                  </a:lnTo>
                  <a:lnTo>
                    <a:pt x="106929" y="353112"/>
                  </a:lnTo>
                  <a:close/>
                  <a:moveTo>
                    <a:pt x="499509" y="0"/>
                  </a:moveTo>
                  <a:lnTo>
                    <a:pt x="160573" y="0"/>
                  </a:lnTo>
                  <a:lnTo>
                    <a:pt x="160573" y="126341"/>
                  </a:lnTo>
                  <a:lnTo>
                    <a:pt x="211110" y="126341"/>
                  </a:lnTo>
                  <a:lnTo>
                    <a:pt x="211110" y="50537"/>
                  </a:lnTo>
                  <a:lnTo>
                    <a:pt x="451159" y="50537"/>
                  </a:lnTo>
                  <a:lnTo>
                    <a:pt x="451159" y="214780"/>
                  </a:lnTo>
                  <a:lnTo>
                    <a:pt x="615402" y="214780"/>
                  </a:lnTo>
                  <a:lnTo>
                    <a:pt x="615402" y="606439"/>
                  </a:lnTo>
                  <a:lnTo>
                    <a:pt x="211097" y="606439"/>
                  </a:lnTo>
                  <a:lnTo>
                    <a:pt x="211097" y="555902"/>
                  </a:lnTo>
                  <a:lnTo>
                    <a:pt x="160561" y="555902"/>
                  </a:lnTo>
                  <a:lnTo>
                    <a:pt x="160561" y="656975"/>
                  </a:lnTo>
                  <a:lnTo>
                    <a:pt x="665939" y="656975"/>
                  </a:lnTo>
                  <a:lnTo>
                    <a:pt x="665939" y="166404"/>
                  </a:lnTo>
                  <a:lnTo>
                    <a:pt x="499509" y="0"/>
                  </a:lnTo>
                  <a:close/>
                  <a:moveTo>
                    <a:pt x="501695" y="73644"/>
                  </a:moveTo>
                  <a:lnTo>
                    <a:pt x="592295" y="164244"/>
                  </a:lnTo>
                  <a:lnTo>
                    <a:pt x="501695" y="164244"/>
                  </a:lnTo>
                  <a:lnTo>
                    <a:pt x="501695" y="73644"/>
                  </a:lnTo>
                  <a:close/>
                </a:path>
              </a:pathLst>
            </a:custGeom>
            <a:solidFill>
              <a:schemeClr val="lt1"/>
            </a:solidFill>
            <a:ln>
              <a:noFill/>
            </a:ln>
          </p:spPr>
          <p:txBody>
            <a:bodyPr spcFirstLastPara="1" wrap="square" lIns="914400" tIns="45700" rIns="91425" bIns="45700" anchor="ctr" anchorCtr="0">
              <a:noAutofit/>
            </a:bodyPr>
            <a:lstStyle/>
            <a:p>
              <a:pPr marL="0" marR="0" lvl="0" indent="0" algn="l" rtl="0">
                <a:spcBef>
                  <a:spcPts val="0"/>
                </a:spcBef>
                <a:spcAft>
                  <a:spcPts val="0"/>
                </a:spcAft>
                <a:buNone/>
              </a:pPr>
              <a:endParaRPr sz="2400" b="1">
                <a:solidFill>
                  <a:schemeClr val="lt1"/>
                </a:solidFill>
                <a:latin typeface="Arial"/>
                <a:ea typeface="Arial"/>
                <a:cs typeface="Arial"/>
                <a:sym typeface="Arial"/>
              </a:endParaRPr>
            </a:p>
          </p:txBody>
        </p:sp>
      </p:grpSp>
      <p:grpSp>
        <p:nvGrpSpPr>
          <p:cNvPr id="736" name="Google Shape;736;p16"/>
          <p:cNvGrpSpPr/>
          <p:nvPr/>
        </p:nvGrpSpPr>
        <p:grpSpPr>
          <a:xfrm>
            <a:off x="1771779" y="3973551"/>
            <a:ext cx="4516082" cy="793882"/>
            <a:chOff x="1771779" y="3973551"/>
            <a:chExt cx="4516082" cy="793882"/>
          </a:xfrm>
        </p:grpSpPr>
        <p:sp>
          <p:nvSpPr>
            <p:cNvPr id="737" name="Google Shape;737;p16"/>
            <p:cNvSpPr/>
            <p:nvPr/>
          </p:nvSpPr>
          <p:spPr>
            <a:xfrm>
              <a:off x="1771779" y="3973551"/>
              <a:ext cx="4516082" cy="793882"/>
            </a:xfrm>
            <a:prstGeom prst="rect">
              <a:avLst/>
            </a:prstGeom>
            <a:solidFill>
              <a:srgbClr val="FF540A"/>
            </a:solidFill>
            <a:ln>
              <a:noFill/>
            </a:ln>
          </p:spPr>
          <p:txBody>
            <a:bodyPr spcFirstLastPara="1" wrap="square" lIns="914400" tIns="45700" rIns="91425" bIns="45700" anchor="ctr" anchorCtr="0">
              <a:no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Hybrid Infrastructure</a:t>
              </a:r>
              <a:endParaRPr/>
            </a:p>
          </p:txBody>
        </p:sp>
        <p:pic>
          <p:nvPicPr>
            <p:cNvPr id="738" name="Google Shape;738;p16"/>
            <p:cNvPicPr preferRelativeResize="0"/>
            <p:nvPr/>
          </p:nvPicPr>
          <p:blipFill rotWithShape="1">
            <a:blip r:embed="rId3">
              <a:alphaModFix/>
            </a:blip>
            <a:srcRect/>
            <a:stretch/>
          </p:blipFill>
          <p:spPr>
            <a:xfrm>
              <a:off x="1813110" y="4064000"/>
              <a:ext cx="788122" cy="612984"/>
            </a:xfrm>
            <a:prstGeom prst="rect">
              <a:avLst/>
            </a:prstGeom>
            <a:noFill/>
            <a:ln>
              <a:noFill/>
            </a:ln>
          </p:spPr>
        </p:pic>
      </p:grpSp>
      <p:sp>
        <p:nvSpPr>
          <p:cNvPr id="739" name="Google Shape;739;p16"/>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Platform Engineering: </a:t>
            </a:r>
            <a:r>
              <a:rPr lang="en-US" sz="3200" b="0">
                <a:solidFill>
                  <a:srgbClr val="FF540A"/>
                </a:solidFill>
                <a:latin typeface="Arial Black"/>
                <a:ea typeface="Arial Black"/>
                <a:cs typeface="Arial Black"/>
                <a:sym typeface="Arial Black"/>
              </a:rPr>
              <a:t>Scale Delivery</a:t>
            </a:r>
            <a:endParaRPr sz="3200" b="0">
              <a:solidFill>
                <a:schemeClr val="lt2"/>
              </a:solidFill>
              <a:latin typeface="Arial Black"/>
              <a:ea typeface="Arial Black"/>
              <a:cs typeface="Arial Black"/>
              <a:sym typeface="Arial Black"/>
            </a:endParaRPr>
          </a:p>
        </p:txBody>
      </p:sp>
      <p:sp>
        <p:nvSpPr>
          <p:cNvPr id="740" name="Google Shape;740;p16"/>
          <p:cNvSpPr txBox="1"/>
          <p:nvPr/>
        </p:nvSpPr>
        <p:spPr>
          <a:xfrm>
            <a:off x="457200" y="6271384"/>
            <a:ext cx="6229673" cy="1384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900">
                <a:solidFill>
                  <a:srgbClr val="D3D3D3"/>
                </a:solidFill>
                <a:latin typeface="Arial"/>
                <a:ea typeface="Arial"/>
                <a:cs typeface="Arial"/>
                <a:sym typeface="Arial"/>
              </a:rPr>
              <a:t>Gartner Research: </a:t>
            </a:r>
            <a:r>
              <a:rPr lang="en-US" sz="900" u="sng">
                <a:solidFill>
                  <a:srgbClr val="0563C1"/>
                </a:solidFill>
                <a:latin typeface="Calibri"/>
                <a:ea typeface="Calibri"/>
                <a:cs typeface="Calibri"/>
                <a:sym typeface="Calibri"/>
                <a:hlinkClick r:id="rId4">
                  <a:extLst>
                    <a:ext uri="{A12FA001-AC4F-418D-AE19-62706E023703}">
                      <ahyp:hlinkClr xmlns:ahyp="http://schemas.microsoft.com/office/drawing/2018/hyperlinkcolor" xmlns="" val="tx"/>
                    </a:ext>
                  </a:extLst>
                </a:hlinkClick>
              </a:rPr>
              <a:t>Top Strategic Technology Trends for 2023: Platform Engineering</a:t>
            </a:r>
            <a:r>
              <a:rPr lang="en-US" sz="900">
                <a:solidFill>
                  <a:srgbClr val="D3D3D3"/>
                </a:solidFill>
                <a:latin typeface="Arial"/>
                <a:ea typeface="Arial"/>
                <a:cs typeface="Arial"/>
                <a:sym typeface="Arial"/>
              </a:rPr>
              <a:t> by Paul Delory et 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7"/>
                                        </p:tgtEl>
                                        <p:attrNameLst>
                                          <p:attrName>style.visibility</p:attrName>
                                        </p:attrNameLst>
                                      </p:cBhvr>
                                      <p:to>
                                        <p:strVal val="visible"/>
                                      </p:to>
                                    </p:set>
                                    <p:animEffect transition="in" filter="fade">
                                      <p:cBhvr>
                                        <p:cTn id="7" dur="500"/>
                                        <p:tgtEl>
                                          <p:spTgt spid="7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6"/>
                                        </p:tgtEl>
                                        <p:attrNameLst>
                                          <p:attrName>style.visibility</p:attrName>
                                        </p:attrNameLst>
                                      </p:cBhvr>
                                      <p:to>
                                        <p:strVal val="visible"/>
                                      </p:to>
                                    </p:set>
                                    <p:animEffect transition="in" filter="fade">
                                      <p:cBhvr>
                                        <p:cTn id="12" dur="500"/>
                                        <p:tgtEl>
                                          <p:spTgt spid="7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3"/>
                                        </p:tgtEl>
                                        <p:attrNameLst>
                                          <p:attrName>style.visibility</p:attrName>
                                        </p:attrNameLst>
                                      </p:cBhvr>
                                      <p:to>
                                        <p:strVal val="visible"/>
                                      </p:to>
                                    </p:set>
                                    <p:animEffect transition="in" filter="fade">
                                      <p:cBhvr>
                                        <p:cTn id="17" dur="500"/>
                                        <p:tgtEl>
                                          <p:spTgt spid="7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6"/>
                                        </p:tgtEl>
                                        <p:attrNameLst>
                                          <p:attrName>style.visibility</p:attrName>
                                        </p:attrNameLst>
                                      </p:cBhvr>
                                      <p:to>
                                        <p:strVal val="visible"/>
                                      </p:to>
                                    </p:set>
                                    <p:animEffect transition="in" filter="fade">
                                      <p:cBhvr>
                                        <p:cTn id="22" dur="500"/>
                                        <p:tgtEl>
                                          <p:spTgt spid="7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0"/>
                                        </p:tgtEl>
                                        <p:attrNameLst>
                                          <p:attrName>style.visibility</p:attrName>
                                        </p:attrNameLst>
                                      </p:cBhvr>
                                      <p:to>
                                        <p:strVal val="visible"/>
                                      </p:to>
                                    </p:set>
                                    <p:animEffect transition="in" filter="fade">
                                      <p:cBhvr>
                                        <p:cTn id="27" dur="500"/>
                                        <p:tgtEl>
                                          <p:spTgt spid="7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0"/>
                                        </p:tgtEl>
                                        <p:attrNameLst>
                                          <p:attrName>style.visibility</p:attrName>
                                        </p:attrNameLst>
                                      </p:cBhvr>
                                      <p:to>
                                        <p:strVal val="visible"/>
                                      </p:to>
                                    </p:set>
                                    <p:animEffect transition="in" filter="fade">
                                      <p:cBhvr>
                                        <p:cTn id="32" dur="500"/>
                                        <p:tgtEl>
                                          <p:spTgt spid="720"/>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24"/>
                                        </p:tgtEl>
                                        <p:attrNameLst>
                                          <p:attrName>style.visibility</p:attrName>
                                        </p:attrNameLst>
                                      </p:cBhvr>
                                      <p:to>
                                        <p:strVal val="visible"/>
                                      </p:to>
                                    </p:set>
                                    <p:animEffect transition="in" filter="fade">
                                      <p:cBhvr>
                                        <p:cTn id="36" dur="500"/>
                                        <p:tgtEl>
                                          <p:spTgt spid="724"/>
                                        </p:tgtEl>
                                      </p:cBhvr>
                                    </p:animEffect>
                                  </p:childTnLst>
                                </p:cTn>
                              </p:par>
                              <p:par>
                                <p:cTn id="37" presetID="10" presetClass="entr" presetSubtype="0" fill="hold" nodeType="withEffect">
                                  <p:stCondLst>
                                    <p:cond delay="0"/>
                                  </p:stCondLst>
                                  <p:childTnLst>
                                    <p:set>
                                      <p:cBhvr>
                                        <p:cTn id="38" dur="1" fill="hold">
                                          <p:stCondLst>
                                            <p:cond delay="0"/>
                                          </p:stCondLst>
                                        </p:cTn>
                                        <p:tgtEl>
                                          <p:spTgt spid="725"/>
                                        </p:tgtEl>
                                        <p:attrNameLst>
                                          <p:attrName>style.visibility</p:attrName>
                                        </p:attrNameLst>
                                      </p:cBhvr>
                                      <p:to>
                                        <p:strVal val="visible"/>
                                      </p:to>
                                    </p:set>
                                    <p:animEffect transition="in" filter="fade">
                                      <p:cBhvr>
                                        <p:cTn id="39" dur="500"/>
                                        <p:tgtEl>
                                          <p:spTgt spid="725"/>
                                        </p:tgtEl>
                                      </p:cBhvr>
                                    </p:animEffect>
                                  </p:childTnLst>
                                </p:cTn>
                              </p:par>
                              <p:par>
                                <p:cTn id="40" presetID="10" presetClass="entr" presetSubtype="0" fill="hold" nodeType="withEffect">
                                  <p:stCondLst>
                                    <p:cond delay="0"/>
                                  </p:stCondLst>
                                  <p:childTnLst>
                                    <p:set>
                                      <p:cBhvr>
                                        <p:cTn id="41" dur="1" fill="hold">
                                          <p:stCondLst>
                                            <p:cond delay="0"/>
                                          </p:stCondLst>
                                        </p:cTn>
                                        <p:tgtEl>
                                          <p:spTgt spid="729"/>
                                        </p:tgtEl>
                                        <p:attrNameLst>
                                          <p:attrName>style.visibility</p:attrName>
                                        </p:attrNameLst>
                                      </p:cBhvr>
                                      <p:to>
                                        <p:strVal val="visible"/>
                                      </p:to>
                                    </p:set>
                                    <p:animEffect transition="in" filter="fade">
                                      <p:cBhvr>
                                        <p:cTn id="42" dur="500"/>
                                        <p:tgtEl>
                                          <p:spTgt spid="729"/>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740"/>
                                        </p:tgtEl>
                                        <p:attrNameLst>
                                          <p:attrName>style.visibility</p:attrName>
                                        </p:attrNameLst>
                                      </p:cBhvr>
                                      <p:to>
                                        <p:strVal val="visible"/>
                                      </p:to>
                                    </p:set>
                                    <p:animEffect transition="in" filter="fade">
                                      <p:cBhvr>
                                        <p:cTn id="46" dur="500"/>
                                        <p:tgtEl>
                                          <p:spTgt spid="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grpSp>
        <p:nvGrpSpPr>
          <p:cNvPr id="745" name="Google Shape;745;p17"/>
          <p:cNvGrpSpPr/>
          <p:nvPr/>
        </p:nvGrpSpPr>
        <p:grpSpPr>
          <a:xfrm>
            <a:off x="3610896" y="2620349"/>
            <a:ext cx="1849582" cy="1849582"/>
            <a:chOff x="3465423" y="2620349"/>
            <a:chExt cx="1849582" cy="1849582"/>
          </a:xfrm>
        </p:grpSpPr>
        <p:sp>
          <p:nvSpPr>
            <p:cNvPr id="746" name="Google Shape;746;p17"/>
            <p:cNvSpPr/>
            <p:nvPr/>
          </p:nvSpPr>
          <p:spPr>
            <a:xfrm rot="-5400000">
              <a:off x="4075499" y="2999784"/>
              <a:ext cx="629430" cy="436418"/>
            </a:xfrm>
            <a:custGeom>
              <a:avLst/>
              <a:gdLst/>
              <a:ahLst/>
              <a:cxnLst/>
              <a:rect l="l" t="t" r="r" b="b"/>
              <a:pathLst>
                <a:path w="533400" h="369836" extrusionOk="0">
                  <a:moveTo>
                    <a:pt x="533400" y="146818"/>
                  </a:moveTo>
                  <a:lnTo>
                    <a:pt x="321916" y="146818"/>
                  </a:lnTo>
                  <a:lnTo>
                    <a:pt x="404050" y="229724"/>
                  </a:lnTo>
                  <a:lnTo>
                    <a:pt x="376980" y="256527"/>
                  </a:lnTo>
                  <a:lnTo>
                    <a:pt x="249345" y="127711"/>
                  </a:lnTo>
                  <a:lnTo>
                    <a:pt x="377057" y="0"/>
                  </a:lnTo>
                  <a:lnTo>
                    <a:pt x="403993" y="26937"/>
                  </a:lnTo>
                  <a:lnTo>
                    <a:pt x="322212" y="108718"/>
                  </a:lnTo>
                  <a:lnTo>
                    <a:pt x="533400" y="108718"/>
                  </a:lnTo>
                  <a:lnTo>
                    <a:pt x="533400" y="146818"/>
                  </a:lnTo>
                  <a:close/>
                  <a:moveTo>
                    <a:pt x="129340" y="140113"/>
                  </a:moveTo>
                  <a:lnTo>
                    <a:pt x="211484" y="223018"/>
                  </a:lnTo>
                  <a:lnTo>
                    <a:pt x="0" y="223018"/>
                  </a:lnTo>
                  <a:lnTo>
                    <a:pt x="0" y="261118"/>
                  </a:lnTo>
                  <a:lnTo>
                    <a:pt x="211188" y="261118"/>
                  </a:lnTo>
                  <a:lnTo>
                    <a:pt x="129407" y="342900"/>
                  </a:lnTo>
                  <a:lnTo>
                    <a:pt x="156343" y="369837"/>
                  </a:lnTo>
                  <a:lnTo>
                    <a:pt x="284055" y="242135"/>
                  </a:lnTo>
                  <a:lnTo>
                    <a:pt x="156410" y="113300"/>
                  </a:lnTo>
                  <a:lnTo>
                    <a:pt x="129340" y="140113"/>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7" name="Google Shape;747;p17"/>
            <p:cNvSpPr txBox="1"/>
            <p:nvPr/>
          </p:nvSpPr>
          <p:spPr>
            <a:xfrm>
              <a:off x="3709903" y="3640163"/>
              <a:ext cx="1360620" cy="461665"/>
            </a:xfrm>
            <a:prstGeom prst="rect">
              <a:avLst/>
            </a:prstGeom>
            <a:noFill/>
            <a:ln>
              <a:noFill/>
            </a:ln>
          </p:spPr>
          <p:txBody>
            <a:bodyPr spcFirstLastPara="1" wrap="square" lIns="36000" tIns="45700" rIns="36000" bIns="45700" anchor="t" anchorCtr="0">
              <a:spAutoFit/>
            </a:bodyPr>
            <a:lstStyle/>
            <a:p>
              <a:pPr marL="0" marR="0" lvl="0" indent="0" algn="l" rtl="0">
                <a:spcBef>
                  <a:spcPts val="0"/>
                </a:spcBef>
                <a:spcAft>
                  <a:spcPts val="0"/>
                </a:spcAft>
                <a:buNone/>
              </a:pPr>
              <a:r>
                <a:rPr lang="en-US" sz="2400">
                  <a:solidFill>
                    <a:schemeClr val="lt2"/>
                  </a:solidFill>
                  <a:latin typeface="Arial Black"/>
                  <a:ea typeface="Arial Black"/>
                  <a:cs typeface="Arial Black"/>
                  <a:sym typeface="Arial Black"/>
                </a:rPr>
                <a:t>Friction</a:t>
              </a:r>
              <a:endParaRPr/>
            </a:p>
          </p:txBody>
        </p:sp>
        <p:sp>
          <p:nvSpPr>
            <p:cNvPr id="748" name="Google Shape;748;p17"/>
            <p:cNvSpPr/>
            <p:nvPr/>
          </p:nvSpPr>
          <p:spPr>
            <a:xfrm>
              <a:off x="3465423" y="2620349"/>
              <a:ext cx="1849582" cy="1849582"/>
            </a:xfrm>
            <a:prstGeom prst="ellipse">
              <a:avLst/>
            </a:prstGeom>
            <a:noFill/>
            <a:ln w="50800" cap="rnd" cmpd="sng">
              <a:solidFill>
                <a:srgbClr val="FF540A"/>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49" name="Google Shape;749;p17"/>
          <p:cNvGrpSpPr/>
          <p:nvPr/>
        </p:nvGrpSpPr>
        <p:grpSpPr>
          <a:xfrm>
            <a:off x="621608" y="2547934"/>
            <a:ext cx="7844884" cy="2001414"/>
            <a:chOff x="476135" y="2554320"/>
            <a:chExt cx="7844884" cy="2001414"/>
          </a:xfrm>
        </p:grpSpPr>
        <p:sp>
          <p:nvSpPr>
            <p:cNvPr id="750" name="Google Shape;750;p17"/>
            <p:cNvSpPr/>
            <p:nvPr/>
          </p:nvSpPr>
          <p:spPr>
            <a:xfrm>
              <a:off x="476135" y="2554320"/>
              <a:ext cx="7844884" cy="2001414"/>
            </a:xfrm>
            <a:prstGeom prst="rect">
              <a:avLst/>
            </a:prstGeom>
            <a:solidFill>
              <a:srgbClr val="FF540A"/>
            </a:solidFill>
            <a:ln>
              <a:noFill/>
            </a:ln>
          </p:spPr>
          <p:txBody>
            <a:bodyPr spcFirstLastPara="1" wrap="square" lIns="0" tIns="91425" rIns="0" bIns="45700" anchor="t"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Engineering Platform</a:t>
              </a:r>
              <a:endParaRPr/>
            </a:p>
          </p:txBody>
        </p:sp>
        <p:sp>
          <p:nvSpPr>
            <p:cNvPr id="751" name="Google Shape;751;p17"/>
            <p:cNvSpPr/>
            <p:nvPr/>
          </p:nvSpPr>
          <p:spPr>
            <a:xfrm>
              <a:off x="2243261" y="2628964"/>
              <a:ext cx="459733" cy="533400"/>
            </a:xfrm>
            <a:custGeom>
              <a:avLst/>
              <a:gdLst/>
              <a:ahLst/>
              <a:cxnLst/>
              <a:rect l="l" t="t" r="r" b="b"/>
              <a:pathLst>
                <a:path w="459733" h="533400" extrusionOk="0">
                  <a:moveTo>
                    <a:pt x="273006" y="172574"/>
                  </a:moveTo>
                  <a:lnTo>
                    <a:pt x="243792" y="243173"/>
                  </a:lnTo>
                  <a:lnTo>
                    <a:pt x="296542" y="243173"/>
                  </a:lnTo>
                  <a:lnTo>
                    <a:pt x="206331" y="360836"/>
                  </a:lnTo>
                  <a:lnTo>
                    <a:pt x="186719" y="360836"/>
                  </a:lnTo>
                  <a:lnTo>
                    <a:pt x="215160" y="286322"/>
                  </a:lnTo>
                  <a:lnTo>
                    <a:pt x="163192" y="286322"/>
                  </a:lnTo>
                  <a:lnTo>
                    <a:pt x="169897" y="270110"/>
                  </a:lnTo>
                  <a:lnTo>
                    <a:pt x="210255" y="172583"/>
                  </a:lnTo>
                  <a:lnTo>
                    <a:pt x="273006" y="172583"/>
                  </a:lnTo>
                  <a:close/>
                  <a:moveTo>
                    <a:pt x="229867" y="0"/>
                  </a:moveTo>
                  <a:lnTo>
                    <a:pt x="174355" y="55512"/>
                  </a:lnTo>
                  <a:lnTo>
                    <a:pt x="157229" y="72638"/>
                  </a:lnTo>
                  <a:lnTo>
                    <a:pt x="184166" y="99574"/>
                  </a:lnTo>
                  <a:lnTo>
                    <a:pt x="209664" y="74076"/>
                  </a:lnTo>
                  <a:lnTo>
                    <a:pt x="209664" y="131712"/>
                  </a:lnTo>
                  <a:lnTo>
                    <a:pt x="247764" y="131712"/>
                  </a:lnTo>
                  <a:lnTo>
                    <a:pt x="247764" y="71771"/>
                  </a:lnTo>
                  <a:lnTo>
                    <a:pt x="275568" y="99574"/>
                  </a:lnTo>
                  <a:lnTo>
                    <a:pt x="302504" y="72638"/>
                  </a:lnTo>
                  <a:lnTo>
                    <a:pt x="285379" y="55512"/>
                  </a:lnTo>
                  <a:lnTo>
                    <a:pt x="229867" y="0"/>
                  </a:lnTo>
                  <a:close/>
                  <a:moveTo>
                    <a:pt x="250069" y="459324"/>
                  </a:moveTo>
                  <a:lnTo>
                    <a:pt x="250069" y="401688"/>
                  </a:lnTo>
                  <a:lnTo>
                    <a:pt x="211969" y="401688"/>
                  </a:lnTo>
                  <a:lnTo>
                    <a:pt x="211969" y="461629"/>
                  </a:lnTo>
                  <a:lnTo>
                    <a:pt x="184166" y="433826"/>
                  </a:lnTo>
                  <a:lnTo>
                    <a:pt x="157229" y="460762"/>
                  </a:lnTo>
                  <a:lnTo>
                    <a:pt x="174355" y="477888"/>
                  </a:lnTo>
                  <a:lnTo>
                    <a:pt x="229867" y="533400"/>
                  </a:lnTo>
                  <a:lnTo>
                    <a:pt x="285379" y="477888"/>
                  </a:lnTo>
                  <a:lnTo>
                    <a:pt x="302504" y="460762"/>
                  </a:lnTo>
                  <a:lnTo>
                    <a:pt x="275568" y="433826"/>
                  </a:lnTo>
                  <a:lnTo>
                    <a:pt x="250069" y="459324"/>
                  </a:lnTo>
                  <a:close/>
                  <a:moveTo>
                    <a:pt x="355283" y="213665"/>
                  </a:moveTo>
                  <a:lnTo>
                    <a:pt x="406946" y="183271"/>
                  </a:lnTo>
                  <a:lnTo>
                    <a:pt x="397088" y="221342"/>
                  </a:lnTo>
                  <a:lnTo>
                    <a:pt x="433969" y="230896"/>
                  </a:lnTo>
                  <a:lnTo>
                    <a:pt x="440046" y="207455"/>
                  </a:lnTo>
                  <a:lnTo>
                    <a:pt x="459734" y="131455"/>
                  </a:lnTo>
                  <a:lnTo>
                    <a:pt x="383734" y="111757"/>
                  </a:lnTo>
                  <a:lnTo>
                    <a:pt x="360293" y="105680"/>
                  </a:lnTo>
                  <a:lnTo>
                    <a:pt x="350739" y="142561"/>
                  </a:lnTo>
                  <a:lnTo>
                    <a:pt x="385639" y="151609"/>
                  </a:lnTo>
                  <a:lnTo>
                    <a:pt x="335966" y="180832"/>
                  </a:lnTo>
                  <a:lnTo>
                    <a:pt x="355283" y="213665"/>
                  </a:lnTo>
                  <a:close/>
                  <a:moveTo>
                    <a:pt x="104451" y="319735"/>
                  </a:moveTo>
                  <a:lnTo>
                    <a:pt x="52788" y="350129"/>
                  </a:lnTo>
                  <a:lnTo>
                    <a:pt x="62646" y="312058"/>
                  </a:lnTo>
                  <a:lnTo>
                    <a:pt x="25765" y="302504"/>
                  </a:lnTo>
                  <a:lnTo>
                    <a:pt x="19688" y="325946"/>
                  </a:lnTo>
                  <a:lnTo>
                    <a:pt x="0" y="401946"/>
                  </a:lnTo>
                  <a:lnTo>
                    <a:pt x="76000" y="421643"/>
                  </a:lnTo>
                  <a:lnTo>
                    <a:pt x="99441" y="427720"/>
                  </a:lnTo>
                  <a:lnTo>
                    <a:pt x="108995" y="390839"/>
                  </a:lnTo>
                  <a:lnTo>
                    <a:pt x="74095" y="381791"/>
                  </a:lnTo>
                  <a:lnTo>
                    <a:pt x="123768" y="352568"/>
                  </a:lnTo>
                  <a:lnTo>
                    <a:pt x="104451" y="319735"/>
                  </a:lnTo>
                  <a:close/>
                  <a:moveTo>
                    <a:pt x="433959" y="302504"/>
                  </a:moveTo>
                  <a:lnTo>
                    <a:pt x="397078" y="312058"/>
                  </a:lnTo>
                  <a:lnTo>
                    <a:pt x="406937" y="350129"/>
                  </a:lnTo>
                  <a:lnTo>
                    <a:pt x="355273" y="319735"/>
                  </a:lnTo>
                  <a:lnTo>
                    <a:pt x="335956" y="352577"/>
                  </a:lnTo>
                  <a:lnTo>
                    <a:pt x="385629" y="381800"/>
                  </a:lnTo>
                  <a:lnTo>
                    <a:pt x="350730" y="390849"/>
                  </a:lnTo>
                  <a:lnTo>
                    <a:pt x="360283" y="427730"/>
                  </a:lnTo>
                  <a:lnTo>
                    <a:pt x="383724" y="421653"/>
                  </a:lnTo>
                  <a:lnTo>
                    <a:pt x="459724" y="401955"/>
                  </a:lnTo>
                  <a:lnTo>
                    <a:pt x="440036" y="325955"/>
                  </a:lnTo>
                  <a:lnTo>
                    <a:pt x="433959" y="302504"/>
                  </a:lnTo>
                  <a:close/>
                  <a:moveTo>
                    <a:pt x="109004" y="142561"/>
                  </a:moveTo>
                  <a:lnTo>
                    <a:pt x="99451" y="105680"/>
                  </a:lnTo>
                  <a:lnTo>
                    <a:pt x="76010" y="111757"/>
                  </a:lnTo>
                  <a:lnTo>
                    <a:pt x="10" y="131455"/>
                  </a:lnTo>
                  <a:lnTo>
                    <a:pt x="19698" y="207455"/>
                  </a:lnTo>
                  <a:lnTo>
                    <a:pt x="25775" y="230896"/>
                  </a:lnTo>
                  <a:lnTo>
                    <a:pt x="62655" y="221342"/>
                  </a:lnTo>
                  <a:lnTo>
                    <a:pt x="52797" y="183271"/>
                  </a:lnTo>
                  <a:lnTo>
                    <a:pt x="104461" y="213665"/>
                  </a:lnTo>
                  <a:lnTo>
                    <a:pt x="123777" y="180823"/>
                  </a:lnTo>
                  <a:lnTo>
                    <a:pt x="74105" y="151600"/>
                  </a:lnTo>
                  <a:lnTo>
                    <a:pt x="109004" y="14256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752" name="Google Shape;752;p17"/>
          <p:cNvSpPr/>
          <p:nvPr/>
        </p:nvSpPr>
        <p:spPr>
          <a:xfrm>
            <a:off x="621608" y="1133454"/>
            <a:ext cx="7844884" cy="702527"/>
          </a:xfrm>
          <a:prstGeom prst="rect">
            <a:avLst/>
          </a:prstGeom>
          <a:solidFill>
            <a:schemeClr val="l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b="1">
                <a:solidFill>
                  <a:srgbClr val="009AD7"/>
                </a:solidFill>
                <a:latin typeface="Arial"/>
                <a:ea typeface="Arial"/>
                <a:cs typeface="Arial"/>
                <a:sym typeface="Arial"/>
              </a:rPr>
              <a:t>Development Team</a:t>
            </a:r>
            <a:endParaRPr/>
          </a:p>
        </p:txBody>
      </p:sp>
      <p:sp>
        <p:nvSpPr>
          <p:cNvPr id="753" name="Google Shape;753;p17"/>
          <p:cNvSpPr/>
          <p:nvPr/>
        </p:nvSpPr>
        <p:spPr>
          <a:xfrm>
            <a:off x="2471058" y="1246910"/>
            <a:ext cx="502442" cy="475614"/>
          </a:xfrm>
          <a:custGeom>
            <a:avLst/>
            <a:gdLst/>
            <a:ahLst/>
            <a:cxnLst/>
            <a:rect l="l" t="t" r="r" b="b"/>
            <a:pathLst>
              <a:path w="563489" h="533400" extrusionOk="0">
                <a:moveTo>
                  <a:pt x="378924" y="390525"/>
                </a:moveTo>
                <a:lnTo>
                  <a:pt x="378924" y="262642"/>
                </a:lnTo>
                <a:lnTo>
                  <a:pt x="331756" y="262642"/>
                </a:lnTo>
                <a:cubicBezTo>
                  <a:pt x="341814" y="249117"/>
                  <a:pt x="347844" y="232439"/>
                  <a:pt x="347844" y="214332"/>
                </a:cubicBezTo>
                <a:cubicBezTo>
                  <a:pt x="347844" y="169535"/>
                  <a:pt x="311401" y="133093"/>
                  <a:pt x="266605" y="133093"/>
                </a:cubicBezTo>
                <a:cubicBezTo>
                  <a:pt x="221809" y="133093"/>
                  <a:pt x="185366" y="169535"/>
                  <a:pt x="185366" y="214332"/>
                </a:cubicBezTo>
                <a:cubicBezTo>
                  <a:pt x="185366" y="232439"/>
                  <a:pt x="191395" y="249126"/>
                  <a:pt x="201454" y="262642"/>
                </a:cubicBezTo>
                <a:lnTo>
                  <a:pt x="154276" y="262642"/>
                </a:lnTo>
                <a:lnTo>
                  <a:pt x="154276" y="390068"/>
                </a:lnTo>
                <a:lnTo>
                  <a:pt x="192376" y="390068"/>
                </a:lnTo>
                <a:lnTo>
                  <a:pt x="192376" y="300742"/>
                </a:lnTo>
                <a:lnTo>
                  <a:pt x="340833" y="300742"/>
                </a:lnTo>
                <a:lnTo>
                  <a:pt x="340833" y="390525"/>
                </a:lnTo>
                <a:lnTo>
                  <a:pt x="378924" y="390525"/>
                </a:lnTo>
                <a:close/>
                <a:moveTo>
                  <a:pt x="266605" y="171193"/>
                </a:moveTo>
                <a:cubicBezTo>
                  <a:pt x="290398" y="171193"/>
                  <a:pt x="309744" y="190548"/>
                  <a:pt x="309744" y="214332"/>
                </a:cubicBezTo>
                <a:cubicBezTo>
                  <a:pt x="309744" y="238115"/>
                  <a:pt x="290398" y="257461"/>
                  <a:pt x="266605" y="257461"/>
                </a:cubicBezTo>
                <a:cubicBezTo>
                  <a:pt x="242821" y="257461"/>
                  <a:pt x="223466" y="238115"/>
                  <a:pt x="223466" y="214332"/>
                </a:cubicBezTo>
                <a:cubicBezTo>
                  <a:pt x="223466" y="190548"/>
                  <a:pt x="242821" y="171193"/>
                  <a:pt x="266605" y="171193"/>
                </a:cubicBezTo>
                <a:close/>
                <a:moveTo>
                  <a:pt x="402069" y="157753"/>
                </a:moveTo>
                <a:lnTo>
                  <a:pt x="475212" y="173184"/>
                </a:lnTo>
                <a:cubicBezTo>
                  <a:pt x="438731" y="91516"/>
                  <a:pt x="357873" y="38100"/>
                  <a:pt x="266700" y="38100"/>
                </a:cubicBezTo>
                <a:cubicBezTo>
                  <a:pt x="140646" y="38100"/>
                  <a:pt x="38100" y="140646"/>
                  <a:pt x="38100" y="266700"/>
                </a:cubicBezTo>
                <a:cubicBezTo>
                  <a:pt x="38100" y="392744"/>
                  <a:pt x="140646" y="495300"/>
                  <a:pt x="266700" y="495300"/>
                </a:cubicBezTo>
                <a:cubicBezTo>
                  <a:pt x="366265" y="495300"/>
                  <a:pt x="453704" y="431702"/>
                  <a:pt x="484280" y="337042"/>
                </a:cubicBezTo>
                <a:lnTo>
                  <a:pt x="520541" y="348758"/>
                </a:lnTo>
                <a:cubicBezTo>
                  <a:pt x="484861" y="459200"/>
                  <a:pt x="382848" y="533400"/>
                  <a:pt x="266700" y="533400"/>
                </a:cubicBezTo>
                <a:cubicBezTo>
                  <a:pt x="119644" y="533400"/>
                  <a:pt x="0" y="413756"/>
                  <a:pt x="0" y="266700"/>
                </a:cubicBezTo>
                <a:cubicBezTo>
                  <a:pt x="0" y="119644"/>
                  <a:pt x="119644" y="0"/>
                  <a:pt x="266700" y="0"/>
                </a:cubicBezTo>
                <a:cubicBezTo>
                  <a:pt x="372618" y="0"/>
                  <a:pt x="466601" y="61817"/>
                  <a:pt x="509426" y="156429"/>
                </a:cubicBezTo>
                <a:lnTo>
                  <a:pt x="526209" y="76857"/>
                </a:lnTo>
                <a:lnTo>
                  <a:pt x="563489" y="84715"/>
                </a:lnTo>
                <a:lnTo>
                  <a:pt x="534000" y="224514"/>
                </a:lnTo>
                <a:lnTo>
                  <a:pt x="394202" y="195024"/>
                </a:lnTo>
                <a:lnTo>
                  <a:pt x="402069" y="157753"/>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754" name="Google Shape;754;p17"/>
          <p:cNvGrpSpPr/>
          <p:nvPr/>
        </p:nvGrpSpPr>
        <p:grpSpPr>
          <a:xfrm>
            <a:off x="613244" y="1971301"/>
            <a:ext cx="7844885" cy="510045"/>
            <a:chOff x="3253366" y="1935496"/>
            <a:chExt cx="7844885" cy="510045"/>
          </a:xfrm>
        </p:grpSpPr>
        <p:sp>
          <p:nvSpPr>
            <p:cNvPr id="755" name="Google Shape;755;p17"/>
            <p:cNvSpPr/>
            <p:nvPr/>
          </p:nvSpPr>
          <p:spPr>
            <a:xfrm>
              <a:off x="3253366" y="1935496"/>
              <a:ext cx="7844885" cy="510045"/>
            </a:xfrm>
            <a:prstGeom prst="triangle">
              <a:avLst>
                <a:gd name="adj" fmla="val 50000"/>
              </a:avLst>
            </a:prstGeom>
            <a:solidFill>
              <a:srgbClr val="D3D3D3"/>
            </a:solidFill>
            <a:ln>
              <a:noFill/>
            </a:ln>
          </p:spPr>
          <p:txBody>
            <a:bodyPr spcFirstLastPara="1" wrap="square" lIns="91425" tIns="45700" rIns="91425" bIns="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56" name="Google Shape;756;p17"/>
            <p:cNvSpPr txBox="1"/>
            <p:nvPr/>
          </p:nvSpPr>
          <p:spPr>
            <a:xfrm>
              <a:off x="6231355" y="2002698"/>
              <a:ext cx="1888905" cy="415498"/>
            </a:xfrm>
            <a:prstGeom prst="rect">
              <a:avLst/>
            </a:prstGeom>
            <a:noFill/>
            <a:ln>
              <a:noFill/>
            </a:ln>
          </p:spPr>
          <p:txBody>
            <a:bodyPr spcFirstLastPara="1" wrap="square" lIns="36000" tIns="45700" rIns="36000" bIns="0" anchor="t" anchorCtr="0">
              <a:spAutoFit/>
            </a:bodyPr>
            <a:lstStyle/>
            <a:p>
              <a:pPr marL="0" marR="0" lvl="0" indent="0" algn="ctr" rtl="0">
                <a:spcBef>
                  <a:spcPts val="0"/>
                </a:spcBef>
                <a:spcAft>
                  <a:spcPts val="0"/>
                </a:spcAft>
                <a:buNone/>
              </a:pPr>
              <a:r>
                <a:rPr lang="en-US" sz="2400">
                  <a:solidFill>
                    <a:srgbClr val="002856"/>
                  </a:solidFill>
                  <a:latin typeface="Arial"/>
                  <a:ea typeface="Arial"/>
                  <a:cs typeface="Arial"/>
                  <a:sym typeface="Arial"/>
                </a:rPr>
                <a:t>Consumption</a:t>
              </a:r>
              <a:endParaRPr/>
            </a:p>
          </p:txBody>
        </p:sp>
      </p:grpSp>
      <p:sp>
        <p:nvSpPr>
          <p:cNvPr id="757" name="Google Shape;757;p17"/>
          <p:cNvSpPr/>
          <p:nvPr/>
        </p:nvSpPr>
        <p:spPr>
          <a:xfrm>
            <a:off x="621608" y="5274072"/>
            <a:ext cx="7844884" cy="702527"/>
          </a:xfrm>
          <a:prstGeom prst="rect">
            <a:avLst/>
          </a:prstGeom>
          <a:solidFill>
            <a:schemeClr val="l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b="1">
                <a:solidFill>
                  <a:srgbClr val="009AD7"/>
                </a:solidFill>
                <a:latin typeface="Arial"/>
                <a:ea typeface="Arial"/>
                <a:cs typeface="Arial"/>
                <a:sym typeface="Arial"/>
              </a:rPr>
              <a:t>Complex Infrastructure</a:t>
            </a:r>
            <a:endParaRPr/>
          </a:p>
        </p:txBody>
      </p:sp>
      <p:sp>
        <p:nvSpPr>
          <p:cNvPr id="758" name="Google Shape;758;p17"/>
          <p:cNvSpPr/>
          <p:nvPr/>
        </p:nvSpPr>
        <p:spPr>
          <a:xfrm>
            <a:off x="2171700" y="5379502"/>
            <a:ext cx="491560" cy="493894"/>
          </a:xfrm>
          <a:custGeom>
            <a:avLst/>
            <a:gdLst/>
            <a:ahLst/>
            <a:cxnLst/>
            <a:rect l="l" t="t" r="r" b="b"/>
            <a:pathLst>
              <a:path w="447027" h="449151" extrusionOk="0">
                <a:moveTo>
                  <a:pt x="410423" y="196282"/>
                </a:moveTo>
                <a:cubicBezTo>
                  <a:pt x="393983" y="196282"/>
                  <a:pt x="380248" y="207197"/>
                  <a:pt x="375628" y="222114"/>
                </a:cubicBezTo>
                <a:lnTo>
                  <a:pt x="266024" y="241592"/>
                </a:lnTo>
                <a:cubicBezTo>
                  <a:pt x="261204" y="228286"/>
                  <a:pt x="253070" y="216579"/>
                  <a:pt x="242573" y="207483"/>
                </a:cubicBezTo>
                <a:lnTo>
                  <a:pt x="300009" y="101003"/>
                </a:lnTo>
                <a:cubicBezTo>
                  <a:pt x="302657" y="101432"/>
                  <a:pt x="305324" y="101822"/>
                  <a:pt x="308096" y="101822"/>
                </a:cubicBezTo>
                <a:cubicBezTo>
                  <a:pt x="336213" y="101822"/>
                  <a:pt x="359007" y="79029"/>
                  <a:pt x="359007" y="50911"/>
                </a:cubicBezTo>
                <a:cubicBezTo>
                  <a:pt x="359007" y="22793"/>
                  <a:pt x="336213" y="0"/>
                  <a:pt x="308096" y="0"/>
                </a:cubicBezTo>
                <a:cubicBezTo>
                  <a:pt x="279968" y="-19"/>
                  <a:pt x="257175" y="22784"/>
                  <a:pt x="257175" y="50902"/>
                </a:cubicBezTo>
                <a:cubicBezTo>
                  <a:pt x="257175" y="64160"/>
                  <a:pt x="262366" y="76124"/>
                  <a:pt x="270662" y="85182"/>
                </a:cubicBezTo>
                <a:lnTo>
                  <a:pt x="213503" y="191157"/>
                </a:lnTo>
                <a:cubicBezTo>
                  <a:pt x="205740" y="188719"/>
                  <a:pt x="197482" y="187385"/>
                  <a:pt x="188928" y="187385"/>
                </a:cubicBezTo>
                <a:cubicBezTo>
                  <a:pt x="169726" y="187385"/>
                  <a:pt x="152086" y="194062"/>
                  <a:pt x="138093" y="205149"/>
                </a:cubicBezTo>
                <a:lnTo>
                  <a:pt x="82286" y="149362"/>
                </a:lnTo>
                <a:cubicBezTo>
                  <a:pt x="84163" y="144609"/>
                  <a:pt x="85268" y="139465"/>
                  <a:pt x="85268" y="134055"/>
                </a:cubicBezTo>
                <a:cubicBezTo>
                  <a:pt x="85268" y="110928"/>
                  <a:pt x="66523" y="92183"/>
                  <a:pt x="43396" y="92183"/>
                </a:cubicBezTo>
                <a:cubicBezTo>
                  <a:pt x="20269" y="92183"/>
                  <a:pt x="1524" y="110928"/>
                  <a:pt x="1524" y="134055"/>
                </a:cubicBezTo>
                <a:cubicBezTo>
                  <a:pt x="1524" y="157182"/>
                  <a:pt x="20269" y="175927"/>
                  <a:pt x="43396" y="175927"/>
                </a:cubicBezTo>
                <a:cubicBezTo>
                  <a:pt x="48816" y="175927"/>
                  <a:pt x="53959" y="174812"/>
                  <a:pt x="58722" y="172936"/>
                </a:cubicBezTo>
                <a:lnTo>
                  <a:pt x="116586" y="230781"/>
                </a:lnTo>
                <a:cubicBezTo>
                  <a:pt x="110404" y="242306"/>
                  <a:pt x="106870" y="255470"/>
                  <a:pt x="106870" y="269443"/>
                </a:cubicBezTo>
                <a:cubicBezTo>
                  <a:pt x="106870" y="269586"/>
                  <a:pt x="106890" y="269729"/>
                  <a:pt x="106890" y="269872"/>
                </a:cubicBezTo>
                <a:lnTo>
                  <a:pt x="65580" y="277216"/>
                </a:lnTo>
                <a:cubicBezTo>
                  <a:pt x="58893" y="268453"/>
                  <a:pt x="48454" y="262709"/>
                  <a:pt x="36586" y="262709"/>
                </a:cubicBezTo>
                <a:cubicBezTo>
                  <a:pt x="16383" y="262709"/>
                  <a:pt x="0" y="279092"/>
                  <a:pt x="0" y="299295"/>
                </a:cubicBezTo>
                <a:cubicBezTo>
                  <a:pt x="0" y="319497"/>
                  <a:pt x="16383" y="335880"/>
                  <a:pt x="36586" y="335880"/>
                </a:cubicBezTo>
                <a:cubicBezTo>
                  <a:pt x="53026" y="335880"/>
                  <a:pt x="66770" y="324964"/>
                  <a:pt x="71380" y="310039"/>
                </a:cubicBezTo>
                <a:lnTo>
                  <a:pt x="113881" y="302485"/>
                </a:lnTo>
                <a:cubicBezTo>
                  <a:pt x="119139" y="314373"/>
                  <a:pt x="127102" y="324812"/>
                  <a:pt x="137036" y="332946"/>
                </a:cubicBezTo>
                <a:lnTo>
                  <a:pt x="113786" y="376057"/>
                </a:lnTo>
                <a:cubicBezTo>
                  <a:pt x="113528" y="376047"/>
                  <a:pt x="113290" y="375980"/>
                  <a:pt x="113033" y="375980"/>
                </a:cubicBezTo>
                <a:cubicBezTo>
                  <a:pt x="92831" y="375980"/>
                  <a:pt x="76448" y="392363"/>
                  <a:pt x="76448" y="412566"/>
                </a:cubicBezTo>
                <a:cubicBezTo>
                  <a:pt x="76448" y="432768"/>
                  <a:pt x="92831" y="449151"/>
                  <a:pt x="113033" y="449151"/>
                </a:cubicBezTo>
                <a:cubicBezTo>
                  <a:pt x="133236" y="449151"/>
                  <a:pt x="149619" y="432768"/>
                  <a:pt x="149619" y="412566"/>
                </a:cubicBezTo>
                <a:cubicBezTo>
                  <a:pt x="149619" y="404860"/>
                  <a:pt x="147218" y="397735"/>
                  <a:pt x="143151" y="391849"/>
                </a:cubicBezTo>
                <a:lnTo>
                  <a:pt x="166611" y="348358"/>
                </a:lnTo>
                <a:cubicBezTo>
                  <a:pt x="173726" y="350377"/>
                  <a:pt x="181194" y="351530"/>
                  <a:pt x="188938" y="351530"/>
                </a:cubicBezTo>
                <a:cubicBezTo>
                  <a:pt x="202921" y="351530"/>
                  <a:pt x="216084" y="347996"/>
                  <a:pt x="227619" y="341805"/>
                </a:cubicBezTo>
                <a:lnTo>
                  <a:pt x="257813" y="371989"/>
                </a:lnTo>
                <a:cubicBezTo>
                  <a:pt x="256680" y="375514"/>
                  <a:pt x="255908" y="379200"/>
                  <a:pt x="255908" y="383096"/>
                </a:cubicBezTo>
                <a:cubicBezTo>
                  <a:pt x="255908" y="403298"/>
                  <a:pt x="272291" y="419681"/>
                  <a:pt x="292494" y="419681"/>
                </a:cubicBezTo>
                <a:cubicBezTo>
                  <a:pt x="312696" y="419681"/>
                  <a:pt x="329079" y="403298"/>
                  <a:pt x="329079" y="383096"/>
                </a:cubicBezTo>
                <a:cubicBezTo>
                  <a:pt x="329079" y="362893"/>
                  <a:pt x="312696" y="346510"/>
                  <a:pt x="292494" y="346510"/>
                </a:cubicBezTo>
                <a:cubicBezTo>
                  <a:pt x="288588" y="346510"/>
                  <a:pt x="284902" y="347282"/>
                  <a:pt x="281378" y="348415"/>
                </a:cubicBezTo>
                <a:lnTo>
                  <a:pt x="253251" y="320288"/>
                </a:lnTo>
                <a:cubicBezTo>
                  <a:pt x="263328" y="307562"/>
                  <a:pt x="269672" y="291808"/>
                  <a:pt x="270748" y="274625"/>
                </a:cubicBezTo>
                <a:lnTo>
                  <a:pt x="381448" y="254956"/>
                </a:lnTo>
                <a:cubicBezTo>
                  <a:pt x="388134" y="263719"/>
                  <a:pt x="398574" y="269462"/>
                  <a:pt x="410442" y="269462"/>
                </a:cubicBezTo>
                <a:cubicBezTo>
                  <a:pt x="430644" y="269462"/>
                  <a:pt x="447027" y="253079"/>
                  <a:pt x="447027" y="232877"/>
                </a:cubicBezTo>
                <a:cubicBezTo>
                  <a:pt x="447027" y="212674"/>
                  <a:pt x="430635" y="196282"/>
                  <a:pt x="410423" y="196282"/>
                </a:cubicBezTo>
                <a:close/>
                <a:moveTo>
                  <a:pt x="145266" y="269443"/>
                </a:moveTo>
                <a:cubicBezTo>
                  <a:pt x="145266" y="245374"/>
                  <a:pt x="164859" y="225781"/>
                  <a:pt x="188928" y="225781"/>
                </a:cubicBezTo>
                <a:cubicBezTo>
                  <a:pt x="212998" y="225781"/>
                  <a:pt x="232591" y="245374"/>
                  <a:pt x="232591" y="269443"/>
                </a:cubicBezTo>
                <a:cubicBezTo>
                  <a:pt x="232591" y="293522"/>
                  <a:pt x="212998" y="313115"/>
                  <a:pt x="188928" y="313115"/>
                </a:cubicBezTo>
                <a:cubicBezTo>
                  <a:pt x="164859" y="313115"/>
                  <a:pt x="145266" y="293522"/>
                  <a:pt x="145266" y="269443"/>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759" name="Google Shape;759;p17"/>
          <p:cNvGrpSpPr/>
          <p:nvPr/>
        </p:nvGrpSpPr>
        <p:grpSpPr>
          <a:xfrm>
            <a:off x="613244" y="4615936"/>
            <a:ext cx="7844885" cy="522817"/>
            <a:chOff x="3165085" y="3806511"/>
            <a:chExt cx="7844885" cy="522817"/>
          </a:xfrm>
        </p:grpSpPr>
        <p:sp>
          <p:nvSpPr>
            <p:cNvPr id="760" name="Google Shape;760;p17"/>
            <p:cNvSpPr/>
            <p:nvPr/>
          </p:nvSpPr>
          <p:spPr>
            <a:xfrm rot="10800000" flipH="1">
              <a:off x="3165085" y="3819283"/>
              <a:ext cx="7844885" cy="510045"/>
            </a:xfrm>
            <a:prstGeom prst="triangle">
              <a:avLst>
                <a:gd name="adj" fmla="val 50000"/>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761" name="Google Shape;761;p17"/>
            <p:cNvSpPr txBox="1"/>
            <p:nvPr/>
          </p:nvSpPr>
          <p:spPr>
            <a:xfrm>
              <a:off x="5424462" y="3806511"/>
              <a:ext cx="3326130" cy="461665"/>
            </a:xfrm>
            <a:prstGeom prst="rect">
              <a:avLst/>
            </a:prstGeom>
            <a:noFill/>
            <a:ln>
              <a:noFill/>
            </a:ln>
          </p:spPr>
          <p:txBody>
            <a:bodyPr spcFirstLastPara="1" wrap="square" lIns="36000" tIns="45700" rIns="36000" bIns="45700" anchor="t" anchorCtr="0">
              <a:spAutoFit/>
            </a:bodyPr>
            <a:lstStyle/>
            <a:p>
              <a:pPr marL="0" marR="0" lvl="0" indent="0" algn="ctr" rtl="0">
                <a:spcBef>
                  <a:spcPts val="0"/>
                </a:spcBef>
                <a:spcAft>
                  <a:spcPts val="0"/>
                </a:spcAft>
                <a:buNone/>
              </a:pPr>
              <a:r>
                <a:rPr lang="en-US" sz="2400">
                  <a:solidFill>
                    <a:srgbClr val="002856"/>
                  </a:solidFill>
                  <a:latin typeface="Arial"/>
                  <a:ea typeface="Arial"/>
                  <a:cs typeface="Arial"/>
                  <a:sym typeface="Arial"/>
                </a:rPr>
                <a:t>Automation</a:t>
              </a:r>
              <a:endParaRPr/>
            </a:p>
          </p:txBody>
        </p:sp>
      </p:grpSp>
      <p:sp>
        <p:nvSpPr>
          <p:cNvPr id="762" name="Google Shape;762;p17"/>
          <p:cNvSpPr/>
          <p:nvPr/>
        </p:nvSpPr>
        <p:spPr>
          <a:xfrm>
            <a:off x="10007212" y="2703277"/>
            <a:ext cx="724428" cy="509456"/>
          </a:xfrm>
          <a:custGeom>
            <a:avLst/>
            <a:gdLst/>
            <a:ahLst/>
            <a:cxnLst/>
            <a:rect l="l" t="t" r="r" b="b"/>
            <a:pathLst>
              <a:path w="1471187" h="1034616" extrusionOk="0">
                <a:moveTo>
                  <a:pt x="1274647" y="406670"/>
                </a:moveTo>
                <a:cubicBezTo>
                  <a:pt x="1335264" y="367151"/>
                  <a:pt x="1375501" y="298879"/>
                  <a:pt x="1375501" y="221276"/>
                </a:cubicBezTo>
                <a:cubicBezTo>
                  <a:pt x="1375501" y="99251"/>
                  <a:pt x="1276249" y="0"/>
                  <a:pt x="1154225" y="0"/>
                </a:cubicBezTo>
                <a:cubicBezTo>
                  <a:pt x="1032200" y="0"/>
                  <a:pt x="932948" y="99251"/>
                  <a:pt x="932948" y="221276"/>
                </a:cubicBezTo>
                <a:cubicBezTo>
                  <a:pt x="932948" y="298879"/>
                  <a:pt x="973185" y="367151"/>
                  <a:pt x="1033802" y="406670"/>
                </a:cubicBezTo>
                <a:lnTo>
                  <a:pt x="908596" y="406670"/>
                </a:lnTo>
                <a:cubicBezTo>
                  <a:pt x="868025" y="355741"/>
                  <a:pt x="805613" y="322944"/>
                  <a:pt x="735570" y="322944"/>
                </a:cubicBezTo>
                <a:cubicBezTo>
                  <a:pt x="665527" y="322944"/>
                  <a:pt x="603115" y="355741"/>
                  <a:pt x="562544" y="406670"/>
                </a:cubicBezTo>
                <a:lnTo>
                  <a:pt x="437337" y="406670"/>
                </a:lnTo>
                <a:cubicBezTo>
                  <a:pt x="497955" y="367151"/>
                  <a:pt x="538192" y="298879"/>
                  <a:pt x="538192" y="221276"/>
                </a:cubicBezTo>
                <a:cubicBezTo>
                  <a:pt x="538192" y="99251"/>
                  <a:pt x="438940" y="0"/>
                  <a:pt x="316915" y="0"/>
                </a:cubicBezTo>
                <a:cubicBezTo>
                  <a:pt x="194891" y="0"/>
                  <a:pt x="95687" y="99251"/>
                  <a:pt x="95687" y="221276"/>
                </a:cubicBezTo>
                <a:cubicBezTo>
                  <a:pt x="95687" y="298879"/>
                  <a:pt x="135923" y="367151"/>
                  <a:pt x="196541" y="406670"/>
                </a:cubicBezTo>
                <a:lnTo>
                  <a:pt x="0" y="406670"/>
                </a:lnTo>
                <a:lnTo>
                  <a:pt x="0" y="843242"/>
                </a:lnTo>
                <a:lnTo>
                  <a:pt x="83726" y="843242"/>
                </a:lnTo>
                <a:lnTo>
                  <a:pt x="83726" y="490396"/>
                </a:lnTo>
                <a:lnTo>
                  <a:pt x="521207" y="490396"/>
                </a:lnTo>
                <a:cubicBezTo>
                  <a:pt x="516877" y="507668"/>
                  <a:pt x="514318" y="525633"/>
                  <a:pt x="514318" y="544220"/>
                </a:cubicBezTo>
                <a:cubicBezTo>
                  <a:pt x="514318" y="621822"/>
                  <a:pt x="554554" y="690095"/>
                  <a:pt x="615172" y="729614"/>
                </a:cubicBezTo>
                <a:lnTo>
                  <a:pt x="430592" y="729614"/>
                </a:lnTo>
                <a:lnTo>
                  <a:pt x="430592" y="1034616"/>
                </a:lnTo>
                <a:lnTo>
                  <a:pt x="514318" y="1034616"/>
                </a:lnTo>
                <a:lnTo>
                  <a:pt x="514318" y="813340"/>
                </a:lnTo>
                <a:lnTo>
                  <a:pt x="956870" y="813340"/>
                </a:lnTo>
                <a:lnTo>
                  <a:pt x="956870" y="1034616"/>
                </a:lnTo>
                <a:lnTo>
                  <a:pt x="1040596" y="1034616"/>
                </a:lnTo>
                <a:lnTo>
                  <a:pt x="1040596" y="729614"/>
                </a:lnTo>
                <a:lnTo>
                  <a:pt x="856016" y="729614"/>
                </a:lnTo>
                <a:cubicBezTo>
                  <a:pt x="916634" y="690095"/>
                  <a:pt x="956870" y="621822"/>
                  <a:pt x="956870" y="544220"/>
                </a:cubicBezTo>
                <a:cubicBezTo>
                  <a:pt x="956870" y="525633"/>
                  <a:pt x="954310" y="507668"/>
                  <a:pt x="949981" y="490396"/>
                </a:cubicBezTo>
                <a:lnTo>
                  <a:pt x="1387462" y="490396"/>
                </a:lnTo>
                <a:lnTo>
                  <a:pt x="1387462" y="843242"/>
                </a:lnTo>
                <a:lnTo>
                  <a:pt x="1471188" y="843242"/>
                </a:lnTo>
                <a:lnTo>
                  <a:pt x="1471188" y="406670"/>
                </a:lnTo>
                <a:lnTo>
                  <a:pt x="1274647" y="406670"/>
                </a:lnTo>
                <a:close/>
                <a:moveTo>
                  <a:pt x="1154225" y="83726"/>
                </a:moveTo>
                <a:cubicBezTo>
                  <a:pt x="1230080" y="83726"/>
                  <a:pt x="1291775" y="145444"/>
                  <a:pt x="1291775" y="221276"/>
                </a:cubicBezTo>
                <a:cubicBezTo>
                  <a:pt x="1291775" y="297108"/>
                  <a:pt x="1230080" y="358827"/>
                  <a:pt x="1154225" y="358827"/>
                </a:cubicBezTo>
                <a:cubicBezTo>
                  <a:pt x="1078369" y="358827"/>
                  <a:pt x="1016674" y="297108"/>
                  <a:pt x="1016674" y="221276"/>
                </a:cubicBezTo>
                <a:cubicBezTo>
                  <a:pt x="1016674" y="145444"/>
                  <a:pt x="1078369" y="83726"/>
                  <a:pt x="1154225" y="83726"/>
                </a:cubicBezTo>
                <a:close/>
                <a:moveTo>
                  <a:pt x="316963" y="83726"/>
                </a:moveTo>
                <a:cubicBezTo>
                  <a:pt x="392819" y="83726"/>
                  <a:pt x="454513" y="145444"/>
                  <a:pt x="454513" y="221276"/>
                </a:cubicBezTo>
                <a:cubicBezTo>
                  <a:pt x="454513" y="297108"/>
                  <a:pt x="392819" y="358827"/>
                  <a:pt x="316963" y="358827"/>
                </a:cubicBezTo>
                <a:cubicBezTo>
                  <a:pt x="241107" y="358827"/>
                  <a:pt x="179413" y="297108"/>
                  <a:pt x="179413" y="221276"/>
                </a:cubicBezTo>
                <a:cubicBezTo>
                  <a:pt x="179413" y="145444"/>
                  <a:pt x="241107" y="83726"/>
                  <a:pt x="316963" y="83726"/>
                </a:cubicBezTo>
                <a:close/>
                <a:moveTo>
                  <a:pt x="735594" y="681770"/>
                </a:moveTo>
                <a:cubicBezTo>
                  <a:pt x="659738" y="681770"/>
                  <a:pt x="598044" y="620052"/>
                  <a:pt x="598044" y="544220"/>
                </a:cubicBezTo>
                <a:cubicBezTo>
                  <a:pt x="598044" y="468388"/>
                  <a:pt x="659738" y="406670"/>
                  <a:pt x="735594" y="406670"/>
                </a:cubicBezTo>
                <a:cubicBezTo>
                  <a:pt x="811450" y="406670"/>
                  <a:pt x="873144" y="468388"/>
                  <a:pt x="873144" y="544220"/>
                </a:cubicBezTo>
                <a:cubicBezTo>
                  <a:pt x="873144" y="620052"/>
                  <a:pt x="811450" y="681770"/>
                  <a:pt x="735594" y="681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3" name="Google Shape;763;p17"/>
          <p:cNvSpPr txBox="1"/>
          <p:nvPr/>
        </p:nvSpPr>
        <p:spPr>
          <a:xfrm>
            <a:off x="9324208" y="3297878"/>
            <a:ext cx="2099226" cy="1200329"/>
          </a:xfrm>
          <a:prstGeom prst="rect">
            <a:avLst/>
          </a:prstGeom>
          <a:noFill/>
          <a:ln>
            <a:noFill/>
          </a:ln>
        </p:spPr>
        <p:txBody>
          <a:bodyPr spcFirstLastPara="1" wrap="square" lIns="36000" tIns="45700" rIns="36000" bIns="45700" anchor="t" anchorCtr="0">
            <a:spAutoFit/>
          </a:bodyPr>
          <a:lstStyle/>
          <a:p>
            <a:pPr marL="0" marR="0" lvl="0" indent="0" algn="ctr" rtl="0">
              <a:spcBef>
                <a:spcPts val="0"/>
              </a:spcBef>
              <a:spcAft>
                <a:spcPts val="0"/>
              </a:spcAft>
              <a:buNone/>
            </a:pPr>
            <a:r>
              <a:rPr lang="en-US" sz="2400">
                <a:solidFill>
                  <a:schemeClr val="lt1"/>
                </a:solidFill>
                <a:latin typeface="Arial Black"/>
                <a:ea typeface="Arial Black"/>
                <a:cs typeface="Arial Black"/>
                <a:sym typeface="Arial Black"/>
              </a:rPr>
              <a:t>Platform </a:t>
            </a:r>
            <a:br>
              <a:rPr lang="en-US" sz="2400">
                <a:solidFill>
                  <a:schemeClr val="lt1"/>
                </a:solidFill>
                <a:latin typeface="Arial Black"/>
                <a:ea typeface="Arial Black"/>
                <a:cs typeface="Arial Black"/>
                <a:sym typeface="Arial Black"/>
              </a:rPr>
            </a:br>
            <a:r>
              <a:rPr lang="en-US" sz="2400">
                <a:solidFill>
                  <a:schemeClr val="lt1"/>
                </a:solidFill>
                <a:latin typeface="Arial Black"/>
                <a:ea typeface="Arial Black"/>
                <a:cs typeface="Arial Black"/>
                <a:sym typeface="Arial Black"/>
              </a:rPr>
              <a:t>Engineering </a:t>
            </a:r>
            <a:br>
              <a:rPr lang="en-US" sz="2400">
                <a:solidFill>
                  <a:schemeClr val="lt1"/>
                </a:solidFill>
                <a:latin typeface="Arial Black"/>
                <a:ea typeface="Arial Black"/>
                <a:cs typeface="Arial Black"/>
                <a:sym typeface="Arial Black"/>
              </a:rPr>
            </a:br>
            <a:r>
              <a:rPr lang="en-US" sz="2400">
                <a:solidFill>
                  <a:schemeClr val="lt1"/>
                </a:solidFill>
                <a:latin typeface="Arial Black"/>
                <a:ea typeface="Arial Black"/>
                <a:cs typeface="Arial Black"/>
                <a:sym typeface="Arial Black"/>
              </a:rPr>
              <a:t>Team</a:t>
            </a:r>
            <a:endParaRPr/>
          </a:p>
        </p:txBody>
      </p:sp>
      <p:grpSp>
        <p:nvGrpSpPr>
          <p:cNvPr id="764" name="Google Shape;764;p17"/>
          <p:cNvGrpSpPr/>
          <p:nvPr/>
        </p:nvGrpSpPr>
        <p:grpSpPr>
          <a:xfrm>
            <a:off x="8645574" y="2547934"/>
            <a:ext cx="452027" cy="2001415"/>
            <a:chOff x="9338310" y="2508626"/>
            <a:chExt cx="474375" cy="2157050"/>
          </a:xfrm>
        </p:grpSpPr>
        <p:cxnSp>
          <p:nvCxnSpPr>
            <p:cNvPr id="765" name="Google Shape;765;p17"/>
            <p:cNvCxnSpPr/>
            <p:nvPr/>
          </p:nvCxnSpPr>
          <p:spPr>
            <a:xfrm>
              <a:off x="9338310" y="2508626"/>
              <a:ext cx="0" cy="2157050"/>
            </a:xfrm>
            <a:prstGeom prst="straightConnector1">
              <a:avLst/>
            </a:prstGeom>
            <a:noFill/>
            <a:ln w="28575" cap="flat" cmpd="sng">
              <a:solidFill>
                <a:schemeClr val="lt1"/>
              </a:solidFill>
              <a:prstDash val="solid"/>
              <a:miter lim="800000"/>
              <a:headEnd type="none" w="sm" len="sm"/>
              <a:tailEnd type="none" w="sm" len="sm"/>
            </a:ln>
          </p:spPr>
        </p:cxnSp>
        <p:cxnSp>
          <p:nvCxnSpPr>
            <p:cNvPr id="766" name="Google Shape;766;p17"/>
            <p:cNvCxnSpPr/>
            <p:nvPr/>
          </p:nvCxnSpPr>
          <p:spPr>
            <a:xfrm>
              <a:off x="9338310" y="3479372"/>
              <a:ext cx="474375" cy="0"/>
            </a:xfrm>
            <a:prstGeom prst="straightConnector1">
              <a:avLst/>
            </a:prstGeom>
            <a:noFill/>
            <a:ln w="28575" cap="flat" cmpd="sng">
              <a:solidFill>
                <a:schemeClr val="lt1"/>
              </a:solidFill>
              <a:prstDash val="solid"/>
              <a:miter lim="800000"/>
              <a:headEnd type="none" w="sm" len="sm"/>
              <a:tailEnd type="none" w="sm" len="sm"/>
            </a:ln>
          </p:spPr>
        </p:cxnSp>
      </p:grpSp>
      <p:grpSp>
        <p:nvGrpSpPr>
          <p:cNvPr id="767" name="Google Shape;767;p17"/>
          <p:cNvGrpSpPr/>
          <p:nvPr/>
        </p:nvGrpSpPr>
        <p:grpSpPr>
          <a:xfrm>
            <a:off x="3359090" y="3356149"/>
            <a:ext cx="2353192" cy="1182475"/>
            <a:chOff x="3213617" y="3356149"/>
            <a:chExt cx="2353192" cy="1182475"/>
          </a:xfrm>
        </p:grpSpPr>
        <p:sp>
          <p:nvSpPr>
            <p:cNvPr id="768" name="Google Shape;768;p17"/>
            <p:cNvSpPr/>
            <p:nvPr/>
          </p:nvSpPr>
          <p:spPr>
            <a:xfrm>
              <a:off x="4096532" y="3356149"/>
              <a:ext cx="587362" cy="498418"/>
            </a:xfrm>
            <a:custGeom>
              <a:avLst/>
              <a:gdLst/>
              <a:ahLst/>
              <a:cxnLst/>
              <a:rect l="l" t="t" r="r" b="b"/>
              <a:pathLst>
                <a:path w="803730" h="682022" extrusionOk="0">
                  <a:moveTo>
                    <a:pt x="574093" y="624613"/>
                  </a:moveTo>
                  <a:cubicBezTo>
                    <a:pt x="574093" y="529644"/>
                    <a:pt x="496835" y="452385"/>
                    <a:pt x="401865" y="452385"/>
                  </a:cubicBezTo>
                  <a:cubicBezTo>
                    <a:pt x="383738" y="452385"/>
                    <a:pt x="366272" y="455241"/>
                    <a:pt x="349852" y="460451"/>
                  </a:cubicBezTo>
                  <a:lnTo>
                    <a:pt x="237589" y="242454"/>
                  </a:lnTo>
                  <a:lnTo>
                    <a:pt x="282253" y="219447"/>
                  </a:lnTo>
                  <a:lnTo>
                    <a:pt x="169243" y="0"/>
                  </a:lnTo>
                  <a:lnTo>
                    <a:pt x="28891" y="72278"/>
                  </a:lnTo>
                  <a:lnTo>
                    <a:pt x="141916" y="291754"/>
                  </a:lnTo>
                  <a:lnTo>
                    <a:pt x="186566" y="268762"/>
                  </a:lnTo>
                  <a:lnTo>
                    <a:pt x="298902" y="486917"/>
                  </a:lnTo>
                  <a:cubicBezTo>
                    <a:pt x="256950" y="518334"/>
                    <a:pt x="229637" y="568280"/>
                    <a:pt x="229637" y="624613"/>
                  </a:cubicBezTo>
                  <a:lnTo>
                    <a:pt x="0" y="624613"/>
                  </a:lnTo>
                  <a:lnTo>
                    <a:pt x="0" y="682022"/>
                  </a:lnTo>
                  <a:lnTo>
                    <a:pt x="803731" y="682022"/>
                  </a:lnTo>
                  <a:lnTo>
                    <a:pt x="803731" y="624613"/>
                  </a:lnTo>
                  <a:lnTo>
                    <a:pt x="574093" y="624613"/>
                  </a:lnTo>
                  <a:close/>
                  <a:moveTo>
                    <a:pt x="166659" y="214409"/>
                  </a:moveTo>
                  <a:lnTo>
                    <a:pt x="106207" y="97022"/>
                  </a:lnTo>
                  <a:lnTo>
                    <a:pt x="144485" y="77316"/>
                  </a:lnTo>
                  <a:lnTo>
                    <a:pt x="204923" y="194704"/>
                  </a:lnTo>
                  <a:lnTo>
                    <a:pt x="166659" y="214409"/>
                  </a:lnTo>
                  <a:close/>
                  <a:moveTo>
                    <a:pt x="380337" y="624613"/>
                  </a:moveTo>
                  <a:cubicBezTo>
                    <a:pt x="380337" y="612744"/>
                    <a:pt x="389996" y="603085"/>
                    <a:pt x="401865" y="603085"/>
                  </a:cubicBezTo>
                  <a:cubicBezTo>
                    <a:pt x="413735" y="603085"/>
                    <a:pt x="423394" y="612744"/>
                    <a:pt x="423394" y="624613"/>
                  </a:cubicBezTo>
                  <a:lnTo>
                    <a:pt x="380337" y="624613"/>
                  </a:lnTo>
                  <a:close/>
                  <a:moveTo>
                    <a:pt x="480803" y="624613"/>
                  </a:moveTo>
                  <a:cubicBezTo>
                    <a:pt x="480803" y="581097"/>
                    <a:pt x="445382" y="545675"/>
                    <a:pt x="401865" y="545675"/>
                  </a:cubicBezTo>
                  <a:cubicBezTo>
                    <a:pt x="358335" y="545675"/>
                    <a:pt x="322928" y="581097"/>
                    <a:pt x="322928" y="624613"/>
                  </a:cubicBezTo>
                  <a:lnTo>
                    <a:pt x="287047" y="624613"/>
                  </a:lnTo>
                  <a:cubicBezTo>
                    <a:pt x="287047" y="561305"/>
                    <a:pt x="338557" y="509794"/>
                    <a:pt x="401865" y="509794"/>
                  </a:cubicBezTo>
                  <a:cubicBezTo>
                    <a:pt x="465173" y="509794"/>
                    <a:pt x="516684" y="561305"/>
                    <a:pt x="516684" y="624613"/>
                  </a:cubicBezTo>
                  <a:lnTo>
                    <a:pt x="480803" y="62461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9" name="Google Shape;769;p17"/>
            <p:cNvSpPr txBox="1"/>
            <p:nvPr/>
          </p:nvSpPr>
          <p:spPr>
            <a:xfrm>
              <a:off x="3213617" y="3892293"/>
              <a:ext cx="2353192" cy="646331"/>
            </a:xfrm>
            <a:prstGeom prst="rect">
              <a:avLst/>
            </a:prstGeom>
            <a:noFill/>
            <a:ln>
              <a:noFill/>
            </a:ln>
          </p:spPr>
          <p:txBody>
            <a:bodyPr spcFirstLastPara="1" wrap="square" lIns="36000" tIns="45700" rIns="36000" bIns="45700" anchor="t" anchorCtr="0">
              <a:spAutoFit/>
            </a:bodyPr>
            <a:lstStyle/>
            <a:p>
              <a:pPr marL="0" marR="0" lvl="0" indent="0" algn="ctr" rtl="0">
                <a:lnSpc>
                  <a:spcPct val="90000"/>
                </a:lnSpc>
                <a:spcBef>
                  <a:spcPts val="0"/>
                </a:spcBef>
                <a:spcAft>
                  <a:spcPts val="0"/>
                </a:spcAft>
                <a:buNone/>
              </a:pPr>
              <a:r>
                <a:rPr lang="en-US" sz="2000" b="1">
                  <a:solidFill>
                    <a:schemeClr val="lt1"/>
                  </a:solidFill>
                  <a:latin typeface="Arial"/>
                  <a:ea typeface="Arial"/>
                  <a:cs typeface="Arial"/>
                  <a:sym typeface="Arial"/>
                </a:rPr>
                <a:t>Developer </a:t>
              </a:r>
              <a:br>
                <a:rPr lang="en-US" sz="2000" b="1">
                  <a:solidFill>
                    <a:schemeClr val="lt1"/>
                  </a:solidFill>
                  <a:latin typeface="Arial"/>
                  <a:ea typeface="Arial"/>
                  <a:cs typeface="Arial"/>
                  <a:sym typeface="Arial"/>
                </a:rPr>
              </a:br>
              <a:r>
                <a:rPr lang="en-US" sz="2000" b="1">
                  <a:solidFill>
                    <a:schemeClr val="lt1"/>
                  </a:solidFill>
                  <a:latin typeface="Arial"/>
                  <a:ea typeface="Arial"/>
                  <a:cs typeface="Arial"/>
                  <a:sym typeface="Arial"/>
                </a:rPr>
                <a:t>Tools</a:t>
              </a:r>
              <a:endParaRPr/>
            </a:p>
          </p:txBody>
        </p:sp>
      </p:grpSp>
      <p:grpSp>
        <p:nvGrpSpPr>
          <p:cNvPr id="770" name="Google Shape;770;p17"/>
          <p:cNvGrpSpPr/>
          <p:nvPr/>
        </p:nvGrpSpPr>
        <p:grpSpPr>
          <a:xfrm>
            <a:off x="765316" y="3476977"/>
            <a:ext cx="2353192" cy="1061647"/>
            <a:chOff x="476135" y="3476977"/>
            <a:chExt cx="2353192" cy="1061647"/>
          </a:xfrm>
        </p:grpSpPr>
        <p:sp>
          <p:nvSpPr>
            <p:cNvPr id="771" name="Google Shape;771;p17"/>
            <p:cNvSpPr/>
            <p:nvPr/>
          </p:nvSpPr>
          <p:spPr>
            <a:xfrm>
              <a:off x="1380027" y="3476977"/>
              <a:ext cx="545408" cy="377590"/>
            </a:xfrm>
            <a:custGeom>
              <a:avLst/>
              <a:gdLst/>
              <a:ahLst/>
              <a:cxnLst/>
              <a:rect l="l" t="t" r="r" b="b"/>
              <a:pathLst>
                <a:path w="746321" h="516684" extrusionOk="0">
                  <a:moveTo>
                    <a:pt x="688912" y="114819"/>
                  </a:moveTo>
                  <a:lnTo>
                    <a:pt x="688912" y="0"/>
                  </a:lnTo>
                  <a:lnTo>
                    <a:pt x="516684" y="0"/>
                  </a:lnTo>
                  <a:lnTo>
                    <a:pt x="516684" y="114819"/>
                  </a:lnTo>
                  <a:lnTo>
                    <a:pt x="459275" y="114819"/>
                  </a:lnTo>
                  <a:lnTo>
                    <a:pt x="459275" y="0"/>
                  </a:lnTo>
                  <a:lnTo>
                    <a:pt x="287047" y="0"/>
                  </a:lnTo>
                  <a:lnTo>
                    <a:pt x="287047" y="114819"/>
                  </a:lnTo>
                  <a:lnTo>
                    <a:pt x="229637" y="114819"/>
                  </a:lnTo>
                  <a:lnTo>
                    <a:pt x="229637" y="0"/>
                  </a:lnTo>
                  <a:lnTo>
                    <a:pt x="57409" y="0"/>
                  </a:lnTo>
                  <a:lnTo>
                    <a:pt x="57409" y="114819"/>
                  </a:lnTo>
                  <a:lnTo>
                    <a:pt x="0" y="114819"/>
                  </a:lnTo>
                  <a:lnTo>
                    <a:pt x="0" y="516684"/>
                  </a:lnTo>
                  <a:lnTo>
                    <a:pt x="746321" y="516684"/>
                  </a:lnTo>
                  <a:lnTo>
                    <a:pt x="746321" y="114819"/>
                  </a:lnTo>
                  <a:lnTo>
                    <a:pt x="688912" y="114819"/>
                  </a:lnTo>
                  <a:close/>
                  <a:moveTo>
                    <a:pt x="574093" y="57409"/>
                  </a:moveTo>
                  <a:lnTo>
                    <a:pt x="631503" y="57409"/>
                  </a:lnTo>
                  <a:lnTo>
                    <a:pt x="631503" y="114819"/>
                  </a:lnTo>
                  <a:lnTo>
                    <a:pt x="574093" y="114819"/>
                  </a:lnTo>
                  <a:lnTo>
                    <a:pt x="574093" y="57409"/>
                  </a:lnTo>
                  <a:close/>
                  <a:moveTo>
                    <a:pt x="344456" y="57409"/>
                  </a:moveTo>
                  <a:lnTo>
                    <a:pt x="401865" y="57409"/>
                  </a:lnTo>
                  <a:lnTo>
                    <a:pt x="401865" y="114819"/>
                  </a:lnTo>
                  <a:lnTo>
                    <a:pt x="344456" y="114819"/>
                  </a:lnTo>
                  <a:lnTo>
                    <a:pt x="344456" y="57409"/>
                  </a:lnTo>
                  <a:close/>
                  <a:moveTo>
                    <a:pt x="114819" y="57409"/>
                  </a:moveTo>
                  <a:lnTo>
                    <a:pt x="172228" y="57409"/>
                  </a:lnTo>
                  <a:lnTo>
                    <a:pt x="172228" y="114819"/>
                  </a:lnTo>
                  <a:lnTo>
                    <a:pt x="114819" y="114819"/>
                  </a:lnTo>
                  <a:lnTo>
                    <a:pt x="114819" y="57409"/>
                  </a:lnTo>
                  <a:close/>
                  <a:moveTo>
                    <a:pt x="688912" y="459275"/>
                  </a:moveTo>
                  <a:lnTo>
                    <a:pt x="57409" y="459275"/>
                  </a:lnTo>
                  <a:lnTo>
                    <a:pt x="57409" y="172228"/>
                  </a:lnTo>
                  <a:lnTo>
                    <a:pt x="688912" y="172228"/>
                  </a:lnTo>
                  <a:lnTo>
                    <a:pt x="688912" y="45927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2" name="Google Shape;772;p17"/>
            <p:cNvSpPr txBox="1"/>
            <p:nvPr/>
          </p:nvSpPr>
          <p:spPr>
            <a:xfrm>
              <a:off x="476135" y="3892293"/>
              <a:ext cx="2353192" cy="646331"/>
            </a:xfrm>
            <a:prstGeom prst="rect">
              <a:avLst/>
            </a:prstGeom>
            <a:noFill/>
            <a:ln>
              <a:noFill/>
            </a:ln>
          </p:spPr>
          <p:txBody>
            <a:bodyPr spcFirstLastPara="1" wrap="square" lIns="36000" tIns="45700" rIns="36000" bIns="45700" anchor="t" anchorCtr="0">
              <a:spAutoFit/>
            </a:bodyPr>
            <a:lstStyle/>
            <a:p>
              <a:pPr marL="0" marR="0" lvl="0" indent="0" algn="ctr" rtl="0">
                <a:lnSpc>
                  <a:spcPct val="90000"/>
                </a:lnSpc>
                <a:spcBef>
                  <a:spcPts val="0"/>
                </a:spcBef>
                <a:spcAft>
                  <a:spcPts val="0"/>
                </a:spcAft>
                <a:buNone/>
              </a:pPr>
              <a:r>
                <a:rPr lang="en-US" sz="2000" b="1">
                  <a:solidFill>
                    <a:schemeClr val="lt1"/>
                  </a:solidFill>
                  <a:latin typeface="Arial"/>
                  <a:ea typeface="Arial"/>
                  <a:cs typeface="Arial"/>
                  <a:sym typeface="Arial"/>
                </a:rPr>
                <a:t>Reusable Components</a:t>
              </a:r>
              <a:endParaRPr/>
            </a:p>
          </p:txBody>
        </p:sp>
      </p:grpSp>
      <p:grpSp>
        <p:nvGrpSpPr>
          <p:cNvPr id="773" name="Google Shape;773;p17"/>
          <p:cNvGrpSpPr/>
          <p:nvPr/>
        </p:nvGrpSpPr>
        <p:grpSpPr>
          <a:xfrm>
            <a:off x="5952864" y="3308329"/>
            <a:ext cx="2353192" cy="1238441"/>
            <a:chOff x="5951099" y="3308329"/>
            <a:chExt cx="2353192" cy="1238441"/>
          </a:xfrm>
        </p:grpSpPr>
        <p:sp>
          <p:nvSpPr>
            <p:cNvPr id="774" name="Google Shape;774;p17"/>
            <p:cNvSpPr/>
            <p:nvPr/>
          </p:nvSpPr>
          <p:spPr>
            <a:xfrm>
              <a:off x="6854621" y="3308329"/>
              <a:ext cx="546148" cy="546238"/>
            </a:xfrm>
            <a:custGeom>
              <a:avLst/>
              <a:gdLst/>
              <a:ahLst/>
              <a:cxnLst/>
              <a:rect l="l" t="t" r="r" b="b"/>
              <a:pathLst>
                <a:path w="747334" h="747458" extrusionOk="0">
                  <a:moveTo>
                    <a:pt x="567935" y="400545"/>
                  </a:moveTo>
                  <a:lnTo>
                    <a:pt x="567935" y="346939"/>
                  </a:lnTo>
                  <a:lnTo>
                    <a:pt x="521861" y="346939"/>
                  </a:lnTo>
                  <a:cubicBezTo>
                    <a:pt x="517961" y="325268"/>
                    <a:pt x="509518" y="305220"/>
                    <a:pt x="497416" y="287838"/>
                  </a:cubicBezTo>
                  <a:lnTo>
                    <a:pt x="539966" y="245288"/>
                  </a:lnTo>
                  <a:lnTo>
                    <a:pt x="502066" y="207388"/>
                  </a:lnTo>
                  <a:lnTo>
                    <a:pt x="459517" y="249938"/>
                  </a:lnTo>
                  <a:cubicBezTo>
                    <a:pt x="442121" y="237850"/>
                    <a:pt x="422073" y="229394"/>
                    <a:pt x="400416" y="225494"/>
                  </a:cubicBezTo>
                  <a:lnTo>
                    <a:pt x="400416" y="172718"/>
                  </a:lnTo>
                  <a:lnTo>
                    <a:pt x="346809" y="172718"/>
                  </a:lnTo>
                  <a:lnTo>
                    <a:pt x="346809" y="225494"/>
                  </a:lnTo>
                  <a:cubicBezTo>
                    <a:pt x="325139" y="229394"/>
                    <a:pt x="305090" y="237837"/>
                    <a:pt x="287708" y="249938"/>
                  </a:cubicBezTo>
                  <a:lnTo>
                    <a:pt x="245158" y="207388"/>
                  </a:lnTo>
                  <a:lnTo>
                    <a:pt x="207259" y="245288"/>
                  </a:lnTo>
                  <a:lnTo>
                    <a:pt x="249809" y="287838"/>
                  </a:lnTo>
                  <a:cubicBezTo>
                    <a:pt x="237721" y="305233"/>
                    <a:pt x="229264" y="325282"/>
                    <a:pt x="225364" y="346939"/>
                  </a:cubicBezTo>
                  <a:lnTo>
                    <a:pt x="165888" y="346939"/>
                  </a:lnTo>
                  <a:lnTo>
                    <a:pt x="165888" y="400545"/>
                  </a:lnTo>
                  <a:lnTo>
                    <a:pt x="225351" y="400545"/>
                  </a:lnTo>
                  <a:cubicBezTo>
                    <a:pt x="229251" y="422215"/>
                    <a:pt x="237694" y="442264"/>
                    <a:pt x="249795" y="459646"/>
                  </a:cubicBezTo>
                  <a:lnTo>
                    <a:pt x="207245" y="502196"/>
                  </a:lnTo>
                  <a:lnTo>
                    <a:pt x="245145" y="540096"/>
                  </a:lnTo>
                  <a:lnTo>
                    <a:pt x="287695" y="497546"/>
                  </a:lnTo>
                  <a:cubicBezTo>
                    <a:pt x="305090" y="509634"/>
                    <a:pt x="325139" y="518090"/>
                    <a:pt x="346796" y="521990"/>
                  </a:cubicBezTo>
                  <a:lnTo>
                    <a:pt x="346796" y="574766"/>
                  </a:lnTo>
                  <a:lnTo>
                    <a:pt x="400402" y="574766"/>
                  </a:lnTo>
                  <a:lnTo>
                    <a:pt x="400402" y="521990"/>
                  </a:lnTo>
                  <a:cubicBezTo>
                    <a:pt x="422073" y="518090"/>
                    <a:pt x="442121" y="509647"/>
                    <a:pt x="459503" y="497546"/>
                  </a:cubicBezTo>
                  <a:lnTo>
                    <a:pt x="502053" y="540096"/>
                  </a:lnTo>
                  <a:lnTo>
                    <a:pt x="539953" y="502196"/>
                  </a:lnTo>
                  <a:lnTo>
                    <a:pt x="497403" y="459646"/>
                  </a:lnTo>
                  <a:cubicBezTo>
                    <a:pt x="509491" y="442251"/>
                    <a:pt x="517947" y="422202"/>
                    <a:pt x="521847" y="400545"/>
                  </a:cubicBezTo>
                  <a:lnTo>
                    <a:pt x="567935" y="400545"/>
                  </a:lnTo>
                  <a:close/>
                  <a:moveTo>
                    <a:pt x="373612" y="470903"/>
                  </a:moveTo>
                  <a:cubicBezTo>
                    <a:pt x="320033" y="470903"/>
                    <a:pt x="276451" y="427321"/>
                    <a:pt x="276451" y="373742"/>
                  </a:cubicBezTo>
                  <a:cubicBezTo>
                    <a:pt x="276451" y="320163"/>
                    <a:pt x="320033" y="276581"/>
                    <a:pt x="373612" y="276581"/>
                  </a:cubicBezTo>
                  <a:cubicBezTo>
                    <a:pt x="427192" y="276581"/>
                    <a:pt x="470774" y="320163"/>
                    <a:pt x="470774" y="373742"/>
                  </a:cubicBezTo>
                  <a:cubicBezTo>
                    <a:pt x="470774" y="427321"/>
                    <a:pt x="427192" y="470903"/>
                    <a:pt x="373612" y="470903"/>
                  </a:cubicBezTo>
                  <a:close/>
                  <a:moveTo>
                    <a:pt x="427219" y="373742"/>
                  </a:moveTo>
                  <a:cubicBezTo>
                    <a:pt x="427219" y="403346"/>
                    <a:pt x="403217" y="427348"/>
                    <a:pt x="373612" y="427348"/>
                  </a:cubicBezTo>
                  <a:cubicBezTo>
                    <a:pt x="344008" y="427348"/>
                    <a:pt x="320006" y="403346"/>
                    <a:pt x="320006" y="373742"/>
                  </a:cubicBezTo>
                  <a:cubicBezTo>
                    <a:pt x="320006" y="344138"/>
                    <a:pt x="344008" y="320136"/>
                    <a:pt x="373612" y="320136"/>
                  </a:cubicBezTo>
                  <a:cubicBezTo>
                    <a:pt x="403217" y="320136"/>
                    <a:pt x="427219" y="344138"/>
                    <a:pt x="427219" y="373742"/>
                  </a:cubicBezTo>
                  <a:close/>
                  <a:moveTo>
                    <a:pt x="695130" y="563937"/>
                  </a:moveTo>
                  <a:cubicBezTo>
                    <a:pt x="644324" y="649828"/>
                    <a:pt x="563124" y="710778"/>
                    <a:pt x="466472" y="735584"/>
                  </a:cubicBezTo>
                  <a:cubicBezTo>
                    <a:pt x="435340" y="743572"/>
                    <a:pt x="403913" y="747458"/>
                    <a:pt x="372849" y="747458"/>
                  </a:cubicBezTo>
                  <a:cubicBezTo>
                    <a:pt x="277617" y="747458"/>
                    <a:pt x="185843" y="710939"/>
                    <a:pt x="116302" y="644682"/>
                  </a:cubicBezTo>
                  <a:lnTo>
                    <a:pt x="116302" y="706262"/>
                  </a:lnTo>
                  <a:lnTo>
                    <a:pt x="62696" y="706262"/>
                  </a:lnTo>
                  <a:lnTo>
                    <a:pt x="62696" y="553792"/>
                  </a:lnTo>
                  <a:lnTo>
                    <a:pt x="215179" y="553792"/>
                  </a:lnTo>
                  <a:lnTo>
                    <a:pt x="215179" y="607398"/>
                  </a:lnTo>
                  <a:lnTo>
                    <a:pt x="150181" y="607398"/>
                  </a:lnTo>
                  <a:cubicBezTo>
                    <a:pt x="230041" y="683988"/>
                    <a:pt x="344049" y="715120"/>
                    <a:pt x="453982" y="686910"/>
                  </a:cubicBezTo>
                  <a:cubicBezTo>
                    <a:pt x="537621" y="665441"/>
                    <a:pt x="607912" y="612692"/>
                    <a:pt x="651883" y="538367"/>
                  </a:cubicBezTo>
                  <a:cubicBezTo>
                    <a:pt x="695853" y="464028"/>
                    <a:pt x="708250" y="377025"/>
                    <a:pt x="686780" y="293386"/>
                  </a:cubicBezTo>
                  <a:lnTo>
                    <a:pt x="735455" y="280882"/>
                  </a:lnTo>
                  <a:cubicBezTo>
                    <a:pt x="760261" y="377535"/>
                    <a:pt x="745935" y="478060"/>
                    <a:pt x="695130" y="563937"/>
                  </a:cubicBezTo>
                  <a:close/>
                  <a:moveTo>
                    <a:pt x="60445" y="454111"/>
                  </a:moveTo>
                  <a:lnTo>
                    <a:pt x="11770" y="466601"/>
                  </a:lnTo>
                  <a:cubicBezTo>
                    <a:pt x="-39437" y="267092"/>
                    <a:pt x="81230" y="63107"/>
                    <a:pt x="280753" y="11900"/>
                  </a:cubicBezTo>
                  <a:cubicBezTo>
                    <a:pt x="407760" y="-20706"/>
                    <a:pt x="538814" y="14995"/>
                    <a:pt x="630990" y="103057"/>
                  </a:cubicBezTo>
                  <a:lnTo>
                    <a:pt x="631057" y="41195"/>
                  </a:lnTo>
                  <a:lnTo>
                    <a:pt x="684663" y="41262"/>
                  </a:lnTo>
                  <a:lnTo>
                    <a:pt x="684489" y="193732"/>
                  </a:lnTo>
                  <a:lnTo>
                    <a:pt x="532006" y="193571"/>
                  </a:lnTo>
                  <a:lnTo>
                    <a:pt x="532059" y="139965"/>
                  </a:lnTo>
                  <a:lnTo>
                    <a:pt x="596976" y="140032"/>
                  </a:lnTo>
                  <a:cubicBezTo>
                    <a:pt x="517183" y="63415"/>
                    <a:pt x="403485" y="32310"/>
                    <a:pt x="293243" y="60561"/>
                  </a:cubicBezTo>
                  <a:cubicBezTo>
                    <a:pt x="120564" y="104893"/>
                    <a:pt x="16139" y="281432"/>
                    <a:pt x="60445" y="45411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5" name="Google Shape;775;p17"/>
            <p:cNvSpPr txBox="1"/>
            <p:nvPr/>
          </p:nvSpPr>
          <p:spPr>
            <a:xfrm>
              <a:off x="5951099" y="3900439"/>
              <a:ext cx="2353192" cy="646331"/>
            </a:xfrm>
            <a:prstGeom prst="rect">
              <a:avLst/>
            </a:prstGeom>
            <a:noFill/>
            <a:ln>
              <a:noFill/>
            </a:ln>
          </p:spPr>
          <p:txBody>
            <a:bodyPr spcFirstLastPara="1" wrap="square" lIns="36000" tIns="45700" rIns="36000" bIns="45700" anchor="t" anchorCtr="0">
              <a:spAutoFit/>
            </a:bodyPr>
            <a:lstStyle/>
            <a:p>
              <a:pPr marL="0" marR="0" lvl="0" indent="0" algn="ctr" rtl="0">
                <a:lnSpc>
                  <a:spcPct val="90000"/>
                </a:lnSpc>
                <a:spcBef>
                  <a:spcPts val="0"/>
                </a:spcBef>
                <a:spcAft>
                  <a:spcPts val="0"/>
                </a:spcAft>
                <a:buNone/>
              </a:pPr>
              <a:r>
                <a:rPr lang="en-US" sz="2000" b="1">
                  <a:solidFill>
                    <a:schemeClr val="lt1"/>
                  </a:solidFill>
                  <a:latin typeface="Arial"/>
                  <a:ea typeface="Arial"/>
                  <a:cs typeface="Arial"/>
                  <a:sym typeface="Arial"/>
                </a:rPr>
                <a:t>Self-Service </a:t>
              </a:r>
              <a:br>
                <a:rPr lang="en-US" sz="2000" b="1">
                  <a:solidFill>
                    <a:schemeClr val="lt1"/>
                  </a:solidFill>
                  <a:latin typeface="Arial"/>
                  <a:ea typeface="Arial"/>
                  <a:cs typeface="Arial"/>
                  <a:sym typeface="Arial"/>
                </a:rPr>
              </a:br>
              <a:r>
                <a:rPr lang="en-US" sz="2000" b="1">
                  <a:solidFill>
                    <a:schemeClr val="lt1"/>
                  </a:solidFill>
                  <a:latin typeface="Arial"/>
                  <a:ea typeface="Arial"/>
                  <a:cs typeface="Arial"/>
                  <a:sym typeface="Arial"/>
                </a:rPr>
                <a:t>Dev. Portal</a:t>
              </a:r>
              <a:endParaRPr/>
            </a:p>
          </p:txBody>
        </p:sp>
      </p:grpSp>
      <p:sp>
        <p:nvSpPr>
          <p:cNvPr id="776" name="Google Shape;776;p17"/>
          <p:cNvSpPr/>
          <p:nvPr/>
        </p:nvSpPr>
        <p:spPr>
          <a:xfrm>
            <a:off x="467771" y="416283"/>
            <a:ext cx="507062" cy="31873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777" name="Google Shape;777;p17"/>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Build Reusability for Accelerated Deployment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fade">
                                      <p:cBhvr>
                                        <p:cTn id="7" dur="750"/>
                                        <p:tgtEl>
                                          <p:spTgt spid="7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9"/>
                                        </p:tgtEl>
                                        <p:attrNameLst>
                                          <p:attrName>style.visibility</p:attrName>
                                        </p:attrNameLst>
                                      </p:cBhvr>
                                      <p:to>
                                        <p:strVal val="visible"/>
                                      </p:to>
                                    </p:set>
                                    <p:animEffect transition="in" filter="fade">
                                      <p:cBhvr>
                                        <p:cTn id="12" dur="750"/>
                                        <p:tgtEl>
                                          <p:spTgt spid="749"/>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770"/>
                                        </p:tgtEl>
                                        <p:attrNameLst>
                                          <p:attrName>style.visibility</p:attrName>
                                        </p:attrNameLst>
                                      </p:cBhvr>
                                      <p:to>
                                        <p:strVal val="visible"/>
                                      </p:to>
                                    </p:set>
                                    <p:animEffect transition="in" filter="fade">
                                      <p:cBhvr>
                                        <p:cTn id="16" dur="1500"/>
                                        <p:tgtEl>
                                          <p:spTgt spid="770"/>
                                        </p:tgtEl>
                                      </p:cBhvr>
                                    </p:animEffect>
                                  </p:childTnLst>
                                </p:cTn>
                              </p:par>
                            </p:childTnLst>
                          </p:cTn>
                        </p:par>
                        <p:par>
                          <p:cTn id="17" fill="hold">
                            <p:stCondLst>
                              <p:cond delay="2250"/>
                            </p:stCondLst>
                            <p:childTnLst>
                              <p:par>
                                <p:cTn id="18" presetID="10" presetClass="entr" presetSubtype="0" fill="hold" nodeType="afterEffect">
                                  <p:stCondLst>
                                    <p:cond delay="0"/>
                                  </p:stCondLst>
                                  <p:childTnLst>
                                    <p:set>
                                      <p:cBhvr>
                                        <p:cTn id="19" dur="1" fill="hold">
                                          <p:stCondLst>
                                            <p:cond delay="0"/>
                                          </p:stCondLst>
                                        </p:cTn>
                                        <p:tgtEl>
                                          <p:spTgt spid="767"/>
                                        </p:tgtEl>
                                        <p:attrNameLst>
                                          <p:attrName>style.visibility</p:attrName>
                                        </p:attrNameLst>
                                      </p:cBhvr>
                                      <p:to>
                                        <p:strVal val="visible"/>
                                      </p:to>
                                    </p:set>
                                    <p:animEffect transition="in" filter="fade">
                                      <p:cBhvr>
                                        <p:cTn id="20" dur="1500"/>
                                        <p:tgtEl>
                                          <p:spTgt spid="767"/>
                                        </p:tgtEl>
                                      </p:cBhvr>
                                    </p:animEffect>
                                  </p:childTnLst>
                                </p:cTn>
                              </p:par>
                            </p:childTnLst>
                          </p:cTn>
                        </p:par>
                        <p:par>
                          <p:cTn id="21" fill="hold">
                            <p:stCondLst>
                              <p:cond delay="3750"/>
                            </p:stCondLst>
                            <p:childTnLst>
                              <p:par>
                                <p:cTn id="22" presetID="10" presetClass="entr" presetSubtype="0" fill="hold" nodeType="afterEffect">
                                  <p:stCondLst>
                                    <p:cond delay="0"/>
                                  </p:stCondLst>
                                  <p:childTnLst>
                                    <p:set>
                                      <p:cBhvr>
                                        <p:cTn id="23" dur="1" fill="hold">
                                          <p:stCondLst>
                                            <p:cond delay="0"/>
                                          </p:stCondLst>
                                        </p:cTn>
                                        <p:tgtEl>
                                          <p:spTgt spid="773"/>
                                        </p:tgtEl>
                                        <p:attrNameLst>
                                          <p:attrName>style.visibility</p:attrName>
                                        </p:attrNameLst>
                                      </p:cBhvr>
                                      <p:to>
                                        <p:strVal val="visible"/>
                                      </p:to>
                                    </p:set>
                                    <p:animEffect transition="in" filter="fade">
                                      <p:cBhvr>
                                        <p:cTn id="24" dur="1500"/>
                                        <p:tgtEl>
                                          <p:spTgt spid="77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54"/>
                                        </p:tgtEl>
                                        <p:attrNameLst>
                                          <p:attrName>style.visibility</p:attrName>
                                        </p:attrNameLst>
                                      </p:cBhvr>
                                      <p:to>
                                        <p:strVal val="visible"/>
                                      </p:to>
                                    </p:set>
                                    <p:animEffect transition="in" filter="fade">
                                      <p:cBhvr>
                                        <p:cTn id="29" dur="1500"/>
                                        <p:tgtEl>
                                          <p:spTgt spid="754"/>
                                        </p:tgtEl>
                                      </p:cBhvr>
                                    </p:animEffect>
                                  </p:childTnLst>
                                </p:cTn>
                              </p:par>
                              <p:par>
                                <p:cTn id="30" presetID="10" presetClass="entr" presetSubtype="0" fill="hold" nodeType="withEffect">
                                  <p:stCondLst>
                                    <p:cond delay="0"/>
                                  </p:stCondLst>
                                  <p:childTnLst>
                                    <p:set>
                                      <p:cBhvr>
                                        <p:cTn id="31" dur="1" fill="hold">
                                          <p:stCondLst>
                                            <p:cond delay="0"/>
                                          </p:stCondLst>
                                        </p:cTn>
                                        <p:tgtEl>
                                          <p:spTgt spid="759"/>
                                        </p:tgtEl>
                                        <p:attrNameLst>
                                          <p:attrName>style.visibility</p:attrName>
                                        </p:attrNameLst>
                                      </p:cBhvr>
                                      <p:to>
                                        <p:strVal val="visible"/>
                                      </p:to>
                                    </p:set>
                                    <p:animEffect transition="in" filter="fade">
                                      <p:cBhvr>
                                        <p:cTn id="32" dur="1500"/>
                                        <p:tgtEl>
                                          <p:spTgt spid="7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4"/>
                                        </p:tgtEl>
                                        <p:attrNameLst>
                                          <p:attrName>style.visibility</p:attrName>
                                        </p:attrNameLst>
                                      </p:cBhvr>
                                      <p:to>
                                        <p:strVal val="visible"/>
                                      </p:to>
                                    </p:set>
                                    <p:animEffect transition="in" filter="fade">
                                      <p:cBhvr>
                                        <p:cTn id="37" dur="750"/>
                                        <p:tgtEl>
                                          <p:spTgt spid="764"/>
                                        </p:tgtEl>
                                      </p:cBhvr>
                                    </p:animEffect>
                                  </p:childTnLst>
                                </p:cTn>
                              </p:par>
                            </p:childTnLst>
                          </p:cTn>
                        </p:par>
                        <p:par>
                          <p:cTn id="38" fill="hold">
                            <p:stCondLst>
                              <p:cond delay="750"/>
                            </p:stCondLst>
                            <p:childTnLst>
                              <p:par>
                                <p:cTn id="39" presetID="10" presetClass="entr" presetSubtype="0" fill="hold" nodeType="afterEffect">
                                  <p:stCondLst>
                                    <p:cond delay="0"/>
                                  </p:stCondLst>
                                  <p:childTnLst>
                                    <p:set>
                                      <p:cBhvr>
                                        <p:cTn id="40" dur="1" fill="hold">
                                          <p:stCondLst>
                                            <p:cond delay="0"/>
                                          </p:stCondLst>
                                        </p:cTn>
                                        <p:tgtEl>
                                          <p:spTgt spid="762"/>
                                        </p:tgtEl>
                                        <p:attrNameLst>
                                          <p:attrName>style.visibility</p:attrName>
                                        </p:attrNameLst>
                                      </p:cBhvr>
                                      <p:to>
                                        <p:strVal val="visible"/>
                                      </p:to>
                                    </p:set>
                                    <p:animEffect transition="in" filter="fade">
                                      <p:cBhvr>
                                        <p:cTn id="41" dur="500"/>
                                        <p:tgtEl>
                                          <p:spTgt spid="762"/>
                                        </p:tgtEl>
                                      </p:cBhvr>
                                    </p:animEffect>
                                  </p:childTnLst>
                                </p:cTn>
                              </p:par>
                              <p:par>
                                <p:cTn id="42" presetID="10" presetClass="entr" presetSubtype="0" fill="hold" nodeType="withEffect">
                                  <p:stCondLst>
                                    <p:cond delay="0"/>
                                  </p:stCondLst>
                                  <p:childTnLst>
                                    <p:set>
                                      <p:cBhvr>
                                        <p:cTn id="43" dur="1" fill="hold">
                                          <p:stCondLst>
                                            <p:cond delay="0"/>
                                          </p:stCondLst>
                                        </p:cTn>
                                        <p:tgtEl>
                                          <p:spTgt spid="763"/>
                                        </p:tgtEl>
                                        <p:attrNameLst>
                                          <p:attrName>style.visibility</p:attrName>
                                        </p:attrNameLst>
                                      </p:cBhvr>
                                      <p:to>
                                        <p:strVal val="visible"/>
                                      </p:to>
                                    </p:set>
                                    <p:animEffect transition="in" filter="fade">
                                      <p:cBhvr>
                                        <p:cTn id="44" dur="5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8"/>
          <p:cNvSpPr txBox="1"/>
          <p:nvPr/>
        </p:nvSpPr>
        <p:spPr>
          <a:xfrm>
            <a:off x="0" y="6858000"/>
            <a:ext cx="609755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Logo by Politiet. Photos by: </a:t>
            </a:r>
            <a:r>
              <a:rPr lang="en-US" sz="1000" b="0" i="0" u="sng">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Grailify</a:t>
            </a:r>
            <a:r>
              <a:rPr lang="en-US" sz="1000" b="0" i="0">
                <a:solidFill>
                  <a:schemeClr val="dk1"/>
                </a:solidFill>
                <a:latin typeface="Arial"/>
                <a:ea typeface="Arial"/>
                <a:cs typeface="Arial"/>
                <a:sym typeface="Arial"/>
              </a:rPr>
              <a:t> and </a:t>
            </a:r>
            <a:r>
              <a:rPr lang="en-US" sz="1000" b="0" i="0" u="sng">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Danilo Capece</a:t>
            </a:r>
            <a:r>
              <a:rPr lang="en-US" sz="1000" b="0" i="0">
                <a:solidFill>
                  <a:schemeClr val="dk1"/>
                </a:solidFill>
                <a:latin typeface="Arial"/>
                <a:ea typeface="Arial"/>
                <a:cs typeface="Arial"/>
                <a:sym typeface="Arial"/>
              </a:rPr>
              <a:t> </a:t>
            </a:r>
            <a:r>
              <a:rPr lang="en-US" sz="1000">
                <a:solidFill>
                  <a:schemeClr val="dk1"/>
                </a:solidFill>
                <a:latin typeface="Arial"/>
                <a:ea typeface="Arial"/>
                <a:cs typeface="Arial"/>
                <a:sym typeface="Arial"/>
              </a:rPr>
              <a:t>on </a:t>
            </a:r>
            <a:r>
              <a:rPr lang="en-US" sz="1000" u="sng">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endParaRPr/>
          </a:p>
        </p:txBody>
      </p:sp>
      <p:grpSp>
        <p:nvGrpSpPr>
          <p:cNvPr id="783" name="Google Shape;783;p18"/>
          <p:cNvGrpSpPr/>
          <p:nvPr/>
        </p:nvGrpSpPr>
        <p:grpSpPr>
          <a:xfrm>
            <a:off x="4201961" y="1200815"/>
            <a:ext cx="3788079" cy="4752517"/>
            <a:chOff x="4201961" y="807115"/>
            <a:chExt cx="3788079" cy="4752517"/>
          </a:xfrm>
        </p:grpSpPr>
        <p:grpSp>
          <p:nvGrpSpPr>
            <p:cNvPr id="784" name="Google Shape;784;p18"/>
            <p:cNvGrpSpPr/>
            <p:nvPr/>
          </p:nvGrpSpPr>
          <p:grpSpPr>
            <a:xfrm>
              <a:off x="4596495" y="807115"/>
              <a:ext cx="2999010" cy="2999010"/>
              <a:chOff x="1435214" y="906563"/>
              <a:chExt cx="3577602" cy="3577602"/>
            </a:xfrm>
          </p:grpSpPr>
          <p:pic>
            <p:nvPicPr>
              <p:cNvPr id="785" name="Google Shape;785;p18"/>
              <p:cNvPicPr preferRelativeResize="0"/>
              <p:nvPr/>
            </p:nvPicPr>
            <p:blipFill rotWithShape="1">
              <a:blip r:embed="rId6">
                <a:alphaModFix/>
              </a:blip>
              <a:srcRect l="15135" r="15135"/>
              <a:stretch/>
            </p:blipFill>
            <p:spPr>
              <a:xfrm>
                <a:off x="1578095" y="1050397"/>
                <a:ext cx="3291840" cy="3289933"/>
              </a:xfrm>
              <a:prstGeom prst="ellipse">
                <a:avLst/>
              </a:prstGeom>
              <a:noFill/>
              <a:ln>
                <a:noFill/>
              </a:ln>
            </p:spPr>
          </p:pic>
          <p:sp>
            <p:nvSpPr>
              <p:cNvPr id="786" name="Google Shape;786;p18"/>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87" name="Google Shape;787;p18"/>
            <p:cNvGrpSpPr/>
            <p:nvPr/>
          </p:nvGrpSpPr>
          <p:grpSpPr>
            <a:xfrm>
              <a:off x="4201961" y="4328526"/>
              <a:ext cx="3788079" cy="1231106"/>
              <a:chOff x="878189" y="4065714"/>
              <a:chExt cx="3788079" cy="1231106"/>
            </a:xfrm>
          </p:grpSpPr>
          <p:sp>
            <p:nvSpPr>
              <p:cNvPr id="788" name="Google Shape;788;p18"/>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adidas</a:t>
                </a:r>
                <a:endParaRPr/>
              </a:p>
            </p:txBody>
          </p:sp>
          <p:sp>
            <p:nvSpPr>
              <p:cNvPr id="789" name="Google Shape;789;p18"/>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Standardized Common Activities</a:t>
                </a:r>
                <a:endParaRPr/>
              </a:p>
            </p:txBody>
          </p:sp>
        </p:grpSp>
      </p:grpSp>
      <p:grpSp>
        <p:nvGrpSpPr>
          <p:cNvPr id="790" name="Google Shape;790;p18"/>
          <p:cNvGrpSpPr/>
          <p:nvPr/>
        </p:nvGrpSpPr>
        <p:grpSpPr>
          <a:xfrm>
            <a:off x="228989" y="1200815"/>
            <a:ext cx="3788079" cy="4752517"/>
            <a:chOff x="228989" y="807115"/>
            <a:chExt cx="3788079" cy="4752517"/>
          </a:xfrm>
        </p:grpSpPr>
        <p:grpSp>
          <p:nvGrpSpPr>
            <p:cNvPr id="791" name="Google Shape;791;p18"/>
            <p:cNvGrpSpPr/>
            <p:nvPr/>
          </p:nvGrpSpPr>
          <p:grpSpPr>
            <a:xfrm>
              <a:off x="623522" y="807115"/>
              <a:ext cx="2999011" cy="2999010"/>
              <a:chOff x="1435214" y="906563"/>
              <a:chExt cx="3577602" cy="3577602"/>
            </a:xfrm>
          </p:grpSpPr>
          <p:pic>
            <p:nvPicPr>
              <p:cNvPr id="792" name="Google Shape;792;p18"/>
              <p:cNvPicPr preferRelativeResize="0"/>
              <p:nvPr/>
            </p:nvPicPr>
            <p:blipFill rotWithShape="1">
              <a:blip r:embed="rId7">
                <a:alphaModFix/>
              </a:blip>
              <a:srcRect l="98" r="98"/>
              <a:stretch/>
            </p:blipFill>
            <p:spPr>
              <a:xfrm>
                <a:off x="1578094" y="1050397"/>
                <a:ext cx="3291841" cy="3289933"/>
              </a:xfrm>
              <a:prstGeom prst="ellipse">
                <a:avLst/>
              </a:prstGeom>
              <a:noFill/>
              <a:ln>
                <a:noFill/>
              </a:ln>
            </p:spPr>
          </p:pic>
          <p:sp>
            <p:nvSpPr>
              <p:cNvPr id="793" name="Google Shape;793;p18"/>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94" name="Google Shape;794;p18"/>
            <p:cNvGrpSpPr/>
            <p:nvPr/>
          </p:nvGrpSpPr>
          <p:grpSpPr>
            <a:xfrm>
              <a:off x="228989" y="4328526"/>
              <a:ext cx="3788079" cy="1231106"/>
              <a:chOff x="878189" y="4065714"/>
              <a:chExt cx="3788079" cy="1231106"/>
            </a:xfrm>
          </p:grpSpPr>
          <p:sp>
            <p:nvSpPr>
              <p:cNvPr id="795" name="Google Shape;795;p18"/>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Politiet</a:t>
                </a:r>
                <a:endParaRPr sz="2400" b="1">
                  <a:solidFill>
                    <a:schemeClr val="lt1"/>
                  </a:solidFill>
                  <a:latin typeface="Arial"/>
                  <a:ea typeface="Arial"/>
                  <a:cs typeface="Arial"/>
                  <a:sym typeface="Arial"/>
                </a:endParaRPr>
              </a:p>
            </p:txBody>
          </p:sp>
          <p:sp>
            <p:nvSpPr>
              <p:cNvPr id="796" name="Google Shape;796;p18"/>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Rapid Product </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Innovation</a:t>
                </a:r>
                <a:endParaRPr/>
              </a:p>
            </p:txBody>
          </p:sp>
        </p:grpSp>
      </p:grpSp>
      <p:grpSp>
        <p:nvGrpSpPr>
          <p:cNvPr id="797" name="Google Shape;797;p18"/>
          <p:cNvGrpSpPr/>
          <p:nvPr/>
        </p:nvGrpSpPr>
        <p:grpSpPr>
          <a:xfrm>
            <a:off x="8174933" y="1200815"/>
            <a:ext cx="3788079" cy="4752517"/>
            <a:chOff x="8174933" y="807115"/>
            <a:chExt cx="3788079" cy="4752517"/>
          </a:xfrm>
        </p:grpSpPr>
        <p:grpSp>
          <p:nvGrpSpPr>
            <p:cNvPr id="798" name="Google Shape;798;p18"/>
            <p:cNvGrpSpPr/>
            <p:nvPr/>
          </p:nvGrpSpPr>
          <p:grpSpPr>
            <a:xfrm>
              <a:off x="8569468" y="807115"/>
              <a:ext cx="2999010" cy="2999010"/>
              <a:chOff x="1435214" y="906563"/>
              <a:chExt cx="3577602" cy="3577602"/>
            </a:xfrm>
          </p:grpSpPr>
          <p:pic>
            <p:nvPicPr>
              <p:cNvPr id="799" name="Google Shape;799;p18"/>
              <p:cNvPicPr preferRelativeResize="0"/>
              <p:nvPr/>
            </p:nvPicPr>
            <p:blipFill rotWithShape="1">
              <a:blip r:embed="rId8">
                <a:alphaModFix/>
              </a:blip>
              <a:srcRect t="16686" b="16685"/>
              <a:stretch/>
            </p:blipFill>
            <p:spPr>
              <a:xfrm>
                <a:off x="1578095" y="1050397"/>
                <a:ext cx="3291840" cy="3289933"/>
              </a:xfrm>
              <a:prstGeom prst="ellipse">
                <a:avLst/>
              </a:prstGeom>
              <a:noFill/>
              <a:ln>
                <a:noFill/>
              </a:ln>
            </p:spPr>
          </p:pic>
          <p:sp>
            <p:nvSpPr>
              <p:cNvPr id="800" name="Google Shape;800;p18"/>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01" name="Google Shape;801;p18"/>
            <p:cNvGrpSpPr/>
            <p:nvPr/>
          </p:nvGrpSpPr>
          <p:grpSpPr>
            <a:xfrm>
              <a:off x="8174933" y="4328526"/>
              <a:ext cx="3788079" cy="1231106"/>
              <a:chOff x="878189" y="4065714"/>
              <a:chExt cx="3788079" cy="1231106"/>
            </a:xfrm>
          </p:grpSpPr>
          <p:sp>
            <p:nvSpPr>
              <p:cNvPr id="802" name="Google Shape;802;p18"/>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Nike</a:t>
                </a:r>
                <a:endParaRPr/>
              </a:p>
            </p:txBody>
          </p:sp>
          <p:sp>
            <p:nvSpPr>
              <p:cNvPr id="803" name="Google Shape;803;p18"/>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Composable Platform to </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Respond to Change</a:t>
                </a:r>
                <a:endParaRPr/>
              </a:p>
            </p:txBody>
          </p:sp>
        </p:grpSp>
      </p:grpSp>
      <p:sp>
        <p:nvSpPr>
          <p:cNvPr id="804" name="Google Shape;804;p18"/>
          <p:cNvSpPr/>
          <p:nvPr/>
        </p:nvSpPr>
        <p:spPr>
          <a:xfrm>
            <a:off x="467771" y="416283"/>
            <a:ext cx="507062" cy="31873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805" name="Google Shape;805;p18"/>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Platform Engineering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animEffect transition="in" filter="fade">
                                      <p:cBhvr>
                                        <p:cTn id="7" dur="1500"/>
                                        <p:tgtEl>
                                          <p:spTgt spid="7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3"/>
                                        </p:tgtEl>
                                        <p:attrNameLst>
                                          <p:attrName>style.visibility</p:attrName>
                                        </p:attrNameLst>
                                      </p:cBhvr>
                                      <p:to>
                                        <p:strVal val="visible"/>
                                      </p:to>
                                    </p:set>
                                    <p:animEffect transition="in" filter="fade">
                                      <p:cBhvr>
                                        <p:cTn id="12" dur="1500"/>
                                        <p:tgtEl>
                                          <p:spTgt spid="7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7"/>
                                        </p:tgtEl>
                                        <p:attrNameLst>
                                          <p:attrName>style.visibility</p:attrName>
                                        </p:attrNameLst>
                                      </p:cBhvr>
                                      <p:to>
                                        <p:strVal val="visible"/>
                                      </p:to>
                                    </p:set>
                                    <p:animEffect transition="in" filter="fade">
                                      <p:cBhvr>
                                        <p:cTn id="17" dur="1500"/>
                                        <p:tgtEl>
                                          <p:spTgt spid="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19"/>
          <p:cNvGrpSpPr/>
          <p:nvPr/>
        </p:nvGrpSpPr>
        <p:grpSpPr>
          <a:xfrm>
            <a:off x="1027613" y="1317160"/>
            <a:ext cx="10136774" cy="754224"/>
            <a:chOff x="1027613" y="1317160"/>
            <a:chExt cx="10136774" cy="754224"/>
          </a:xfrm>
        </p:grpSpPr>
        <p:sp>
          <p:nvSpPr>
            <p:cNvPr id="811" name="Google Shape;811;p19"/>
            <p:cNvSpPr/>
            <p:nvPr/>
          </p:nvSpPr>
          <p:spPr>
            <a:xfrm>
              <a:off x="1027613" y="1317160"/>
              <a:ext cx="10136774" cy="754224"/>
            </a:xfrm>
            <a:prstGeom prst="rect">
              <a:avLst/>
            </a:prstGeom>
            <a:gradFill>
              <a:gsLst>
                <a:gs pos="0">
                  <a:srgbClr val="FF540A"/>
                </a:gs>
                <a:gs pos="25000">
                  <a:srgbClr val="FF540A"/>
                </a:gs>
                <a:gs pos="75000">
                  <a:srgbClr val="009AD7"/>
                </a:gs>
                <a:gs pos="100000">
                  <a:srgbClr val="009AD7"/>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12" name="Google Shape;812;p19"/>
            <p:cNvGrpSpPr/>
            <p:nvPr/>
          </p:nvGrpSpPr>
          <p:grpSpPr>
            <a:xfrm>
              <a:off x="1330181" y="1432662"/>
              <a:ext cx="9634296" cy="523220"/>
              <a:chOff x="1330181" y="2910901"/>
              <a:chExt cx="9634296" cy="523220"/>
            </a:xfrm>
          </p:grpSpPr>
          <p:sp>
            <p:nvSpPr>
              <p:cNvPr id="813" name="Google Shape;813;p19"/>
              <p:cNvSpPr txBox="1"/>
              <p:nvPr/>
            </p:nvSpPr>
            <p:spPr>
              <a:xfrm>
                <a:off x="1330181" y="2910901"/>
                <a:ext cx="3086679" cy="52322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800">
                    <a:solidFill>
                      <a:schemeClr val="lt2"/>
                    </a:solidFill>
                    <a:latin typeface="Arial Black"/>
                    <a:ea typeface="Arial Black"/>
                    <a:cs typeface="Arial Black"/>
                    <a:sym typeface="Arial Black"/>
                  </a:rPr>
                  <a:t>People-Focused</a:t>
                </a:r>
                <a:endParaRPr/>
              </a:p>
            </p:txBody>
          </p:sp>
          <p:sp>
            <p:nvSpPr>
              <p:cNvPr id="814" name="Google Shape;814;p19"/>
              <p:cNvSpPr txBox="1"/>
              <p:nvPr/>
            </p:nvSpPr>
            <p:spPr>
              <a:xfrm>
                <a:off x="7878118" y="2910901"/>
                <a:ext cx="3086359" cy="52322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800">
                    <a:solidFill>
                      <a:schemeClr val="lt2"/>
                    </a:solidFill>
                    <a:latin typeface="Arial Black"/>
                    <a:ea typeface="Arial Black"/>
                    <a:cs typeface="Arial Black"/>
                    <a:sym typeface="Arial Black"/>
                  </a:rPr>
                  <a:t>Things-Focused</a:t>
                </a:r>
                <a:endParaRPr/>
              </a:p>
            </p:txBody>
          </p:sp>
        </p:grpSp>
      </p:grpSp>
      <p:grpSp>
        <p:nvGrpSpPr>
          <p:cNvPr id="815" name="Google Shape;815;p19"/>
          <p:cNvGrpSpPr/>
          <p:nvPr/>
        </p:nvGrpSpPr>
        <p:grpSpPr>
          <a:xfrm>
            <a:off x="1103074" y="4873706"/>
            <a:ext cx="10427980" cy="1011961"/>
            <a:chOff x="1103074" y="4873706"/>
            <a:chExt cx="10427980" cy="1011961"/>
          </a:xfrm>
        </p:grpSpPr>
        <p:grpSp>
          <p:nvGrpSpPr>
            <p:cNvPr id="816" name="Google Shape;816;p19"/>
            <p:cNvGrpSpPr/>
            <p:nvPr/>
          </p:nvGrpSpPr>
          <p:grpSpPr>
            <a:xfrm>
              <a:off x="1103074" y="4946318"/>
              <a:ext cx="2327817" cy="939349"/>
              <a:chOff x="1047709" y="4946318"/>
              <a:chExt cx="2327817" cy="939349"/>
            </a:xfrm>
          </p:grpSpPr>
          <p:sp>
            <p:nvSpPr>
              <p:cNvPr id="817" name="Google Shape;817;p19"/>
              <p:cNvSpPr/>
              <p:nvPr/>
            </p:nvSpPr>
            <p:spPr>
              <a:xfrm>
                <a:off x="1920097" y="4946318"/>
                <a:ext cx="583042" cy="442138"/>
              </a:xfrm>
              <a:custGeom>
                <a:avLst/>
                <a:gdLst/>
                <a:ahLst/>
                <a:cxnLst/>
                <a:rect l="l" t="t" r="r" b="b"/>
                <a:pathLst>
                  <a:path w="649674" h="492666" extrusionOk="0">
                    <a:moveTo>
                      <a:pt x="375069" y="442429"/>
                    </a:moveTo>
                    <a:cubicBezTo>
                      <a:pt x="375069" y="452828"/>
                      <a:pt x="371907" y="462493"/>
                      <a:pt x="366485" y="470511"/>
                    </a:cubicBezTo>
                    <a:cubicBezTo>
                      <a:pt x="362879" y="475861"/>
                      <a:pt x="358263" y="480465"/>
                      <a:pt x="352913" y="484083"/>
                    </a:cubicBezTo>
                    <a:cubicBezTo>
                      <a:pt x="344895" y="489505"/>
                      <a:pt x="335230" y="492667"/>
                      <a:pt x="324831" y="492667"/>
                    </a:cubicBezTo>
                    <a:cubicBezTo>
                      <a:pt x="307496" y="492667"/>
                      <a:pt x="292205" y="483879"/>
                      <a:pt x="283177" y="470523"/>
                    </a:cubicBezTo>
                    <a:cubicBezTo>
                      <a:pt x="277755" y="462505"/>
                      <a:pt x="274594" y="452840"/>
                      <a:pt x="274594" y="442441"/>
                    </a:cubicBezTo>
                    <a:cubicBezTo>
                      <a:pt x="274594" y="414696"/>
                      <a:pt x="297086" y="392204"/>
                      <a:pt x="324831" y="392204"/>
                    </a:cubicBezTo>
                    <a:cubicBezTo>
                      <a:pt x="335230" y="392204"/>
                      <a:pt x="344895" y="395365"/>
                      <a:pt x="352913" y="400787"/>
                    </a:cubicBezTo>
                    <a:cubicBezTo>
                      <a:pt x="366281" y="409803"/>
                      <a:pt x="375069" y="425094"/>
                      <a:pt x="375069" y="442429"/>
                    </a:cubicBezTo>
                    <a:close/>
                    <a:moveTo>
                      <a:pt x="0" y="134344"/>
                    </a:moveTo>
                    <a:lnTo>
                      <a:pt x="33997" y="168341"/>
                    </a:lnTo>
                    <a:cubicBezTo>
                      <a:pt x="194375" y="7975"/>
                      <a:pt x="455312" y="7975"/>
                      <a:pt x="615678" y="168341"/>
                    </a:cubicBezTo>
                    <a:lnTo>
                      <a:pt x="649674" y="134344"/>
                    </a:lnTo>
                    <a:cubicBezTo>
                      <a:pt x="470555" y="-44775"/>
                      <a:pt x="179107" y="-44787"/>
                      <a:pt x="0" y="134344"/>
                    </a:cubicBezTo>
                    <a:close/>
                    <a:moveTo>
                      <a:pt x="94717" y="229061"/>
                    </a:moveTo>
                    <a:lnTo>
                      <a:pt x="128713" y="263057"/>
                    </a:lnTo>
                    <a:cubicBezTo>
                      <a:pt x="236858" y="154925"/>
                      <a:pt x="412792" y="154913"/>
                      <a:pt x="520949" y="263057"/>
                    </a:cubicBezTo>
                    <a:lnTo>
                      <a:pt x="554945" y="229061"/>
                    </a:lnTo>
                    <a:cubicBezTo>
                      <a:pt x="428071" y="102175"/>
                      <a:pt x="221603" y="102187"/>
                      <a:pt x="94717" y="229061"/>
                    </a:cubicBezTo>
                    <a:close/>
                    <a:moveTo>
                      <a:pt x="189434" y="323778"/>
                    </a:moveTo>
                    <a:lnTo>
                      <a:pt x="223430" y="357774"/>
                    </a:lnTo>
                    <a:cubicBezTo>
                      <a:pt x="279354" y="301863"/>
                      <a:pt x="370332" y="301887"/>
                      <a:pt x="426232" y="357774"/>
                    </a:cubicBezTo>
                    <a:lnTo>
                      <a:pt x="460228" y="323778"/>
                    </a:lnTo>
                    <a:cubicBezTo>
                      <a:pt x="385563" y="249113"/>
                      <a:pt x="264087" y="249113"/>
                      <a:pt x="189434" y="3237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8" name="Google Shape;818;p19"/>
              <p:cNvSpPr txBox="1"/>
              <p:nvPr/>
            </p:nvSpPr>
            <p:spPr>
              <a:xfrm>
                <a:off x="1047709" y="5516335"/>
                <a:ext cx="2327817" cy="369332"/>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Wi-Fi5, Wi-Fi6, Wi-Fi7</a:t>
                </a:r>
                <a:endParaRPr/>
              </a:p>
            </p:txBody>
          </p:sp>
        </p:grpSp>
        <p:grpSp>
          <p:nvGrpSpPr>
            <p:cNvPr id="819" name="Google Shape;819;p19"/>
            <p:cNvGrpSpPr/>
            <p:nvPr/>
          </p:nvGrpSpPr>
          <p:grpSpPr>
            <a:xfrm>
              <a:off x="3803128" y="4894130"/>
              <a:ext cx="2327817" cy="991537"/>
              <a:chOff x="3790425" y="4894130"/>
              <a:chExt cx="2327817" cy="991537"/>
            </a:xfrm>
          </p:grpSpPr>
          <p:sp>
            <p:nvSpPr>
              <p:cNvPr id="820" name="Google Shape;820;p19"/>
              <p:cNvSpPr/>
              <p:nvPr/>
            </p:nvSpPr>
            <p:spPr>
              <a:xfrm>
                <a:off x="4698868" y="4894130"/>
                <a:ext cx="510930" cy="494326"/>
              </a:xfrm>
              <a:custGeom>
                <a:avLst/>
                <a:gdLst/>
                <a:ahLst/>
                <a:cxnLst/>
                <a:rect l="l" t="t" r="r" b="b"/>
                <a:pathLst>
                  <a:path w="569322" h="550821" extrusionOk="0">
                    <a:moveTo>
                      <a:pt x="363396" y="142562"/>
                    </a:moveTo>
                    <a:cubicBezTo>
                      <a:pt x="363396" y="102783"/>
                      <a:pt x="331046" y="70434"/>
                      <a:pt x="291267" y="70434"/>
                    </a:cubicBezTo>
                    <a:cubicBezTo>
                      <a:pt x="251488" y="70434"/>
                      <a:pt x="219139" y="102783"/>
                      <a:pt x="219139" y="142562"/>
                    </a:cubicBezTo>
                    <a:cubicBezTo>
                      <a:pt x="219139" y="167807"/>
                      <a:pt x="232194" y="190023"/>
                      <a:pt x="251897" y="202922"/>
                    </a:cubicBezTo>
                    <a:lnTo>
                      <a:pt x="92313" y="550822"/>
                    </a:lnTo>
                    <a:lnTo>
                      <a:pt x="143921" y="550822"/>
                    </a:lnTo>
                    <a:lnTo>
                      <a:pt x="189686" y="453292"/>
                    </a:lnTo>
                    <a:lnTo>
                      <a:pt x="383928" y="453292"/>
                    </a:lnTo>
                    <a:lnTo>
                      <a:pt x="425943" y="550822"/>
                    </a:lnTo>
                    <a:lnTo>
                      <a:pt x="476998" y="550822"/>
                    </a:lnTo>
                    <a:lnTo>
                      <a:pt x="330493" y="203006"/>
                    </a:lnTo>
                    <a:cubicBezTo>
                      <a:pt x="350268" y="190131"/>
                      <a:pt x="363396" y="167867"/>
                      <a:pt x="363396" y="142562"/>
                    </a:cubicBezTo>
                    <a:close/>
                    <a:moveTo>
                      <a:pt x="291255" y="118519"/>
                    </a:moveTo>
                    <a:cubicBezTo>
                      <a:pt x="304515" y="118519"/>
                      <a:pt x="315298" y="129303"/>
                      <a:pt x="315298" y="142562"/>
                    </a:cubicBezTo>
                    <a:cubicBezTo>
                      <a:pt x="315298" y="155365"/>
                      <a:pt x="305212" y="165763"/>
                      <a:pt x="292590" y="166473"/>
                    </a:cubicBezTo>
                    <a:cubicBezTo>
                      <a:pt x="292205" y="166461"/>
                      <a:pt x="291844" y="166389"/>
                      <a:pt x="291448" y="166389"/>
                    </a:cubicBezTo>
                    <a:lnTo>
                      <a:pt x="291436" y="166389"/>
                    </a:lnTo>
                    <a:cubicBezTo>
                      <a:pt x="290967" y="166389"/>
                      <a:pt x="290522" y="166473"/>
                      <a:pt x="290065" y="166497"/>
                    </a:cubicBezTo>
                    <a:cubicBezTo>
                      <a:pt x="277358" y="165872"/>
                      <a:pt x="267200" y="155425"/>
                      <a:pt x="267200" y="142574"/>
                    </a:cubicBezTo>
                    <a:cubicBezTo>
                      <a:pt x="267212" y="129303"/>
                      <a:pt x="277996" y="118519"/>
                      <a:pt x="291255" y="118519"/>
                    </a:cubicBezTo>
                    <a:close/>
                    <a:moveTo>
                      <a:pt x="290943" y="237459"/>
                    </a:moveTo>
                    <a:lnTo>
                      <a:pt x="322307" y="310285"/>
                    </a:lnTo>
                    <a:lnTo>
                      <a:pt x="256766" y="310285"/>
                    </a:lnTo>
                    <a:lnTo>
                      <a:pt x="290943" y="237459"/>
                    </a:lnTo>
                    <a:close/>
                    <a:moveTo>
                      <a:pt x="212238" y="405206"/>
                    </a:moveTo>
                    <a:lnTo>
                      <a:pt x="234214" y="358371"/>
                    </a:lnTo>
                    <a:lnTo>
                      <a:pt x="343020" y="358371"/>
                    </a:lnTo>
                    <a:lnTo>
                      <a:pt x="363204" y="405206"/>
                    </a:lnTo>
                    <a:lnTo>
                      <a:pt x="212238" y="405206"/>
                    </a:lnTo>
                    <a:close/>
                    <a:moveTo>
                      <a:pt x="569323" y="142562"/>
                    </a:moveTo>
                    <a:cubicBezTo>
                      <a:pt x="569323" y="200974"/>
                      <a:pt x="540111" y="253640"/>
                      <a:pt x="494009" y="285124"/>
                    </a:cubicBezTo>
                    <a:lnTo>
                      <a:pt x="459159" y="250274"/>
                    </a:lnTo>
                    <a:cubicBezTo>
                      <a:pt x="496858" y="228395"/>
                      <a:pt x="521225" y="187883"/>
                      <a:pt x="521225" y="142562"/>
                    </a:cubicBezTo>
                    <a:cubicBezTo>
                      <a:pt x="521225" y="97241"/>
                      <a:pt x="496858" y="56729"/>
                      <a:pt x="459159" y="34850"/>
                    </a:cubicBezTo>
                    <a:lnTo>
                      <a:pt x="494009" y="0"/>
                    </a:lnTo>
                    <a:cubicBezTo>
                      <a:pt x="540111" y="31484"/>
                      <a:pt x="569323" y="84150"/>
                      <a:pt x="569323" y="142562"/>
                    </a:cubicBezTo>
                    <a:close/>
                    <a:moveTo>
                      <a:pt x="110152" y="250274"/>
                    </a:moveTo>
                    <a:lnTo>
                      <a:pt x="75302" y="285124"/>
                    </a:lnTo>
                    <a:cubicBezTo>
                      <a:pt x="29200" y="253640"/>
                      <a:pt x="0" y="200974"/>
                      <a:pt x="0" y="142562"/>
                    </a:cubicBezTo>
                    <a:cubicBezTo>
                      <a:pt x="0" y="84150"/>
                      <a:pt x="29212" y="31484"/>
                      <a:pt x="75302" y="0"/>
                    </a:cubicBezTo>
                    <a:lnTo>
                      <a:pt x="110152" y="34850"/>
                    </a:lnTo>
                    <a:cubicBezTo>
                      <a:pt x="72453" y="56729"/>
                      <a:pt x="48086" y="97241"/>
                      <a:pt x="48086" y="142562"/>
                    </a:cubicBezTo>
                    <a:cubicBezTo>
                      <a:pt x="48086" y="187883"/>
                      <a:pt x="72453" y="228395"/>
                      <a:pt x="110152" y="250274"/>
                    </a:cubicBezTo>
                    <a:close/>
                    <a:moveTo>
                      <a:pt x="415389" y="142526"/>
                    </a:moveTo>
                    <a:cubicBezTo>
                      <a:pt x="415389" y="125179"/>
                      <a:pt x="406120" y="110116"/>
                      <a:pt x="392355" y="101653"/>
                    </a:cubicBezTo>
                    <a:lnTo>
                      <a:pt x="423743" y="70265"/>
                    </a:lnTo>
                    <a:cubicBezTo>
                      <a:pt x="447846" y="85749"/>
                      <a:pt x="463246" y="112641"/>
                      <a:pt x="463246" y="142562"/>
                    </a:cubicBezTo>
                    <a:cubicBezTo>
                      <a:pt x="463246" y="172483"/>
                      <a:pt x="447846" y="199363"/>
                      <a:pt x="423743" y="214859"/>
                    </a:cubicBezTo>
                    <a:lnTo>
                      <a:pt x="392307" y="183423"/>
                    </a:lnTo>
                    <a:cubicBezTo>
                      <a:pt x="406096" y="174960"/>
                      <a:pt x="415389" y="159885"/>
                      <a:pt x="415389" y="142526"/>
                    </a:cubicBezTo>
                    <a:close/>
                    <a:moveTo>
                      <a:pt x="106498" y="142562"/>
                    </a:moveTo>
                    <a:cubicBezTo>
                      <a:pt x="106498" y="112641"/>
                      <a:pt x="121897" y="85761"/>
                      <a:pt x="146000" y="70265"/>
                    </a:cubicBezTo>
                    <a:lnTo>
                      <a:pt x="177388" y="101653"/>
                    </a:lnTo>
                    <a:cubicBezTo>
                      <a:pt x="163624" y="110116"/>
                      <a:pt x="154355" y="125179"/>
                      <a:pt x="154355" y="142526"/>
                    </a:cubicBezTo>
                    <a:cubicBezTo>
                      <a:pt x="154355" y="159885"/>
                      <a:pt x="163648" y="174972"/>
                      <a:pt x="177436" y="183423"/>
                    </a:cubicBezTo>
                    <a:lnTo>
                      <a:pt x="146000" y="214859"/>
                    </a:lnTo>
                    <a:cubicBezTo>
                      <a:pt x="121885" y="199363"/>
                      <a:pt x="106498" y="172483"/>
                      <a:pt x="106498" y="142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1" name="Google Shape;821;p19"/>
              <p:cNvSpPr txBox="1"/>
              <p:nvPr/>
            </p:nvSpPr>
            <p:spPr>
              <a:xfrm>
                <a:off x="3790425" y="5516335"/>
                <a:ext cx="2327817" cy="369332"/>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4G, LTE, 5G</a:t>
                </a:r>
                <a:endParaRPr/>
              </a:p>
            </p:txBody>
          </p:sp>
        </p:grpSp>
        <p:grpSp>
          <p:nvGrpSpPr>
            <p:cNvPr id="822" name="Google Shape;822;p19"/>
            <p:cNvGrpSpPr/>
            <p:nvPr/>
          </p:nvGrpSpPr>
          <p:grpSpPr>
            <a:xfrm>
              <a:off x="6503182" y="4873706"/>
              <a:ext cx="2327817" cy="1011961"/>
              <a:chOff x="6533141" y="4873706"/>
              <a:chExt cx="2327817" cy="1011961"/>
            </a:xfrm>
          </p:grpSpPr>
          <p:sp>
            <p:nvSpPr>
              <p:cNvPr id="823" name="Google Shape;823;p19"/>
              <p:cNvSpPr/>
              <p:nvPr/>
            </p:nvSpPr>
            <p:spPr>
              <a:xfrm>
                <a:off x="7439674" y="4873706"/>
                <a:ext cx="514752" cy="514750"/>
              </a:xfrm>
              <a:custGeom>
                <a:avLst/>
                <a:gdLst/>
                <a:ahLst/>
                <a:cxnLst/>
                <a:rect l="l" t="t" r="r" b="b"/>
                <a:pathLst>
                  <a:path w="533400" h="533400" extrusionOk="0">
                    <a:moveTo>
                      <a:pt x="266700" y="0"/>
                    </a:moveTo>
                    <a:cubicBezTo>
                      <a:pt x="119405" y="0"/>
                      <a:pt x="0" y="119405"/>
                      <a:pt x="0" y="266700"/>
                    </a:cubicBezTo>
                    <a:cubicBezTo>
                      <a:pt x="0" y="413995"/>
                      <a:pt x="119405" y="533400"/>
                      <a:pt x="266700" y="533400"/>
                    </a:cubicBezTo>
                    <a:cubicBezTo>
                      <a:pt x="413995" y="533400"/>
                      <a:pt x="533400" y="413995"/>
                      <a:pt x="533400" y="266700"/>
                    </a:cubicBezTo>
                    <a:cubicBezTo>
                      <a:pt x="533400" y="119405"/>
                      <a:pt x="413995" y="0"/>
                      <a:pt x="266700" y="0"/>
                    </a:cubicBezTo>
                    <a:close/>
                    <a:moveTo>
                      <a:pt x="266700" y="495300"/>
                    </a:moveTo>
                    <a:cubicBezTo>
                      <a:pt x="140646" y="495300"/>
                      <a:pt x="38100" y="392754"/>
                      <a:pt x="38100" y="266700"/>
                    </a:cubicBezTo>
                    <a:cubicBezTo>
                      <a:pt x="38100" y="140646"/>
                      <a:pt x="140646" y="38100"/>
                      <a:pt x="266700" y="38100"/>
                    </a:cubicBezTo>
                    <a:cubicBezTo>
                      <a:pt x="392754" y="38100"/>
                      <a:pt x="495300" y="140646"/>
                      <a:pt x="495300" y="266700"/>
                    </a:cubicBezTo>
                    <a:cubicBezTo>
                      <a:pt x="495300" y="392754"/>
                      <a:pt x="392754" y="495300"/>
                      <a:pt x="266700" y="495300"/>
                    </a:cubicBezTo>
                    <a:close/>
                    <a:moveTo>
                      <a:pt x="255337" y="76067"/>
                    </a:moveTo>
                    <a:lnTo>
                      <a:pt x="255337" y="210102"/>
                    </a:lnTo>
                    <a:lnTo>
                      <a:pt x="255337" y="219427"/>
                    </a:lnTo>
                    <a:lnTo>
                      <a:pt x="204683" y="166602"/>
                    </a:lnTo>
                    <a:lnTo>
                      <a:pt x="177184" y="192977"/>
                    </a:lnTo>
                    <a:lnTo>
                      <a:pt x="247698" y="266510"/>
                    </a:lnTo>
                    <a:lnTo>
                      <a:pt x="176755" y="340414"/>
                    </a:lnTo>
                    <a:lnTo>
                      <a:pt x="204245" y="366798"/>
                    </a:lnTo>
                    <a:lnTo>
                      <a:pt x="255337" y="313573"/>
                    </a:lnTo>
                    <a:lnTo>
                      <a:pt x="255337" y="323307"/>
                    </a:lnTo>
                    <a:lnTo>
                      <a:pt x="255337" y="457343"/>
                    </a:lnTo>
                    <a:lnTo>
                      <a:pt x="368751" y="333718"/>
                    </a:lnTo>
                    <a:lnTo>
                      <a:pt x="307267" y="266700"/>
                    </a:lnTo>
                    <a:lnTo>
                      <a:pt x="368751" y="199682"/>
                    </a:lnTo>
                    <a:lnTo>
                      <a:pt x="255337" y="76067"/>
                    </a:lnTo>
                    <a:close/>
                    <a:moveTo>
                      <a:pt x="293446" y="359445"/>
                    </a:moveTo>
                    <a:lnTo>
                      <a:pt x="293446" y="307991"/>
                    </a:lnTo>
                    <a:lnTo>
                      <a:pt x="317059" y="333718"/>
                    </a:lnTo>
                    <a:lnTo>
                      <a:pt x="293446" y="359445"/>
                    </a:lnTo>
                    <a:close/>
                    <a:moveTo>
                      <a:pt x="293446" y="173946"/>
                    </a:moveTo>
                    <a:lnTo>
                      <a:pt x="317059" y="199682"/>
                    </a:lnTo>
                    <a:lnTo>
                      <a:pt x="293446" y="225419"/>
                    </a:lnTo>
                    <a:lnTo>
                      <a:pt x="293446" y="1739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4" name="Google Shape;824;p19"/>
              <p:cNvSpPr txBox="1"/>
              <p:nvPr/>
            </p:nvSpPr>
            <p:spPr>
              <a:xfrm>
                <a:off x="6533141" y="5516335"/>
                <a:ext cx="2327817" cy="369332"/>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BLE, Zigbee, EnOcean</a:t>
                </a:r>
                <a:endParaRPr sz="1800" b="1">
                  <a:solidFill>
                    <a:schemeClr val="lt1"/>
                  </a:solidFill>
                  <a:latin typeface="Arial"/>
                  <a:ea typeface="Arial"/>
                  <a:cs typeface="Arial"/>
                  <a:sym typeface="Arial"/>
                </a:endParaRPr>
              </a:p>
            </p:txBody>
          </p:sp>
        </p:grpSp>
        <p:grpSp>
          <p:nvGrpSpPr>
            <p:cNvPr id="825" name="Google Shape;825;p19"/>
            <p:cNvGrpSpPr/>
            <p:nvPr/>
          </p:nvGrpSpPr>
          <p:grpSpPr>
            <a:xfrm>
              <a:off x="9203237" y="4926410"/>
              <a:ext cx="2327817" cy="959257"/>
              <a:chOff x="9275858" y="4926410"/>
              <a:chExt cx="2327817" cy="959257"/>
            </a:xfrm>
          </p:grpSpPr>
          <p:sp>
            <p:nvSpPr>
              <p:cNvPr id="826" name="Google Shape;826;p19"/>
              <p:cNvSpPr/>
              <p:nvPr/>
            </p:nvSpPr>
            <p:spPr>
              <a:xfrm>
                <a:off x="10051382" y="4926410"/>
                <a:ext cx="776770" cy="462046"/>
              </a:xfrm>
              <a:custGeom>
                <a:avLst/>
                <a:gdLst/>
                <a:ahLst/>
                <a:cxnLst/>
                <a:rect l="l" t="t" r="r" b="b"/>
                <a:pathLst>
                  <a:path w="865543" h="514853" extrusionOk="0">
                    <a:moveTo>
                      <a:pt x="266539" y="113170"/>
                    </a:moveTo>
                    <a:lnTo>
                      <a:pt x="0" y="113170"/>
                    </a:lnTo>
                    <a:lnTo>
                      <a:pt x="0" y="65084"/>
                    </a:lnTo>
                    <a:lnTo>
                      <a:pt x="266539" y="65084"/>
                    </a:lnTo>
                    <a:lnTo>
                      <a:pt x="235452" y="33997"/>
                    </a:lnTo>
                    <a:lnTo>
                      <a:pt x="269448" y="0"/>
                    </a:lnTo>
                    <a:lnTo>
                      <a:pt x="358587" y="89127"/>
                    </a:lnTo>
                    <a:lnTo>
                      <a:pt x="269448" y="178254"/>
                    </a:lnTo>
                    <a:lnTo>
                      <a:pt x="235452" y="144257"/>
                    </a:lnTo>
                    <a:lnTo>
                      <a:pt x="266539" y="113170"/>
                    </a:lnTo>
                    <a:close/>
                    <a:moveTo>
                      <a:pt x="331623" y="202297"/>
                    </a:moveTo>
                    <a:lnTo>
                      <a:pt x="362711" y="233384"/>
                    </a:lnTo>
                    <a:lnTo>
                      <a:pt x="144257" y="233384"/>
                    </a:lnTo>
                    <a:lnTo>
                      <a:pt x="144257" y="281470"/>
                    </a:lnTo>
                    <a:lnTo>
                      <a:pt x="362711" y="281470"/>
                    </a:lnTo>
                    <a:lnTo>
                      <a:pt x="331623" y="312557"/>
                    </a:lnTo>
                    <a:lnTo>
                      <a:pt x="365620" y="346554"/>
                    </a:lnTo>
                    <a:lnTo>
                      <a:pt x="454747" y="257427"/>
                    </a:lnTo>
                    <a:lnTo>
                      <a:pt x="365620" y="168300"/>
                    </a:lnTo>
                    <a:lnTo>
                      <a:pt x="331623" y="202297"/>
                    </a:lnTo>
                    <a:close/>
                    <a:moveTo>
                      <a:pt x="721286" y="65084"/>
                    </a:moveTo>
                    <a:lnTo>
                      <a:pt x="721286" y="113170"/>
                    </a:lnTo>
                    <a:lnTo>
                      <a:pt x="865543" y="113170"/>
                    </a:lnTo>
                    <a:lnTo>
                      <a:pt x="865543" y="65084"/>
                    </a:lnTo>
                    <a:lnTo>
                      <a:pt x="721286" y="65084"/>
                    </a:lnTo>
                    <a:close/>
                    <a:moveTo>
                      <a:pt x="781393" y="281470"/>
                    </a:moveTo>
                    <a:lnTo>
                      <a:pt x="865543" y="281470"/>
                    </a:lnTo>
                    <a:lnTo>
                      <a:pt x="865543" y="233384"/>
                    </a:lnTo>
                    <a:lnTo>
                      <a:pt x="781393" y="233384"/>
                    </a:lnTo>
                    <a:lnTo>
                      <a:pt x="781393" y="281470"/>
                    </a:lnTo>
                    <a:close/>
                    <a:moveTo>
                      <a:pt x="721286" y="449770"/>
                    </a:moveTo>
                    <a:lnTo>
                      <a:pt x="865543" y="449770"/>
                    </a:lnTo>
                    <a:lnTo>
                      <a:pt x="865543" y="401684"/>
                    </a:lnTo>
                    <a:lnTo>
                      <a:pt x="721286" y="401684"/>
                    </a:lnTo>
                    <a:lnTo>
                      <a:pt x="721286" y="449770"/>
                    </a:lnTo>
                    <a:close/>
                    <a:moveTo>
                      <a:pt x="235452" y="370597"/>
                    </a:moveTo>
                    <a:lnTo>
                      <a:pt x="266539" y="401684"/>
                    </a:lnTo>
                    <a:lnTo>
                      <a:pt x="0" y="401684"/>
                    </a:lnTo>
                    <a:lnTo>
                      <a:pt x="0" y="449770"/>
                    </a:lnTo>
                    <a:lnTo>
                      <a:pt x="266539" y="449770"/>
                    </a:lnTo>
                    <a:lnTo>
                      <a:pt x="235452" y="480857"/>
                    </a:lnTo>
                    <a:lnTo>
                      <a:pt x="269448" y="514854"/>
                    </a:lnTo>
                    <a:lnTo>
                      <a:pt x="358587" y="425727"/>
                    </a:lnTo>
                    <a:lnTo>
                      <a:pt x="269448" y="336600"/>
                    </a:lnTo>
                    <a:lnTo>
                      <a:pt x="235452" y="370597"/>
                    </a:lnTo>
                    <a:close/>
                    <a:moveTo>
                      <a:pt x="504900" y="16998"/>
                    </a:moveTo>
                    <a:lnTo>
                      <a:pt x="673200" y="16998"/>
                    </a:lnTo>
                    <a:lnTo>
                      <a:pt x="673200" y="497855"/>
                    </a:lnTo>
                    <a:lnTo>
                      <a:pt x="504900" y="497855"/>
                    </a:lnTo>
                    <a:lnTo>
                      <a:pt x="504900" y="16998"/>
                    </a:lnTo>
                    <a:close/>
                    <a:moveTo>
                      <a:pt x="552986" y="449770"/>
                    </a:moveTo>
                    <a:lnTo>
                      <a:pt x="625114" y="449770"/>
                    </a:lnTo>
                    <a:lnTo>
                      <a:pt x="625114" y="65084"/>
                    </a:lnTo>
                    <a:lnTo>
                      <a:pt x="552986" y="65084"/>
                    </a:lnTo>
                    <a:lnTo>
                      <a:pt x="552986" y="449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7" name="Google Shape;827;p19"/>
              <p:cNvSpPr txBox="1"/>
              <p:nvPr/>
            </p:nvSpPr>
            <p:spPr>
              <a:xfrm>
                <a:off x="9275858" y="5516335"/>
                <a:ext cx="2327817" cy="369332"/>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HF, UHF, VHF</a:t>
                </a:r>
                <a:endParaRPr/>
              </a:p>
            </p:txBody>
          </p:sp>
        </p:grpSp>
      </p:grpSp>
      <p:sp>
        <p:nvSpPr>
          <p:cNvPr id="828" name="Google Shape;828;p19"/>
          <p:cNvSpPr/>
          <p:nvPr/>
        </p:nvSpPr>
        <p:spPr>
          <a:xfrm>
            <a:off x="1326020" y="3964940"/>
            <a:ext cx="9535799" cy="581221"/>
          </a:xfrm>
          <a:prstGeom prst="leftRightArrow">
            <a:avLst>
              <a:gd name="adj1" fmla="val 75604"/>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rgbClr val="002856"/>
                </a:solidFill>
                <a:latin typeface="Arial"/>
                <a:ea typeface="Arial"/>
                <a:cs typeface="Arial"/>
                <a:sym typeface="Arial"/>
              </a:rPr>
              <a:t>Network Demand</a:t>
            </a:r>
            <a:endParaRPr/>
          </a:p>
        </p:txBody>
      </p:sp>
      <p:grpSp>
        <p:nvGrpSpPr>
          <p:cNvPr id="829" name="Google Shape;829;p19"/>
          <p:cNvGrpSpPr/>
          <p:nvPr/>
        </p:nvGrpSpPr>
        <p:grpSpPr>
          <a:xfrm>
            <a:off x="1047709" y="2382407"/>
            <a:ext cx="10096582" cy="1254988"/>
            <a:chOff x="1047709" y="2382407"/>
            <a:chExt cx="10096582" cy="1254988"/>
          </a:xfrm>
        </p:grpSpPr>
        <p:sp>
          <p:nvSpPr>
            <p:cNvPr id="830" name="Google Shape;830;p19"/>
            <p:cNvSpPr/>
            <p:nvPr/>
          </p:nvSpPr>
          <p:spPr>
            <a:xfrm>
              <a:off x="2805570" y="2640152"/>
              <a:ext cx="505278" cy="453064"/>
            </a:xfrm>
            <a:custGeom>
              <a:avLst/>
              <a:gdLst/>
              <a:ahLst/>
              <a:cxnLst/>
              <a:rect l="l" t="t" r="r" b="b"/>
              <a:pathLst>
                <a:path w="589695" h="528756" extrusionOk="0">
                  <a:moveTo>
                    <a:pt x="325317" y="0"/>
                  </a:moveTo>
                  <a:lnTo>
                    <a:pt x="325317" y="528757"/>
                  </a:lnTo>
                  <a:lnTo>
                    <a:pt x="589696" y="528757"/>
                  </a:lnTo>
                  <a:lnTo>
                    <a:pt x="589696" y="0"/>
                  </a:lnTo>
                  <a:lnTo>
                    <a:pt x="325317" y="0"/>
                  </a:lnTo>
                  <a:close/>
                  <a:moveTo>
                    <a:pt x="541627" y="48069"/>
                  </a:moveTo>
                  <a:lnTo>
                    <a:pt x="541627" y="360516"/>
                  </a:lnTo>
                  <a:lnTo>
                    <a:pt x="373386" y="360516"/>
                  </a:lnTo>
                  <a:lnTo>
                    <a:pt x="373386" y="48069"/>
                  </a:lnTo>
                  <a:lnTo>
                    <a:pt x="541627" y="48069"/>
                  </a:lnTo>
                  <a:close/>
                  <a:moveTo>
                    <a:pt x="373386" y="480688"/>
                  </a:moveTo>
                  <a:lnTo>
                    <a:pt x="373386" y="408585"/>
                  </a:lnTo>
                  <a:lnTo>
                    <a:pt x="541627" y="408585"/>
                  </a:lnTo>
                  <a:lnTo>
                    <a:pt x="541627" y="480688"/>
                  </a:lnTo>
                  <a:lnTo>
                    <a:pt x="373386" y="480688"/>
                  </a:lnTo>
                  <a:close/>
                  <a:moveTo>
                    <a:pt x="165333" y="264378"/>
                  </a:moveTo>
                  <a:cubicBezTo>
                    <a:pt x="165333" y="322157"/>
                    <a:pt x="142824" y="376475"/>
                    <a:pt x="101978" y="417333"/>
                  </a:cubicBezTo>
                  <a:lnTo>
                    <a:pt x="67993" y="383349"/>
                  </a:lnTo>
                  <a:cubicBezTo>
                    <a:pt x="99767" y="351563"/>
                    <a:pt x="117276" y="309323"/>
                    <a:pt x="117276" y="264390"/>
                  </a:cubicBezTo>
                  <a:cubicBezTo>
                    <a:pt x="117276" y="219446"/>
                    <a:pt x="99767" y="177206"/>
                    <a:pt x="67993" y="145432"/>
                  </a:cubicBezTo>
                  <a:lnTo>
                    <a:pt x="101978" y="111447"/>
                  </a:lnTo>
                  <a:cubicBezTo>
                    <a:pt x="142824" y="152282"/>
                    <a:pt x="165333" y="206600"/>
                    <a:pt x="165333" y="264378"/>
                  </a:cubicBezTo>
                  <a:close/>
                  <a:moveTo>
                    <a:pt x="172182" y="41207"/>
                  </a:moveTo>
                  <a:cubicBezTo>
                    <a:pt x="231800" y="100824"/>
                    <a:pt x="264631" y="180078"/>
                    <a:pt x="264631" y="264378"/>
                  </a:cubicBezTo>
                  <a:cubicBezTo>
                    <a:pt x="264631" y="348691"/>
                    <a:pt x="231800" y="427944"/>
                    <a:pt x="172182" y="487550"/>
                  </a:cubicBezTo>
                  <a:lnTo>
                    <a:pt x="138198" y="453565"/>
                  </a:lnTo>
                  <a:cubicBezTo>
                    <a:pt x="188730" y="403033"/>
                    <a:pt x="216562" y="335845"/>
                    <a:pt x="216562" y="264378"/>
                  </a:cubicBezTo>
                  <a:cubicBezTo>
                    <a:pt x="216562" y="192912"/>
                    <a:pt x="188730" y="125724"/>
                    <a:pt x="138198" y="75192"/>
                  </a:cubicBezTo>
                  <a:lnTo>
                    <a:pt x="172182" y="41207"/>
                  </a:lnTo>
                  <a:close/>
                  <a:moveTo>
                    <a:pt x="33997" y="349352"/>
                  </a:moveTo>
                  <a:lnTo>
                    <a:pt x="0" y="315367"/>
                  </a:lnTo>
                  <a:cubicBezTo>
                    <a:pt x="28108" y="287247"/>
                    <a:pt x="28120" y="241510"/>
                    <a:pt x="0" y="213389"/>
                  </a:cubicBezTo>
                  <a:lnTo>
                    <a:pt x="33985" y="179405"/>
                  </a:lnTo>
                  <a:cubicBezTo>
                    <a:pt x="80840" y="226260"/>
                    <a:pt x="80840" y="302497"/>
                    <a:pt x="33997" y="34935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1" name="Google Shape;831;p19"/>
            <p:cNvSpPr/>
            <p:nvPr/>
          </p:nvSpPr>
          <p:spPr>
            <a:xfrm>
              <a:off x="1503746" y="2681340"/>
              <a:ext cx="617814" cy="411876"/>
            </a:xfrm>
            <a:custGeom>
              <a:avLst/>
              <a:gdLst/>
              <a:ahLst/>
              <a:cxnLst/>
              <a:rect l="l" t="t" r="r" b="b"/>
              <a:pathLst>
                <a:path w="571500" h="381000" extrusionOk="0">
                  <a:moveTo>
                    <a:pt x="201349" y="179003"/>
                  </a:moveTo>
                  <a:lnTo>
                    <a:pt x="168011" y="179003"/>
                  </a:lnTo>
                  <a:cubicBezTo>
                    <a:pt x="168011" y="113090"/>
                    <a:pt x="221637" y="59465"/>
                    <a:pt x="287550" y="59465"/>
                  </a:cubicBezTo>
                  <a:cubicBezTo>
                    <a:pt x="353463" y="59465"/>
                    <a:pt x="407089" y="113090"/>
                    <a:pt x="407089" y="179003"/>
                  </a:cubicBezTo>
                  <a:lnTo>
                    <a:pt x="373751" y="179003"/>
                  </a:lnTo>
                  <a:cubicBezTo>
                    <a:pt x="373751" y="131474"/>
                    <a:pt x="335080" y="92802"/>
                    <a:pt x="287550" y="92802"/>
                  </a:cubicBezTo>
                  <a:cubicBezTo>
                    <a:pt x="240020" y="92802"/>
                    <a:pt x="201349" y="131474"/>
                    <a:pt x="201349" y="179003"/>
                  </a:cubicBezTo>
                  <a:close/>
                  <a:moveTo>
                    <a:pt x="310601" y="131321"/>
                  </a:moveTo>
                  <a:lnTo>
                    <a:pt x="275844" y="167288"/>
                  </a:lnTo>
                  <a:cubicBezTo>
                    <a:pt x="264462" y="164125"/>
                    <a:pt x="251508" y="166697"/>
                    <a:pt x="242907" y="175308"/>
                  </a:cubicBezTo>
                  <a:cubicBezTo>
                    <a:pt x="236611" y="181604"/>
                    <a:pt x="233143" y="189976"/>
                    <a:pt x="233143" y="198892"/>
                  </a:cubicBezTo>
                  <a:cubicBezTo>
                    <a:pt x="233143" y="207797"/>
                    <a:pt x="236611" y="216160"/>
                    <a:pt x="242907" y="222466"/>
                  </a:cubicBezTo>
                  <a:cubicBezTo>
                    <a:pt x="249203" y="228762"/>
                    <a:pt x="257575" y="232229"/>
                    <a:pt x="266481" y="232229"/>
                  </a:cubicBezTo>
                  <a:cubicBezTo>
                    <a:pt x="275387" y="232229"/>
                    <a:pt x="283759" y="228762"/>
                    <a:pt x="290055" y="222466"/>
                  </a:cubicBezTo>
                  <a:cubicBezTo>
                    <a:pt x="290055" y="222466"/>
                    <a:pt x="290055" y="222466"/>
                    <a:pt x="290055" y="222466"/>
                  </a:cubicBezTo>
                  <a:cubicBezTo>
                    <a:pt x="296351" y="216170"/>
                    <a:pt x="299818" y="207797"/>
                    <a:pt x="299818" y="198892"/>
                  </a:cubicBezTo>
                  <a:cubicBezTo>
                    <a:pt x="299818" y="196339"/>
                    <a:pt x="299456" y="193853"/>
                    <a:pt x="298904" y="191424"/>
                  </a:cubicBezTo>
                  <a:lnTo>
                    <a:pt x="334594" y="154505"/>
                  </a:lnTo>
                  <a:lnTo>
                    <a:pt x="310601" y="131321"/>
                  </a:lnTo>
                  <a:close/>
                  <a:moveTo>
                    <a:pt x="0" y="342900"/>
                  </a:moveTo>
                  <a:lnTo>
                    <a:pt x="0" y="381000"/>
                  </a:lnTo>
                  <a:lnTo>
                    <a:pt x="571500" y="381000"/>
                  </a:lnTo>
                  <a:lnTo>
                    <a:pt x="571500" y="342900"/>
                  </a:lnTo>
                  <a:lnTo>
                    <a:pt x="0" y="342900"/>
                  </a:lnTo>
                  <a:close/>
                  <a:moveTo>
                    <a:pt x="495300" y="304800"/>
                  </a:moveTo>
                  <a:lnTo>
                    <a:pt x="76200" y="304800"/>
                  </a:lnTo>
                  <a:lnTo>
                    <a:pt x="76200" y="0"/>
                  </a:lnTo>
                  <a:lnTo>
                    <a:pt x="495300" y="0"/>
                  </a:lnTo>
                  <a:lnTo>
                    <a:pt x="495300" y="304800"/>
                  </a:lnTo>
                  <a:close/>
                  <a:moveTo>
                    <a:pt x="457200" y="38100"/>
                  </a:moveTo>
                  <a:lnTo>
                    <a:pt x="114300" y="38100"/>
                  </a:lnTo>
                  <a:lnTo>
                    <a:pt x="114300" y="266700"/>
                  </a:lnTo>
                  <a:lnTo>
                    <a:pt x="457200" y="266700"/>
                  </a:lnTo>
                  <a:lnTo>
                    <a:pt x="457200" y="381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2" name="Google Shape;832;p19"/>
            <p:cNvSpPr/>
            <p:nvPr/>
          </p:nvSpPr>
          <p:spPr>
            <a:xfrm>
              <a:off x="1047709" y="2382407"/>
              <a:ext cx="2719175" cy="1254988"/>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End-User Devices</a:t>
              </a:r>
              <a:endParaRPr/>
            </a:p>
          </p:txBody>
        </p:sp>
        <p:sp>
          <p:nvSpPr>
            <p:cNvPr id="833" name="Google Shape;833;p19"/>
            <p:cNvSpPr/>
            <p:nvPr/>
          </p:nvSpPr>
          <p:spPr>
            <a:xfrm>
              <a:off x="5393624" y="2640534"/>
              <a:ext cx="741376" cy="452682"/>
            </a:xfrm>
            <a:custGeom>
              <a:avLst/>
              <a:gdLst/>
              <a:ahLst/>
              <a:cxnLst/>
              <a:rect l="l" t="t" r="r" b="b"/>
              <a:pathLst>
                <a:path w="865238" h="528312" extrusionOk="0">
                  <a:moveTo>
                    <a:pt x="348499" y="432174"/>
                  </a:moveTo>
                  <a:cubicBezTo>
                    <a:pt x="348499" y="418919"/>
                    <a:pt x="359278" y="408140"/>
                    <a:pt x="372533" y="408140"/>
                  </a:cubicBezTo>
                  <a:cubicBezTo>
                    <a:pt x="385788" y="408140"/>
                    <a:pt x="396567" y="418919"/>
                    <a:pt x="396567" y="432174"/>
                  </a:cubicBezTo>
                  <a:cubicBezTo>
                    <a:pt x="396567" y="445429"/>
                    <a:pt x="385788" y="456209"/>
                    <a:pt x="372533" y="456209"/>
                  </a:cubicBezTo>
                  <a:cubicBezTo>
                    <a:pt x="359278" y="456209"/>
                    <a:pt x="348499" y="445429"/>
                    <a:pt x="348499" y="432174"/>
                  </a:cubicBezTo>
                  <a:close/>
                  <a:moveTo>
                    <a:pt x="264378" y="47624"/>
                  </a:moveTo>
                  <a:lnTo>
                    <a:pt x="191566" y="47624"/>
                  </a:lnTo>
                  <a:cubicBezTo>
                    <a:pt x="191566" y="21319"/>
                    <a:pt x="170248" y="0"/>
                    <a:pt x="143942" y="0"/>
                  </a:cubicBezTo>
                  <a:cubicBezTo>
                    <a:pt x="117648" y="0"/>
                    <a:pt x="96330" y="21319"/>
                    <a:pt x="96330" y="47624"/>
                  </a:cubicBezTo>
                  <a:lnTo>
                    <a:pt x="0" y="47624"/>
                  </a:lnTo>
                  <a:lnTo>
                    <a:pt x="0" y="95693"/>
                  </a:lnTo>
                  <a:lnTo>
                    <a:pt x="264378" y="95693"/>
                  </a:lnTo>
                  <a:lnTo>
                    <a:pt x="264378" y="47624"/>
                  </a:lnTo>
                  <a:close/>
                  <a:moveTo>
                    <a:pt x="648929" y="143762"/>
                  </a:moveTo>
                  <a:lnTo>
                    <a:pt x="769100" y="143762"/>
                  </a:lnTo>
                  <a:lnTo>
                    <a:pt x="769100" y="191831"/>
                  </a:lnTo>
                  <a:lnTo>
                    <a:pt x="768656" y="191831"/>
                  </a:lnTo>
                  <a:cubicBezTo>
                    <a:pt x="768656" y="218124"/>
                    <a:pt x="747337" y="239455"/>
                    <a:pt x="721032" y="239455"/>
                  </a:cubicBezTo>
                  <a:cubicBezTo>
                    <a:pt x="694726" y="239455"/>
                    <a:pt x="673408" y="218124"/>
                    <a:pt x="673408" y="191831"/>
                  </a:cubicBezTo>
                  <a:lnTo>
                    <a:pt x="648929" y="191831"/>
                  </a:lnTo>
                  <a:lnTo>
                    <a:pt x="648929" y="194558"/>
                  </a:lnTo>
                  <a:cubicBezTo>
                    <a:pt x="648929" y="246064"/>
                    <a:pt x="613237" y="287968"/>
                    <a:pt x="569387" y="287968"/>
                  </a:cubicBezTo>
                  <a:lnTo>
                    <a:pt x="456653" y="287968"/>
                  </a:lnTo>
                  <a:lnTo>
                    <a:pt x="456653" y="336037"/>
                  </a:lnTo>
                  <a:lnTo>
                    <a:pt x="553656" y="336037"/>
                  </a:lnTo>
                  <a:cubicBezTo>
                    <a:pt x="579685" y="336037"/>
                    <a:pt x="600860" y="357211"/>
                    <a:pt x="600860" y="383240"/>
                  </a:cubicBezTo>
                  <a:lnTo>
                    <a:pt x="600860" y="481121"/>
                  </a:lnTo>
                  <a:cubicBezTo>
                    <a:pt x="600860" y="507138"/>
                    <a:pt x="579685" y="528312"/>
                    <a:pt x="553656" y="528312"/>
                  </a:cubicBezTo>
                  <a:lnTo>
                    <a:pt x="311570" y="528312"/>
                  </a:lnTo>
                  <a:cubicBezTo>
                    <a:pt x="285553" y="528312"/>
                    <a:pt x="264378" y="507138"/>
                    <a:pt x="264378" y="481108"/>
                  </a:cubicBezTo>
                  <a:lnTo>
                    <a:pt x="264378" y="383228"/>
                  </a:lnTo>
                  <a:cubicBezTo>
                    <a:pt x="264378" y="357211"/>
                    <a:pt x="285553" y="336037"/>
                    <a:pt x="311570" y="336037"/>
                  </a:cubicBezTo>
                  <a:lnTo>
                    <a:pt x="408585" y="336037"/>
                  </a:lnTo>
                  <a:lnTo>
                    <a:pt x="408585" y="287968"/>
                  </a:lnTo>
                  <a:lnTo>
                    <a:pt x="295851" y="287968"/>
                  </a:lnTo>
                  <a:cubicBezTo>
                    <a:pt x="251989" y="287968"/>
                    <a:pt x="216310" y="246064"/>
                    <a:pt x="216310" y="194558"/>
                  </a:cubicBezTo>
                  <a:lnTo>
                    <a:pt x="216310" y="191831"/>
                  </a:lnTo>
                  <a:lnTo>
                    <a:pt x="96138" y="191831"/>
                  </a:lnTo>
                  <a:lnTo>
                    <a:pt x="96138" y="143762"/>
                  </a:lnTo>
                  <a:lnTo>
                    <a:pt x="216310" y="143762"/>
                  </a:lnTo>
                  <a:lnTo>
                    <a:pt x="264378" y="143762"/>
                  </a:lnTo>
                  <a:lnTo>
                    <a:pt x="600860" y="143762"/>
                  </a:lnTo>
                  <a:lnTo>
                    <a:pt x="648929" y="143762"/>
                  </a:lnTo>
                  <a:close/>
                  <a:moveTo>
                    <a:pt x="552791" y="384106"/>
                  </a:moveTo>
                  <a:lnTo>
                    <a:pt x="312447" y="384106"/>
                  </a:lnTo>
                  <a:lnTo>
                    <a:pt x="312447" y="480243"/>
                  </a:lnTo>
                  <a:lnTo>
                    <a:pt x="552791" y="480243"/>
                  </a:lnTo>
                  <a:lnTo>
                    <a:pt x="552791" y="384106"/>
                  </a:lnTo>
                  <a:close/>
                  <a:moveTo>
                    <a:pt x="600860" y="191831"/>
                  </a:moveTo>
                  <a:lnTo>
                    <a:pt x="264378" y="191831"/>
                  </a:lnTo>
                  <a:lnTo>
                    <a:pt x="264378" y="194558"/>
                  </a:lnTo>
                  <a:cubicBezTo>
                    <a:pt x="264378" y="219134"/>
                    <a:pt x="278787" y="239899"/>
                    <a:pt x="295851" y="239899"/>
                  </a:cubicBezTo>
                  <a:lnTo>
                    <a:pt x="569387" y="239899"/>
                  </a:lnTo>
                  <a:cubicBezTo>
                    <a:pt x="586451" y="239899"/>
                    <a:pt x="600860" y="219134"/>
                    <a:pt x="600860" y="194558"/>
                  </a:cubicBezTo>
                  <a:lnTo>
                    <a:pt x="600860" y="191831"/>
                  </a:lnTo>
                  <a:close/>
                  <a:moveTo>
                    <a:pt x="768908" y="47624"/>
                  </a:moveTo>
                  <a:cubicBezTo>
                    <a:pt x="768908" y="21319"/>
                    <a:pt x="747590" y="0"/>
                    <a:pt x="721284" y="0"/>
                  </a:cubicBezTo>
                  <a:cubicBezTo>
                    <a:pt x="694990" y="0"/>
                    <a:pt x="673660" y="21319"/>
                    <a:pt x="673660" y="47624"/>
                  </a:cubicBezTo>
                  <a:lnTo>
                    <a:pt x="600860" y="47624"/>
                  </a:lnTo>
                  <a:lnTo>
                    <a:pt x="600860" y="95693"/>
                  </a:lnTo>
                  <a:lnTo>
                    <a:pt x="865238" y="95693"/>
                  </a:lnTo>
                  <a:lnTo>
                    <a:pt x="865238" y="47624"/>
                  </a:lnTo>
                  <a:lnTo>
                    <a:pt x="768908" y="47624"/>
                  </a:lnTo>
                  <a:close/>
                  <a:moveTo>
                    <a:pt x="143942" y="239899"/>
                  </a:moveTo>
                  <a:cubicBezTo>
                    <a:pt x="170236" y="239899"/>
                    <a:pt x="191566" y="218581"/>
                    <a:pt x="191566" y="192275"/>
                  </a:cubicBezTo>
                  <a:lnTo>
                    <a:pt x="96330" y="192275"/>
                  </a:lnTo>
                  <a:cubicBezTo>
                    <a:pt x="96330" y="218581"/>
                    <a:pt x="117648" y="239899"/>
                    <a:pt x="143942" y="23989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4" name="Google Shape;834;p19"/>
            <p:cNvSpPr/>
            <p:nvPr/>
          </p:nvSpPr>
          <p:spPr>
            <a:xfrm>
              <a:off x="7832307" y="2598966"/>
              <a:ext cx="633340" cy="494250"/>
            </a:xfrm>
            <a:custGeom>
              <a:avLst/>
              <a:gdLst/>
              <a:ahLst/>
              <a:cxnLst/>
              <a:rect l="l" t="t" r="r" b="b"/>
              <a:pathLst>
                <a:path w="739153" h="576824" extrusionOk="0">
                  <a:moveTo>
                    <a:pt x="641971" y="456653"/>
                  </a:moveTo>
                  <a:cubicBezTo>
                    <a:pt x="641971" y="469932"/>
                    <a:pt x="631215" y="480687"/>
                    <a:pt x="617936" y="480687"/>
                  </a:cubicBezTo>
                  <a:cubicBezTo>
                    <a:pt x="604657" y="480687"/>
                    <a:pt x="593902" y="469932"/>
                    <a:pt x="593902" y="456653"/>
                  </a:cubicBezTo>
                  <a:cubicBezTo>
                    <a:pt x="593902" y="443374"/>
                    <a:pt x="604657" y="432618"/>
                    <a:pt x="617936" y="432618"/>
                  </a:cubicBezTo>
                  <a:cubicBezTo>
                    <a:pt x="631215" y="432618"/>
                    <a:pt x="641971" y="443374"/>
                    <a:pt x="641971" y="456653"/>
                  </a:cubicBezTo>
                  <a:close/>
                  <a:moveTo>
                    <a:pt x="269438" y="432618"/>
                  </a:moveTo>
                  <a:cubicBezTo>
                    <a:pt x="256159" y="432618"/>
                    <a:pt x="245403" y="443374"/>
                    <a:pt x="245403" y="456653"/>
                  </a:cubicBezTo>
                  <a:cubicBezTo>
                    <a:pt x="245403" y="469932"/>
                    <a:pt x="256159" y="480687"/>
                    <a:pt x="269438" y="480687"/>
                  </a:cubicBezTo>
                  <a:cubicBezTo>
                    <a:pt x="282717" y="480687"/>
                    <a:pt x="293472" y="469932"/>
                    <a:pt x="293472" y="456653"/>
                  </a:cubicBezTo>
                  <a:cubicBezTo>
                    <a:pt x="293472" y="443374"/>
                    <a:pt x="282717" y="432618"/>
                    <a:pt x="269438" y="432618"/>
                  </a:cubicBezTo>
                  <a:close/>
                  <a:moveTo>
                    <a:pt x="739154" y="456653"/>
                  </a:moveTo>
                  <a:cubicBezTo>
                    <a:pt x="739154" y="522916"/>
                    <a:pt x="685244" y="576825"/>
                    <a:pt x="618982" y="576825"/>
                  </a:cubicBezTo>
                  <a:lnTo>
                    <a:pt x="269450" y="576825"/>
                  </a:lnTo>
                  <a:cubicBezTo>
                    <a:pt x="203187" y="576825"/>
                    <a:pt x="149278" y="522916"/>
                    <a:pt x="149278" y="456653"/>
                  </a:cubicBezTo>
                  <a:cubicBezTo>
                    <a:pt x="149278" y="390390"/>
                    <a:pt x="203187" y="336481"/>
                    <a:pt x="269450" y="336481"/>
                  </a:cubicBezTo>
                  <a:lnTo>
                    <a:pt x="293664" y="336481"/>
                  </a:lnTo>
                  <a:lnTo>
                    <a:pt x="183430" y="188550"/>
                  </a:lnTo>
                  <a:lnTo>
                    <a:pt x="48069" y="98301"/>
                  </a:lnTo>
                  <a:lnTo>
                    <a:pt x="48069" y="381714"/>
                  </a:lnTo>
                  <a:lnTo>
                    <a:pt x="82762" y="381714"/>
                  </a:lnTo>
                  <a:cubicBezTo>
                    <a:pt x="96029" y="381714"/>
                    <a:pt x="106797" y="392481"/>
                    <a:pt x="106797" y="405748"/>
                  </a:cubicBezTo>
                  <a:cubicBezTo>
                    <a:pt x="106797" y="419015"/>
                    <a:pt x="96029" y="429782"/>
                    <a:pt x="82762" y="429782"/>
                  </a:cubicBezTo>
                  <a:lnTo>
                    <a:pt x="0" y="429782"/>
                  </a:lnTo>
                  <a:lnTo>
                    <a:pt x="0" y="8484"/>
                  </a:lnTo>
                  <a:lnTo>
                    <a:pt x="217019" y="153159"/>
                  </a:lnTo>
                  <a:lnTo>
                    <a:pt x="322998" y="295394"/>
                  </a:lnTo>
                  <a:lnTo>
                    <a:pt x="322998" y="166234"/>
                  </a:lnTo>
                  <a:lnTo>
                    <a:pt x="389477" y="0"/>
                  </a:lnTo>
                  <a:lnTo>
                    <a:pt x="576609" y="0"/>
                  </a:lnTo>
                  <a:lnTo>
                    <a:pt x="576609" y="205542"/>
                  </a:lnTo>
                  <a:lnTo>
                    <a:pt x="647342" y="205542"/>
                  </a:lnTo>
                  <a:cubicBezTo>
                    <a:pt x="682829" y="205542"/>
                    <a:pt x="713617" y="229576"/>
                    <a:pt x="722197" y="263993"/>
                  </a:cubicBezTo>
                  <a:lnTo>
                    <a:pt x="735801" y="318383"/>
                  </a:lnTo>
                  <a:cubicBezTo>
                    <a:pt x="741064" y="339425"/>
                    <a:pt x="737183" y="361849"/>
                    <a:pt x="725142" y="379911"/>
                  </a:cubicBezTo>
                  <a:lnTo>
                    <a:pt x="722618" y="383697"/>
                  </a:lnTo>
                  <a:lnTo>
                    <a:pt x="717114" y="387530"/>
                  </a:lnTo>
                  <a:cubicBezTo>
                    <a:pt x="730946" y="407118"/>
                    <a:pt x="739154" y="430924"/>
                    <a:pt x="739154" y="456653"/>
                  </a:cubicBezTo>
                  <a:close/>
                  <a:moveTo>
                    <a:pt x="371067" y="175487"/>
                  </a:moveTo>
                  <a:lnTo>
                    <a:pt x="371067" y="336481"/>
                  </a:lnTo>
                  <a:lnTo>
                    <a:pt x="618982" y="336481"/>
                  </a:lnTo>
                  <a:cubicBezTo>
                    <a:pt x="641754" y="336481"/>
                    <a:pt x="662989" y="342970"/>
                    <a:pt x="681159" y="354014"/>
                  </a:cubicBezTo>
                  <a:lnTo>
                    <a:pt x="687095" y="349880"/>
                  </a:lnTo>
                  <a:cubicBezTo>
                    <a:pt x="690075" y="343763"/>
                    <a:pt x="690844" y="336721"/>
                    <a:pt x="689174" y="330064"/>
                  </a:cubicBezTo>
                  <a:lnTo>
                    <a:pt x="675571" y="275662"/>
                  </a:lnTo>
                  <a:cubicBezTo>
                    <a:pt x="672326" y="262684"/>
                    <a:pt x="660729" y="253623"/>
                    <a:pt x="647342" y="253623"/>
                  </a:cubicBezTo>
                  <a:lnTo>
                    <a:pt x="528540" y="253623"/>
                  </a:lnTo>
                  <a:lnTo>
                    <a:pt x="528540" y="48069"/>
                  </a:lnTo>
                  <a:lnTo>
                    <a:pt x="422032" y="48069"/>
                  </a:lnTo>
                  <a:lnTo>
                    <a:pt x="371067" y="175487"/>
                  </a:lnTo>
                  <a:close/>
                  <a:moveTo>
                    <a:pt x="691085" y="456653"/>
                  </a:moveTo>
                  <a:cubicBezTo>
                    <a:pt x="691085" y="416888"/>
                    <a:pt x="658747" y="384550"/>
                    <a:pt x="618982" y="384550"/>
                  </a:cubicBezTo>
                  <a:lnTo>
                    <a:pt x="269450" y="384550"/>
                  </a:lnTo>
                  <a:cubicBezTo>
                    <a:pt x="229685" y="384550"/>
                    <a:pt x="197346" y="416888"/>
                    <a:pt x="197346" y="456653"/>
                  </a:cubicBezTo>
                  <a:cubicBezTo>
                    <a:pt x="197346" y="496418"/>
                    <a:pt x="229685" y="528756"/>
                    <a:pt x="269450" y="528756"/>
                  </a:cubicBezTo>
                  <a:lnTo>
                    <a:pt x="618982" y="528756"/>
                  </a:lnTo>
                  <a:cubicBezTo>
                    <a:pt x="658735" y="528756"/>
                    <a:pt x="691085" y="496418"/>
                    <a:pt x="691085" y="4566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5" name="Google Shape;835;p19"/>
            <p:cNvSpPr/>
            <p:nvPr/>
          </p:nvSpPr>
          <p:spPr>
            <a:xfrm>
              <a:off x="6727739" y="2590372"/>
              <a:ext cx="511828" cy="502844"/>
            </a:xfrm>
            <a:custGeom>
              <a:avLst/>
              <a:gdLst/>
              <a:ahLst/>
              <a:cxnLst/>
              <a:rect l="l" t="t" r="r" b="b"/>
              <a:pathLst>
                <a:path w="597338" h="586852" extrusionOk="0">
                  <a:moveTo>
                    <a:pt x="343848" y="538652"/>
                  </a:moveTo>
                  <a:lnTo>
                    <a:pt x="211551" y="263555"/>
                  </a:lnTo>
                  <a:cubicBezTo>
                    <a:pt x="220143" y="251045"/>
                    <a:pt x="226380" y="236805"/>
                    <a:pt x="229540" y="221435"/>
                  </a:cubicBezTo>
                  <a:lnTo>
                    <a:pt x="477167" y="156157"/>
                  </a:lnTo>
                  <a:lnTo>
                    <a:pt x="477167" y="278913"/>
                  </a:lnTo>
                  <a:cubicBezTo>
                    <a:pt x="433160" y="288791"/>
                    <a:pt x="400149" y="328111"/>
                    <a:pt x="400149" y="375062"/>
                  </a:cubicBezTo>
                  <a:cubicBezTo>
                    <a:pt x="400149" y="409552"/>
                    <a:pt x="418547" y="441998"/>
                    <a:pt x="448181" y="459723"/>
                  </a:cubicBezTo>
                  <a:lnTo>
                    <a:pt x="472877" y="418480"/>
                  </a:lnTo>
                  <a:cubicBezTo>
                    <a:pt x="457435" y="409239"/>
                    <a:pt x="448217" y="393016"/>
                    <a:pt x="448217" y="375062"/>
                  </a:cubicBezTo>
                  <a:cubicBezTo>
                    <a:pt x="448217" y="347206"/>
                    <a:pt x="470882" y="324530"/>
                    <a:pt x="498738" y="324530"/>
                  </a:cubicBezTo>
                  <a:cubicBezTo>
                    <a:pt x="526593" y="324530"/>
                    <a:pt x="549270" y="347206"/>
                    <a:pt x="549270" y="375062"/>
                  </a:cubicBezTo>
                  <a:cubicBezTo>
                    <a:pt x="549270" y="391874"/>
                    <a:pt x="540942" y="407533"/>
                    <a:pt x="526978" y="416966"/>
                  </a:cubicBezTo>
                  <a:lnTo>
                    <a:pt x="553873" y="456791"/>
                  </a:lnTo>
                  <a:cubicBezTo>
                    <a:pt x="581091" y="438417"/>
                    <a:pt x="597339" y="407869"/>
                    <a:pt x="597339" y="375050"/>
                  </a:cubicBezTo>
                  <a:cubicBezTo>
                    <a:pt x="597339" y="329866"/>
                    <a:pt x="566755" y="291783"/>
                    <a:pt x="525236" y="280175"/>
                  </a:cubicBezTo>
                  <a:lnTo>
                    <a:pt x="525236" y="143503"/>
                  </a:lnTo>
                  <a:lnTo>
                    <a:pt x="545136" y="138252"/>
                  </a:lnTo>
                  <a:lnTo>
                    <a:pt x="548104" y="137266"/>
                  </a:lnTo>
                  <a:cubicBezTo>
                    <a:pt x="565721" y="130056"/>
                    <a:pt x="579481" y="116429"/>
                    <a:pt x="586848" y="98871"/>
                  </a:cubicBezTo>
                  <a:cubicBezTo>
                    <a:pt x="594214" y="81326"/>
                    <a:pt x="594298" y="61955"/>
                    <a:pt x="587100" y="44337"/>
                  </a:cubicBezTo>
                  <a:cubicBezTo>
                    <a:pt x="579890" y="26720"/>
                    <a:pt x="566262" y="12961"/>
                    <a:pt x="548705" y="5594"/>
                  </a:cubicBezTo>
                  <a:cubicBezTo>
                    <a:pt x="531797" y="-1520"/>
                    <a:pt x="513158" y="-1845"/>
                    <a:pt x="496046" y="4597"/>
                  </a:cubicBezTo>
                  <a:lnTo>
                    <a:pt x="150720" y="87479"/>
                  </a:lnTo>
                  <a:cubicBezTo>
                    <a:pt x="139748" y="84018"/>
                    <a:pt x="128067" y="82131"/>
                    <a:pt x="115942" y="82131"/>
                  </a:cubicBezTo>
                  <a:cubicBezTo>
                    <a:pt x="52010" y="82131"/>
                    <a:pt x="0" y="134142"/>
                    <a:pt x="0" y="198073"/>
                  </a:cubicBezTo>
                  <a:cubicBezTo>
                    <a:pt x="0" y="241852"/>
                    <a:pt x="24395" y="280030"/>
                    <a:pt x="60302" y="299763"/>
                  </a:cubicBezTo>
                  <a:lnTo>
                    <a:pt x="129281" y="538784"/>
                  </a:lnTo>
                  <a:lnTo>
                    <a:pt x="15598" y="538784"/>
                  </a:lnTo>
                  <a:lnTo>
                    <a:pt x="15598" y="586853"/>
                  </a:lnTo>
                  <a:lnTo>
                    <a:pt x="592424" y="586853"/>
                  </a:lnTo>
                  <a:lnTo>
                    <a:pt x="592424" y="538784"/>
                  </a:lnTo>
                  <a:lnTo>
                    <a:pt x="343584" y="538784"/>
                  </a:lnTo>
                  <a:lnTo>
                    <a:pt x="343848" y="538652"/>
                  </a:lnTo>
                  <a:close/>
                  <a:moveTo>
                    <a:pt x="508880" y="50947"/>
                  </a:moveTo>
                  <a:lnTo>
                    <a:pt x="512365" y="49829"/>
                  </a:lnTo>
                  <a:cubicBezTo>
                    <a:pt x="518097" y="47474"/>
                    <a:pt x="524394" y="47510"/>
                    <a:pt x="530127" y="49913"/>
                  </a:cubicBezTo>
                  <a:cubicBezTo>
                    <a:pt x="535835" y="52305"/>
                    <a:pt x="540281" y="56787"/>
                    <a:pt x="542612" y="62519"/>
                  </a:cubicBezTo>
                  <a:cubicBezTo>
                    <a:pt x="544956" y="68264"/>
                    <a:pt x="544932" y="74561"/>
                    <a:pt x="542528" y="80281"/>
                  </a:cubicBezTo>
                  <a:cubicBezTo>
                    <a:pt x="540293" y="85580"/>
                    <a:pt x="536267" y="89798"/>
                    <a:pt x="531112" y="92250"/>
                  </a:cubicBezTo>
                  <a:lnTo>
                    <a:pt x="228831" y="171936"/>
                  </a:lnTo>
                  <a:cubicBezTo>
                    <a:pt x="224673" y="153982"/>
                    <a:pt x="216406" y="137591"/>
                    <a:pt x="204965" y="123891"/>
                  </a:cubicBezTo>
                  <a:lnTo>
                    <a:pt x="508880" y="50947"/>
                  </a:lnTo>
                  <a:close/>
                  <a:moveTo>
                    <a:pt x="115942" y="130200"/>
                  </a:moveTo>
                  <a:cubicBezTo>
                    <a:pt x="153375" y="130200"/>
                    <a:pt x="183827" y="160652"/>
                    <a:pt x="183827" y="198073"/>
                  </a:cubicBezTo>
                  <a:cubicBezTo>
                    <a:pt x="183827" y="235507"/>
                    <a:pt x="153375" y="265958"/>
                    <a:pt x="115942" y="265958"/>
                  </a:cubicBezTo>
                  <a:cubicBezTo>
                    <a:pt x="78520" y="265958"/>
                    <a:pt x="48069" y="235507"/>
                    <a:pt x="48069" y="198073"/>
                  </a:cubicBezTo>
                  <a:cubicBezTo>
                    <a:pt x="48069" y="160652"/>
                    <a:pt x="78520" y="130200"/>
                    <a:pt x="115942" y="130200"/>
                  </a:cubicBezTo>
                  <a:close/>
                  <a:moveTo>
                    <a:pt x="114440" y="313967"/>
                  </a:moveTo>
                  <a:cubicBezTo>
                    <a:pt x="114944" y="313979"/>
                    <a:pt x="115437" y="314039"/>
                    <a:pt x="115942" y="314039"/>
                  </a:cubicBezTo>
                  <a:cubicBezTo>
                    <a:pt x="137393" y="314039"/>
                    <a:pt x="157437" y="308078"/>
                    <a:pt x="174694" y="297876"/>
                  </a:cubicBezTo>
                  <a:lnTo>
                    <a:pt x="290564" y="538784"/>
                  </a:lnTo>
                  <a:lnTo>
                    <a:pt x="179321" y="538784"/>
                  </a:lnTo>
                  <a:lnTo>
                    <a:pt x="114440" y="31396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6" name="Google Shape;836;p19"/>
            <p:cNvSpPr/>
            <p:nvPr/>
          </p:nvSpPr>
          <p:spPr>
            <a:xfrm>
              <a:off x="4224817" y="2692184"/>
              <a:ext cx="576068" cy="401032"/>
            </a:xfrm>
            <a:custGeom>
              <a:avLst/>
              <a:gdLst/>
              <a:ahLst/>
              <a:cxnLst/>
              <a:rect l="l" t="t" r="r" b="b"/>
              <a:pathLst>
                <a:path w="672313" h="468033" extrusionOk="0">
                  <a:moveTo>
                    <a:pt x="672314" y="159480"/>
                  </a:moveTo>
                  <a:lnTo>
                    <a:pt x="68113" y="0"/>
                  </a:lnTo>
                  <a:lnTo>
                    <a:pt x="649" y="255618"/>
                  </a:lnTo>
                  <a:lnTo>
                    <a:pt x="216310" y="312555"/>
                  </a:lnTo>
                  <a:lnTo>
                    <a:pt x="216310" y="419965"/>
                  </a:lnTo>
                  <a:lnTo>
                    <a:pt x="0" y="419965"/>
                  </a:lnTo>
                  <a:lnTo>
                    <a:pt x="0" y="468034"/>
                  </a:lnTo>
                  <a:lnTo>
                    <a:pt x="264378" y="468034"/>
                  </a:lnTo>
                  <a:lnTo>
                    <a:pt x="264378" y="325233"/>
                  </a:lnTo>
                  <a:lnTo>
                    <a:pt x="453793" y="375237"/>
                  </a:lnTo>
                  <a:lnTo>
                    <a:pt x="499627" y="337623"/>
                  </a:lnTo>
                  <a:lnTo>
                    <a:pt x="570637" y="356370"/>
                  </a:lnTo>
                  <a:lnTo>
                    <a:pt x="596582" y="258057"/>
                  </a:lnTo>
                  <a:lnTo>
                    <a:pt x="660056" y="205963"/>
                  </a:lnTo>
                  <a:lnTo>
                    <a:pt x="672314" y="159480"/>
                  </a:lnTo>
                  <a:close/>
                  <a:moveTo>
                    <a:pt x="442293" y="322481"/>
                  </a:moveTo>
                  <a:lnTo>
                    <a:pt x="59389" y="221405"/>
                  </a:lnTo>
                  <a:lnTo>
                    <a:pt x="102326" y="58740"/>
                  </a:lnTo>
                  <a:lnTo>
                    <a:pt x="602722" y="190821"/>
                  </a:lnTo>
                  <a:lnTo>
                    <a:pt x="442293" y="3224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7" name="Google Shape;837;p19"/>
            <p:cNvSpPr/>
            <p:nvPr/>
          </p:nvSpPr>
          <p:spPr>
            <a:xfrm>
              <a:off x="3847783" y="2382407"/>
              <a:ext cx="4994897" cy="1254988"/>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Edge Devices</a:t>
              </a:r>
              <a:endParaRPr/>
            </a:p>
          </p:txBody>
        </p:sp>
        <p:sp>
          <p:nvSpPr>
            <p:cNvPr id="838" name="Google Shape;838;p19"/>
            <p:cNvSpPr/>
            <p:nvPr/>
          </p:nvSpPr>
          <p:spPr>
            <a:xfrm>
              <a:off x="8923580" y="2382407"/>
              <a:ext cx="2220711" cy="1254988"/>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RFID</a:t>
              </a:r>
              <a:endParaRPr/>
            </a:p>
          </p:txBody>
        </p:sp>
        <p:sp>
          <p:nvSpPr>
            <p:cNvPr id="839" name="Google Shape;839;p19"/>
            <p:cNvSpPr/>
            <p:nvPr/>
          </p:nvSpPr>
          <p:spPr>
            <a:xfrm>
              <a:off x="9340111" y="2577528"/>
              <a:ext cx="331514" cy="515688"/>
            </a:xfrm>
            <a:custGeom>
              <a:avLst/>
              <a:gdLst/>
              <a:ahLst/>
              <a:cxnLst/>
              <a:rect l="l" t="t" r="r" b="b"/>
              <a:pathLst>
                <a:path w="386900" h="601845" extrusionOk="0">
                  <a:moveTo>
                    <a:pt x="0" y="0"/>
                  </a:moveTo>
                  <a:lnTo>
                    <a:pt x="0" y="601845"/>
                  </a:lnTo>
                  <a:lnTo>
                    <a:pt x="386900" y="601845"/>
                  </a:lnTo>
                  <a:lnTo>
                    <a:pt x="386900" y="0"/>
                  </a:lnTo>
                  <a:lnTo>
                    <a:pt x="0" y="0"/>
                  </a:lnTo>
                  <a:close/>
                  <a:moveTo>
                    <a:pt x="343911" y="558856"/>
                  </a:moveTo>
                  <a:lnTo>
                    <a:pt x="42989" y="558856"/>
                  </a:lnTo>
                  <a:lnTo>
                    <a:pt x="42989" y="42989"/>
                  </a:lnTo>
                  <a:lnTo>
                    <a:pt x="343911" y="42989"/>
                  </a:lnTo>
                  <a:lnTo>
                    <a:pt x="343911" y="558856"/>
                  </a:lnTo>
                  <a:close/>
                  <a:moveTo>
                    <a:pt x="193450" y="397594"/>
                  </a:moveTo>
                  <a:lnTo>
                    <a:pt x="103023" y="307167"/>
                  </a:lnTo>
                  <a:lnTo>
                    <a:pt x="133416" y="276773"/>
                  </a:lnTo>
                  <a:lnTo>
                    <a:pt x="171956" y="315313"/>
                  </a:lnTo>
                  <a:lnTo>
                    <a:pt x="171956" y="161208"/>
                  </a:lnTo>
                  <a:lnTo>
                    <a:pt x="214944" y="161208"/>
                  </a:lnTo>
                  <a:lnTo>
                    <a:pt x="214944" y="315313"/>
                  </a:lnTo>
                  <a:lnTo>
                    <a:pt x="253484" y="276773"/>
                  </a:lnTo>
                  <a:lnTo>
                    <a:pt x="283877" y="307167"/>
                  </a:lnTo>
                  <a:lnTo>
                    <a:pt x="193450" y="397594"/>
                  </a:lnTo>
                  <a:close/>
                  <a:moveTo>
                    <a:pt x="225692" y="483625"/>
                  </a:moveTo>
                  <a:cubicBezTo>
                    <a:pt x="225692" y="501401"/>
                    <a:pt x="211226" y="515867"/>
                    <a:pt x="193450" y="515867"/>
                  </a:cubicBezTo>
                  <a:cubicBezTo>
                    <a:pt x="175674" y="515867"/>
                    <a:pt x="161208" y="501401"/>
                    <a:pt x="161208" y="483625"/>
                  </a:cubicBezTo>
                  <a:cubicBezTo>
                    <a:pt x="161208" y="465850"/>
                    <a:pt x="175674" y="451384"/>
                    <a:pt x="193450" y="451384"/>
                  </a:cubicBezTo>
                  <a:cubicBezTo>
                    <a:pt x="211226" y="451384"/>
                    <a:pt x="225692" y="465850"/>
                    <a:pt x="225692" y="483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40" name="Google Shape;840;p19"/>
            <p:cNvSpPr/>
            <p:nvPr/>
          </p:nvSpPr>
          <p:spPr>
            <a:xfrm>
              <a:off x="10262558" y="2628014"/>
              <a:ext cx="465202" cy="465202"/>
            </a:xfrm>
            <a:custGeom>
              <a:avLst/>
              <a:gdLst/>
              <a:ahLst/>
              <a:cxnLst/>
              <a:rect l="l" t="t" r="r" b="b"/>
              <a:pathLst>
                <a:path w="542925" h="542925" extrusionOk="0">
                  <a:moveTo>
                    <a:pt x="502444" y="207169"/>
                  </a:moveTo>
                  <a:lnTo>
                    <a:pt x="472345" y="207169"/>
                  </a:lnTo>
                  <a:cubicBezTo>
                    <a:pt x="469297" y="198025"/>
                    <a:pt x="465677" y="189167"/>
                    <a:pt x="461391" y="180594"/>
                  </a:cubicBezTo>
                  <a:lnTo>
                    <a:pt x="482632" y="159353"/>
                  </a:lnTo>
                  <a:lnTo>
                    <a:pt x="509588" y="132398"/>
                  </a:lnTo>
                  <a:lnTo>
                    <a:pt x="482632" y="105442"/>
                  </a:lnTo>
                  <a:lnTo>
                    <a:pt x="442246" y="65056"/>
                  </a:lnTo>
                  <a:lnTo>
                    <a:pt x="415290" y="38100"/>
                  </a:lnTo>
                  <a:lnTo>
                    <a:pt x="388334" y="65056"/>
                  </a:lnTo>
                  <a:lnTo>
                    <a:pt x="367094" y="86297"/>
                  </a:lnTo>
                  <a:cubicBezTo>
                    <a:pt x="358521" y="82010"/>
                    <a:pt x="349663" y="78391"/>
                    <a:pt x="340519" y="75343"/>
                  </a:cubicBezTo>
                  <a:lnTo>
                    <a:pt x="340519" y="45244"/>
                  </a:lnTo>
                  <a:lnTo>
                    <a:pt x="340519" y="7144"/>
                  </a:lnTo>
                  <a:lnTo>
                    <a:pt x="302419" y="7144"/>
                  </a:lnTo>
                  <a:lnTo>
                    <a:pt x="245269" y="7144"/>
                  </a:lnTo>
                  <a:lnTo>
                    <a:pt x="207169" y="7144"/>
                  </a:lnTo>
                  <a:lnTo>
                    <a:pt x="207169" y="45244"/>
                  </a:lnTo>
                  <a:lnTo>
                    <a:pt x="207169" y="75343"/>
                  </a:lnTo>
                  <a:cubicBezTo>
                    <a:pt x="198025" y="78391"/>
                    <a:pt x="189167" y="82010"/>
                    <a:pt x="180594" y="86297"/>
                  </a:cubicBezTo>
                  <a:lnTo>
                    <a:pt x="159353" y="65056"/>
                  </a:lnTo>
                  <a:lnTo>
                    <a:pt x="132398" y="38100"/>
                  </a:lnTo>
                  <a:lnTo>
                    <a:pt x="105442" y="65056"/>
                  </a:lnTo>
                  <a:lnTo>
                    <a:pt x="65056" y="105442"/>
                  </a:lnTo>
                  <a:lnTo>
                    <a:pt x="38100" y="132398"/>
                  </a:lnTo>
                  <a:lnTo>
                    <a:pt x="65056" y="159353"/>
                  </a:lnTo>
                  <a:lnTo>
                    <a:pt x="86297" y="180594"/>
                  </a:lnTo>
                  <a:cubicBezTo>
                    <a:pt x="82010" y="189167"/>
                    <a:pt x="78391" y="198025"/>
                    <a:pt x="75343" y="207169"/>
                  </a:cubicBezTo>
                  <a:lnTo>
                    <a:pt x="45244" y="207169"/>
                  </a:lnTo>
                  <a:lnTo>
                    <a:pt x="7144" y="207169"/>
                  </a:lnTo>
                  <a:lnTo>
                    <a:pt x="7144" y="245269"/>
                  </a:lnTo>
                  <a:lnTo>
                    <a:pt x="7144" y="302419"/>
                  </a:lnTo>
                  <a:lnTo>
                    <a:pt x="7144" y="340519"/>
                  </a:lnTo>
                  <a:lnTo>
                    <a:pt x="45244" y="340519"/>
                  </a:lnTo>
                  <a:lnTo>
                    <a:pt x="75343" y="340519"/>
                  </a:lnTo>
                  <a:cubicBezTo>
                    <a:pt x="78391" y="349663"/>
                    <a:pt x="82010" y="358521"/>
                    <a:pt x="86297" y="367094"/>
                  </a:cubicBezTo>
                  <a:lnTo>
                    <a:pt x="65056" y="388334"/>
                  </a:lnTo>
                  <a:lnTo>
                    <a:pt x="38100" y="415290"/>
                  </a:lnTo>
                  <a:lnTo>
                    <a:pt x="65056" y="442246"/>
                  </a:lnTo>
                  <a:lnTo>
                    <a:pt x="105442" y="482632"/>
                  </a:lnTo>
                  <a:lnTo>
                    <a:pt x="132398" y="509588"/>
                  </a:lnTo>
                  <a:lnTo>
                    <a:pt x="159353" y="482632"/>
                  </a:lnTo>
                  <a:lnTo>
                    <a:pt x="180594" y="461391"/>
                  </a:lnTo>
                  <a:cubicBezTo>
                    <a:pt x="189167" y="465677"/>
                    <a:pt x="198025" y="469297"/>
                    <a:pt x="207169" y="472345"/>
                  </a:cubicBezTo>
                  <a:lnTo>
                    <a:pt x="207169" y="502444"/>
                  </a:lnTo>
                  <a:lnTo>
                    <a:pt x="207169" y="540544"/>
                  </a:lnTo>
                  <a:lnTo>
                    <a:pt x="245269" y="540544"/>
                  </a:lnTo>
                  <a:lnTo>
                    <a:pt x="302419" y="540544"/>
                  </a:lnTo>
                  <a:lnTo>
                    <a:pt x="340519" y="540544"/>
                  </a:lnTo>
                  <a:lnTo>
                    <a:pt x="340519" y="502444"/>
                  </a:lnTo>
                  <a:lnTo>
                    <a:pt x="340519" y="472345"/>
                  </a:lnTo>
                  <a:cubicBezTo>
                    <a:pt x="349663" y="469297"/>
                    <a:pt x="358521" y="465677"/>
                    <a:pt x="367094" y="461391"/>
                  </a:cubicBezTo>
                  <a:lnTo>
                    <a:pt x="388334" y="482632"/>
                  </a:lnTo>
                  <a:lnTo>
                    <a:pt x="415290" y="509588"/>
                  </a:lnTo>
                  <a:lnTo>
                    <a:pt x="442246" y="482632"/>
                  </a:lnTo>
                  <a:lnTo>
                    <a:pt x="482632" y="442246"/>
                  </a:lnTo>
                  <a:lnTo>
                    <a:pt x="509588" y="415290"/>
                  </a:lnTo>
                  <a:lnTo>
                    <a:pt x="482632" y="388334"/>
                  </a:lnTo>
                  <a:lnTo>
                    <a:pt x="461391" y="367094"/>
                  </a:lnTo>
                  <a:cubicBezTo>
                    <a:pt x="465677" y="358521"/>
                    <a:pt x="469297" y="349663"/>
                    <a:pt x="472345" y="340519"/>
                  </a:cubicBezTo>
                  <a:lnTo>
                    <a:pt x="502444" y="340519"/>
                  </a:lnTo>
                  <a:lnTo>
                    <a:pt x="540544" y="340519"/>
                  </a:lnTo>
                  <a:lnTo>
                    <a:pt x="540544" y="302419"/>
                  </a:lnTo>
                  <a:lnTo>
                    <a:pt x="540544" y="245269"/>
                  </a:lnTo>
                  <a:lnTo>
                    <a:pt x="540544" y="207169"/>
                  </a:lnTo>
                  <a:lnTo>
                    <a:pt x="502444" y="207169"/>
                  </a:lnTo>
                  <a:close/>
                  <a:moveTo>
                    <a:pt x="502444" y="302419"/>
                  </a:moveTo>
                  <a:lnTo>
                    <a:pt x="442722" y="302419"/>
                  </a:lnTo>
                  <a:cubicBezTo>
                    <a:pt x="438341" y="328422"/>
                    <a:pt x="428149" y="352425"/>
                    <a:pt x="413480" y="373094"/>
                  </a:cubicBezTo>
                  <a:lnTo>
                    <a:pt x="455676" y="415290"/>
                  </a:lnTo>
                  <a:lnTo>
                    <a:pt x="415290" y="455676"/>
                  </a:lnTo>
                  <a:lnTo>
                    <a:pt x="373094" y="413480"/>
                  </a:lnTo>
                  <a:cubicBezTo>
                    <a:pt x="352425" y="428149"/>
                    <a:pt x="328422" y="438341"/>
                    <a:pt x="302419" y="442722"/>
                  </a:cubicBezTo>
                  <a:lnTo>
                    <a:pt x="302419" y="502444"/>
                  </a:lnTo>
                  <a:lnTo>
                    <a:pt x="245269" y="502444"/>
                  </a:lnTo>
                  <a:lnTo>
                    <a:pt x="245269" y="442722"/>
                  </a:lnTo>
                  <a:cubicBezTo>
                    <a:pt x="219266" y="438341"/>
                    <a:pt x="195263" y="428149"/>
                    <a:pt x="174593" y="413480"/>
                  </a:cubicBezTo>
                  <a:lnTo>
                    <a:pt x="132398" y="455676"/>
                  </a:lnTo>
                  <a:lnTo>
                    <a:pt x="92012" y="415290"/>
                  </a:lnTo>
                  <a:lnTo>
                    <a:pt x="134207" y="373094"/>
                  </a:lnTo>
                  <a:cubicBezTo>
                    <a:pt x="119539" y="352425"/>
                    <a:pt x="109347" y="328422"/>
                    <a:pt x="104966" y="302419"/>
                  </a:cubicBezTo>
                  <a:lnTo>
                    <a:pt x="45244" y="302419"/>
                  </a:lnTo>
                  <a:lnTo>
                    <a:pt x="45244" y="245269"/>
                  </a:lnTo>
                  <a:lnTo>
                    <a:pt x="104966" y="245269"/>
                  </a:lnTo>
                  <a:cubicBezTo>
                    <a:pt x="109347" y="219266"/>
                    <a:pt x="119539" y="195263"/>
                    <a:pt x="134207" y="174593"/>
                  </a:cubicBezTo>
                  <a:lnTo>
                    <a:pt x="92012" y="132398"/>
                  </a:lnTo>
                  <a:lnTo>
                    <a:pt x="132398" y="92012"/>
                  </a:lnTo>
                  <a:lnTo>
                    <a:pt x="174593" y="134207"/>
                  </a:lnTo>
                  <a:cubicBezTo>
                    <a:pt x="195263" y="119539"/>
                    <a:pt x="219266" y="109347"/>
                    <a:pt x="245269" y="104966"/>
                  </a:cubicBezTo>
                  <a:lnTo>
                    <a:pt x="245269" y="45244"/>
                  </a:lnTo>
                  <a:lnTo>
                    <a:pt x="302419" y="45244"/>
                  </a:lnTo>
                  <a:lnTo>
                    <a:pt x="302419" y="104966"/>
                  </a:lnTo>
                  <a:cubicBezTo>
                    <a:pt x="328422" y="109347"/>
                    <a:pt x="352425" y="119539"/>
                    <a:pt x="373094" y="134207"/>
                  </a:cubicBezTo>
                  <a:lnTo>
                    <a:pt x="415290" y="92012"/>
                  </a:lnTo>
                  <a:lnTo>
                    <a:pt x="455676" y="132398"/>
                  </a:lnTo>
                  <a:lnTo>
                    <a:pt x="413480" y="174593"/>
                  </a:lnTo>
                  <a:cubicBezTo>
                    <a:pt x="428149" y="195263"/>
                    <a:pt x="438341" y="219266"/>
                    <a:pt x="442722" y="245269"/>
                  </a:cubicBezTo>
                  <a:lnTo>
                    <a:pt x="502444" y="245269"/>
                  </a:lnTo>
                  <a:lnTo>
                    <a:pt x="502444" y="302419"/>
                  </a:lnTo>
                  <a:close/>
                  <a:moveTo>
                    <a:pt x="273844" y="150019"/>
                  </a:moveTo>
                  <a:cubicBezTo>
                    <a:pt x="205550" y="150019"/>
                    <a:pt x="150019" y="205550"/>
                    <a:pt x="150019" y="273844"/>
                  </a:cubicBezTo>
                  <a:cubicBezTo>
                    <a:pt x="150019" y="342138"/>
                    <a:pt x="205550" y="397669"/>
                    <a:pt x="273844" y="397669"/>
                  </a:cubicBezTo>
                  <a:cubicBezTo>
                    <a:pt x="342138" y="397669"/>
                    <a:pt x="397669" y="342138"/>
                    <a:pt x="397669" y="273844"/>
                  </a:cubicBezTo>
                  <a:cubicBezTo>
                    <a:pt x="397669" y="205550"/>
                    <a:pt x="342138" y="150019"/>
                    <a:pt x="273844" y="150019"/>
                  </a:cubicBezTo>
                  <a:close/>
                  <a:moveTo>
                    <a:pt x="273844" y="359569"/>
                  </a:moveTo>
                  <a:cubicBezTo>
                    <a:pt x="226505" y="359569"/>
                    <a:pt x="188119" y="321183"/>
                    <a:pt x="188119" y="273844"/>
                  </a:cubicBezTo>
                  <a:cubicBezTo>
                    <a:pt x="188119" y="226505"/>
                    <a:pt x="226505" y="188119"/>
                    <a:pt x="273844" y="188119"/>
                  </a:cubicBezTo>
                  <a:cubicBezTo>
                    <a:pt x="321183" y="188119"/>
                    <a:pt x="359569" y="226505"/>
                    <a:pt x="359569" y="273844"/>
                  </a:cubicBezTo>
                  <a:cubicBezTo>
                    <a:pt x="359569" y="321183"/>
                    <a:pt x="321183" y="359569"/>
                    <a:pt x="273844" y="359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841" name="Google Shape;841;p19"/>
          <p:cNvSpPr/>
          <p:nvPr/>
        </p:nvSpPr>
        <p:spPr>
          <a:xfrm>
            <a:off x="471319" y="386642"/>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842" name="Google Shape;842;p19"/>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Wireless-Value Realization: </a:t>
            </a:r>
            <a:r>
              <a:rPr lang="en-US" sz="3200" b="0">
                <a:solidFill>
                  <a:srgbClr val="FF540A"/>
                </a:solidFill>
                <a:latin typeface="Arial Black"/>
                <a:ea typeface="Arial Black"/>
                <a:cs typeface="Arial Black"/>
                <a:sym typeface="Arial Black"/>
              </a:rPr>
              <a:t>Scale Everywhere</a:t>
            </a:r>
            <a:endParaRPr sz="3200" b="0">
              <a:solidFill>
                <a:schemeClr val="lt2"/>
              </a:solidFill>
              <a:latin typeface="Arial Black"/>
              <a:ea typeface="Arial Black"/>
              <a:cs typeface="Arial Black"/>
              <a:sym typeface="Arial Black"/>
            </a:endParaRPr>
          </a:p>
        </p:txBody>
      </p:sp>
      <p:sp>
        <p:nvSpPr>
          <p:cNvPr id="843" name="Google Shape;843;p19"/>
          <p:cNvSpPr txBox="1"/>
          <p:nvPr/>
        </p:nvSpPr>
        <p:spPr>
          <a:xfrm>
            <a:off x="457200" y="6271384"/>
            <a:ext cx="6229673" cy="1384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900">
                <a:solidFill>
                  <a:srgbClr val="D3D3D3"/>
                </a:solidFill>
                <a:latin typeface="Arial"/>
                <a:ea typeface="Arial"/>
                <a:cs typeface="Arial"/>
                <a:sym typeface="Arial"/>
              </a:rPr>
              <a:t>Gartner Research: </a:t>
            </a:r>
            <a:r>
              <a:rPr lang="en-US" sz="900" u="sng">
                <a:solidFill>
                  <a:srgbClr val="0563C1"/>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Top Strategic Technology Trends for 2023: Wireless Value Realization</a:t>
            </a:r>
            <a:r>
              <a:rPr lang="en-US" sz="900">
                <a:solidFill>
                  <a:srgbClr val="D3D3D3"/>
                </a:solidFill>
                <a:latin typeface="Arial"/>
                <a:ea typeface="Arial"/>
                <a:cs typeface="Arial"/>
                <a:sym typeface="Arial"/>
              </a:rPr>
              <a:t> by Tim Zimmerman et 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0"/>
                                        </p:tgtEl>
                                        <p:attrNameLst>
                                          <p:attrName>style.visibility</p:attrName>
                                        </p:attrNameLst>
                                      </p:cBhvr>
                                      <p:to>
                                        <p:strVal val="visible"/>
                                      </p:to>
                                    </p:set>
                                    <p:animEffect transition="in" filter="fade">
                                      <p:cBhvr>
                                        <p:cTn id="7" dur="3000"/>
                                        <p:tgtEl>
                                          <p:spTgt spid="810"/>
                                        </p:tgtEl>
                                      </p:cBhvr>
                                    </p:animEffect>
                                  </p:childTnLst>
                                </p:cTn>
                              </p:par>
                              <p:par>
                                <p:cTn id="8" presetID="10" presetClass="entr" presetSubtype="0" fill="hold" nodeType="withEffect">
                                  <p:stCondLst>
                                    <p:cond delay="0"/>
                                  </p:stCondLst>
                                  <p:childTnLst>
                                    <p:set>
                                      <p:cBhvr>
                                        <p:cTn id="9" dur="1" fill="hold">
                                          <p:stCondLst>
                                            <p:cond delay="0"/>
                                          </p:stCondLst>
                                        </p:cTn>
                                        <p:tgtEl>
                                          <p:spTgt spid="829"/>
                                        </p:tgtEl>
                                        <p:attrNameLst>
                                          <p:attrName>style.visibility</p:attrName>
                                        </p:attrNameLst>
                                      </p:cBhvr>
                                      <p:to>
                                        <p:strVal val="visible"/>
                                      </p:to>
                                    </p:set>
                                    <p:animEffect transition="in" filter="fade">
                                      <p:cBhvr>
                                        <p:cTn id="10" dur="3000"/>
                                        <p:tgtEl>
                                          <p:spTgt spid="8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8"/>
                                        </p:tgtEl>
                                        <p:attrNameLst>
                                          <p:attrName>style.visibility</p:attrName>
                                        </p:attrNameLst>
                                      </p:cBhvr>
                                      <p:to>
                                        <p:strVal val="visible"/>
                                      </p:to>
                                    </p:set>
                                    <p:animEffect transition="in" filter="fade">
                                      <p:cBhvr>
                                        <p:cTn id="15" dur="3000"/>
                                        <p:tgtEl>
                                          <p:spTgt spid="8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5"/>
                                        </p:tgtEl>
                                        <p:attrNameLst>
                                          <p:attrName>style.visibility</p:attrName>
                                        </p:attrNameLst>
                                      </p:cBhvr>
                                      <p:to>
                                        <p:strVal val="visible"/>
                                      </p:to>
                                    </p:set>
                                    <p:animEffect transition="in" filter="fade">
                                      <p:cBhvr>
                                        <p:cTn id="20" dur="3000"/>
                                        <p:tgtEl>
                                          <p:spTgt spid="815"/>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843"/>
                                        </p:tgtEl>
                                        <p:attrNameLst>
                                          <p:attrName>style.visibility</p:attrName>
                                        </p:attrNameLst>
                                      </p:cBhvr>
                                      <p:to>
                                        <p:strVal val="visible"/>
                                      </p:to>
                                    </p:set>
                                    <p:animEffect transition="in" filter="fade">
                                      <p:cBhvr>
                                        <p:cTn id="24" dur="500"/>
                                        <p:tgtEl>
                                          <p:spTgt spid="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2" descr="A hand holding a camera lens&#10;&#10;Description automatically generated with medium confidence"/>
          <p:cNvPicPr preferRelativeResize="0"/>
          <p:nvPr/>
        </p:nvPicPr>
        <p:blipFill rotWithShape="1">
          <a:blip r:embed="rId3">
            <a:alphaModFix/>
          </a:blip>
          <a:srcRect b="239"/>
          <a:stretch/>
        </p:blipFill>
        <p:spPr>
          <a:xfrm>
            <a:off x="0" y="0"/>
            <a:ext cx="12192000" cy="6858001"/>
          </a:xfrm>
          <a:prstGeom prst="rect">
            <a:avLst/>
          </a:prstGeom>
          <a:noFill/>
          <a:ln>
            <a:noFill/>
          </a:ln>
        </p:spPr>
      </p:pic>
      <p:sp>
        <p:nvSpPr>
          <p:cNvPr id="296" name="Google Shape;296;p2"/>
          <p:cNvSpPr/>
          <p:nvPr/>
        </p:nvSpPr>
        <p:spPr>
          <a:xfrm>
            <a:off x="0" y="0"/>
            <a:ext cx="12192000" cy="1511300"/>
          </a:xfrm>
          <a:prstGeom prst="rect">
            <a:avLst/>
          </a:prstGeom>
          <a:gradFill>
            <a:gsLst>
              <a:gs pos="0">
                <a:srgbClr val="000000">
                  <a:alpha val="38823"/>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7" name="Google Shape;297;p2"/>
          <p:cNvSpPr txBox="1"/>
          <p:nvPr/>
        </p:nvSpPr>
        <p:spPr>
          <a:xfrm>
            <a:off x="457201" y="6408509"/>
            <a:ext cx="7181849" cy="138499"/>
          </a:xfrm>
          <a:prstGeom prst="rect">
            <a:avLst/>
          </a:prstGeom>
          <a:noFill/>
          <a:ln>
            <a:noFill/>
          </a:ln>
        </p:spPr>
        <p:txBody>
          <a:bodyPr spcFirstLastPara="1" wrap="square" lIns="0" tIns="0" rIns="0" bIns="0" anchor="b" anchorCtr="0">
            <a:spAutoFit/>
          </a:bodyPr>
          <a:lstStyle/>
          <a:p>
            <a:pPr marL="228600" marR="0" lvl="0" indent="-228600" algn="l" rtl="0">
              <a:lnSpc>
                <a:spcPct val="100000"/>
              </a:lnSpc>
              <a:spcBef>
                <a:spcPts val="0"/>
              </a:spcBef>
              <a:spcAft>
                <a:spcPts val="0"/>
              </a:spcAft>
              <a:buClr>
                <a:schemeClr val="dk1"/>
              </a:buClr>
              <a:buSzPts val="900"/>
              <a:buFont typeface="Arial"/>
              <a:buNone/>
            </a:pPr>
            <a:fld id="{00000000-1234-1234-1234-123412341234}" type="slidenum">
              <a:rPr lang="en-US" sz="900" b="0" i="0" u="none" strike="noStrike" cap="none">
                <a:solidFill>
                  <a:schemeClr val="dk1"/>
                </a:solidFill>
                <a:latin typeface="Arial"/>
                <a:ea typeface="Arial"/>
                <a:cs typeface="Arial"/>
                <a:sym typeface="Arial"/>
              </a:rPr>
              <a:t>2</a:t>
            </a:fld>
            <a:r>
              <a:rPr lang="en-US" sz="700" b="0" i="0" u="none" strike="noStrike" cap="none">
                <a:solidFill>
                  <a:srgbClr val="BDBDBD"/>
                </a:solidFill>
                <a:latin typeface="Arial"/>
                <a:ea typeface="Arial"/>
                <a:cs typeface="Arial"/>
                <a:sym typeface="Arial"/>
              </a:rPr>
              <a:t>	© 2022 Gartner, Inc. and/or its affiliates. All rights reserved. Gartner is a registered trademark of Gartner, Inc. and its affiliates.</a:t>
            </a:r>
            <a:endParaRPr/>
          </a:p>
        </p:txBody>
      </p:sp>
      <p:pic>
        <p:nvPicPr>
          <p:cNvPr id="298" name="Google Shape;298;p2"/>
          <p:cNvPicPr preferRelativeResize="0"/>
          <p:nvPr/>
        </p:nvPicPr>
        <p:blipFill rotWithShape="1">
          <a:blip r:embed="rId4">
            <a:alphaModFix/>
          </a:blip>
          <a:srcRect/>
          <a:stretch/>
        </p:blipFill>
        <p:spPr>
          <a:xfrm>
            <a:off x="10452995" y="6241725"/>
            <a:ext cx="1280216" cy="292315"/>
          </a:xfrm>
          <a:prstGeom prst="rect">
            <a:avLst/>
          </a:prstGeom>
          <a:noFill/>
          <a:ln>
            <a:noFill/>
          </a:ln>
        </p:spPr>
      </p:pic>
      <p:sp>
        <p:nvSpPr>
          <p:cNvPr id="299" name="Google Shape;299;p2"/>
          <p:cNvSpPr txBox="1"/>
          <p:nvPr/>
        </p:nvSpPr>
        <p:spPr>
          <a:xfrm>
            <a:off x="-794" y="6901934"/>
            <a:ext cx="60960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Photo by </a:t>
            </a:r>
            <a:r>
              <a:rPr lang="en-US" sz="10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Paul Skorupskas</a:t>
            </a:r>
            <a:r>
              <a:rPr lang="en-US" sz="1000" b="0" i="0" u="none" strike="noStrike" cap="none">
                <a:solidFill>
                  <a:schemeClr val="dk1"/>
                </a:solidFill>
                <a:latin typeface="Arial"/>
                <a:ea typeface="Arial"/>
                <a:cs typeface="Arial"/>
                <a:sym typeface="Arial"/>
              </a:rPr>
              <a:t> on </a:t>
            </a:r>
            <a:r>
              <a:rPr lang="en-US" sz="10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Unsplash</a:t>
            </a:r>
            <a:r>
              <a:rPr lang="en-US" sz="1000" b="0" i="0" u="none" strike="noStrike" cap="none">
                <a:solidFill>
                  <a:schemeClr val="dk1"/>
                </a:solidFill>
                <a:latin typeface="Arial"/>
                <a:ea typeface="Arial"/>
                <a:cs typeface="Arial"/>
                <a:sym typeface="Arial"/>
              </a:rPr>
              <a:t> </a:t>
            </a:r>
            <a:endParaRPr sz="1000" b="0" i="0" u="none" strike="noStrike" cap="none">
              <a:solidFill>
                <a:schemeClr val="dk1"/>
              </a:solidFill>
              <a:latin typeface="Arial"/>
              <a:ea typeface="Arial"/>
              <a:cs typeface="Arial"/>
              <a:sym typeface="Arial"/>
            </a:endParaRPr>
          </a:p>
        </p:txBody>
      </p:sp>
      <p:sp>
        <p:nvSpPr>
          <p:cNvPr id="300" name="Google Shape;300;p2"/>
          <p:cNvSpPr txBox="1"/>
          <p:nvPr/>
        </p:nvSpPr>
        <p:spPr>
          <a:xfrm>
            <a:off x="1357252" y="2267625"/>
            <a:ext cx="4405052" cy="1938992"/>
          </a:xfrm>
          <a:prstGeom prst="rect">
            <a:avLst/>
          </a:prstGeom>
          <a:noFill/>
          <a:ln>
            <a:noFill/>
          </a:ln>
        </p:spPr>
        <p:txBody>
          <a:bodyPr spcFirstLastPara="1" wrap="square" lIns="0" tIns="45700" rIns="0" bIns="45700" anchor="t" anchorCtr="0">
            <a:spAutoFit/>
          </a:bodyPr>
          <a:lstStyle/>
          <a:p>
            <a:pPr marL="0" marR="0" lvl="0" indent="0" algn="r" rtl="0">
              <a:lnSpc>
                <a:spcPct val="100000"/>
              </a:lnSpc>
              <a:spcBef>
                <a:spcPts val="0"/>
              </a:spcBef>
              <a:spcAft>
                <a:spcPts val="0"/>
              </a:spcAft>
              <a:buClr>
                <a:srgbClr val="FFFFFF"/>
              </a:buClr>
              <a:buSzPts val="6000"/>
              <a:buFont typeface="Arial"/>
              <a:buNone/>
            </a:pPr>
            <a:r>
              <a:rPr lang="en-US" sz="6000" b="0" i="0" u="none" strike="noStrike" cap="none">
                <a:solidFill>
                  <a:srgbClr val="FFFFFF"/>
                </a:solidFill>
                <a:latin typeface="Arial"/>
                <a:ea typeface="Arial"/>
                <a:cs typeface="Arial"/>
                <a:sym typeface="Arial"/>
              </a:rPr>
              <a:t>What Should</a:t>
            </a:r>
            <a:br>
              <a:rPr lang="en-US" sz="6000" b="0" i="0" u="none" strike="noStrike" cap="none">
                <a:solidFill>
                  <a:srgbClr val="FFFFFF"/>
                </a:solidFill>
                <a:latin typeface="Arial"/>
                <a:ea typeface="Arial"/>
                <a:cs typeface="Arial"/>
                <a:sym typeface="Arial"/>
              </a:rPr>
            </a:br>
            <a:r>
              <a:rPr lang="en-US" sz="6000" b="1" i="0" u="none" strike="noStrike" cap="none">
                <a:solidFill>
                  <a:srgbClr val="FFFFFF"/>
                </a:solidFill>
                <a:latin typeface="Arial"/>
                <a:ea typeface="Arial"/>
                <a:cs typeface="Arial"/>
                <a:sym typeface="Arial"/>
              </a:rPr>
              <a:t>You </a:t>
            </a:r>
            <a:r>
              <a:rPr lang="en-US" sz="6000" b="0" i="0" u="none" strike="noStrike" cap="none">
                <a:solidFill>
                  <a:srgbClr val="FFFFFF"/>
                </a:solidFill>
                <a:latin typeface="Arial"/>
                <a:ea typeface="Arial"/>
                <a:cs typeface="Arial"/>
                <a:sym typeface="Arial"/>
              </a:rPr>
              <a:t>Do?</a:t>
            </a:r>
            <a:endParaRPr/>
          </a:p>
        </p:txBody>
      </p:sp>
      <p:sp>
        <p:nvSpPr>
          <p:cNvPr id="301" name="Google Shape;301;p2"/>
          <p:cNvSpPr txBox="1"/>
          <p:nvPr/>
        </p:nvSpPr>
        <p:spPr>
          <a:xfrm>
            <a:off x="1357252" y="432484"/>
            <a:ext cx="6266011" cy="646331"/>
          </a:xfrm>
          <a:prstGeom prst="rect">
            <a:avLst/>
          </a:prstGeom>
          <a:noFill/>
          <a:ln>
            <a:noFill/>
          </a:ln>
        </p:spPr>
        <p:txBody>
          <a:bodyPr spcFirstLastPara="1" wrap="square" lIns="0" tIns="45700" rIns="0" bIns="45700" anchor="t" anchorCtr="0">
            <a:spAutoFit/>
          </a:bodyPr>
          <a:lstStyle/>
          <a:p>
            <a:pPr marL="0" marR="0" lvl="0" indent="0" algn="l" rtl="0">
              <a:lnSpc>
                <a:spcPct val="100000"/>
              </a:lnSpc>
              <a:spcBef>
                <a:spcPts val="0"/>
              </a:spcBef>
              <a:spcAft>
                <a:spcPts val="0"/>
              </a:spcAft>
              <a:buClr>
                <a:srgbClr val="FFFFFF"/>
              </a:buClr>
              <a:buSzPts val="3600"/>
              <a:buFont typeface="Arial Black"/>
              <a:buNone/>
            </a:pPr>
            <a:r>
              <a:rPr lang="en-US" sz="3600" b="0" i="0" u="none" strike="noStrike" cap="none">
                <a:solidFill>
                  <a:srgbClr val="FFFFFF"/>
                </a:solidFill>
                <a:latin typeface="Arial Black"/>
                <a:ea typeface="Arial Black"/>
                <a:cs typeface="Arial Black"/>
                <a:sym typeface="Arial Black"/>
              </a:rPr>
              <a:t>The Future is Unclear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fade">
                                      <p:cBhvr>
                                        <p:cTn id="7" dur="1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grpSp>
        <p:nvGrpSpPr>
          <p:cNvPr id="848" name="Google Shape;848;p20"/>
          <p:cNvGrpSpPr/>
          <p:nvPr/>
        </p:nvGrpSpPr>
        <p:grpSpPr>
          <a:xfrm>
            <a:off x="5545949" y="1633324"/>
            <a:ext cx="1195840" cy="995153"/>
            <a:chOff x="1305506" y="3350029"/>
            <a:chExt cx="1195840" cy="995153"/>
          </a:xfrm>
        </p:grpSpPr>
        <p:sp>
          <p:nvSpPr>
            <p:cNvPr id="849" name="Google Shape;849;p20"/>
            <p:cNvSpPr/>
            <p:nvPr/>
          </p:nvSpPr>
          <p:spPr>
            <a:xfrm>
              <a:off x="1581134" y="3350029"/>
              <a:ext cx="559576" cy="515522"/>
            </a:xfrm>
            <a:custGeom>
              <a:avLst/>
              <a:gdLst/>
              <a:ahLst/>
              <a:cxnLst/>
              <a:rect l="l" t="t" r="r" b="b"/>
              <a:pathLst>
                <a:path w="1180257" h="1087338" extrusionOk="0">
                  <a:moveTo>
                    <a:pt x="245580" y="325727"/>
                  </a:moveTo>
                  <a:lnTo>
                    <a:pt x="165137" y="268276"/>
                  </a:lnTo>
                  <a:lnTo>
                    <a:pt x="193863" y="228064"/>
                  </a:lnTo>
                  <a:cubicBezTo>
                    <a:pt x="295815" y="85267"/>
                    <a:pt x="461328" y="0"/>
                    <a:pt x="636587" y="0"/>
                  </a:cubicBezTo>
                  <a:cubicBezTo>
                    <a:pt x="691686" y="0"/>
                    <a:pt x="746072" y="8224"/>
                    <a:pt x="798225" y="24455"/>
                  </a:cubicBezTo>
                  <a:lnTo>
                    <a:pt x="845435" y="39144"/>
                  </a:lnTo>
                  <a:lnTo>
                    <a:pt x="816077" y="133525"/>
                  </a:lnTo>
                  <a:lnTo>
                    <a:pt x="768887" y="118836"/>
                  </a:lnTo>
                  <a:cubicBezTo>
                    <a:pt x="726224" y="105590"/>
                    <a:pt x="681702" y="98849"/>
                    <a:pt x="636587" y="98849"/>
                  </a:cubicBezTo>
                  <a:cubicBezTo>
                    <a:pt x="493197" y="98849"/>
                    <a:pt x="357754" y="168617"/>
                    <a:pt x="274306" y="285495"/>
                  </a:cubicBezTo>
                  <a:lnTo>
                    <a:pt x="245580" y="325727"/>
                  </a:lnTo>
                  <a:close/>
                  <a:moveTo>
                    <a:pt x="893990" y="180696"/>
                  </a:moveTo>
                  <a:cubicBezTo>
                    <a:pt x="916132" y="196512"/>
                    <a:pt x="946973" y="191372"/>
                    <a:pt x="962789" y="169229"/>
                  </a:cubicBezTo>
                  <a:cubicBezTo>
                    <a:pt x="978605" y="146890"/>
                    <a:pt x="973465" y="116049"/>
                    <a:pt x="951125" y="100233"/>
                  </a:cubicBezTo>
                  <a:cubicBezTo>
                    <a:pt x="928983" y="84417"/>
                    <a:pt x="897944" y="89557"/>
                    <a:pt x="882326" y="111897"/>
                  </a:cubicBezTo>
                  <a:cubicBezTo>
                    <a:pt x="876000" y="120596"/>
                    <a:pt x="873034" y="130481"/>
                    <a:pt x="873034" y="140365"/>
                  </a:cubicBezTo>
                  <a:cubicBezTo>
                    <a:pt x="873034" y="155984"/>
                    <a:pt x="880349" y="171206"/>
                    <a:pt x="893990" y="180696"/>
                  </a:cubicBezTo>
                  <a:close/>
                  <a:moveTo>
                    <a:pt x="1062626" y="288441"/>
                  </a:moveTo>
                  <a:cubicBezTo>
                    <a:pt x="1084571" y="272032"/>
                    <a:pt x="1089118" y="240994"/>
                    <a:pt x="1072907" y="219247"/>
                  </a:cubicBezTo>
                  <a:cubicBezTo>
                    <a:pt x="1056498" y="197302"/>
                    <a:pt x="1025657" y="192755"/>
                    <a:pt x="1003712" y="208967"/>
                  </a:cubicBezTo>
                  <a:cubicBezTo>
                    <a:pt x="990664" y="218852"/>
                    <a:pt x="983745" y="233679"/>
                    <a:pt x="983745" y="248704"/>
                  </a:cubicBezTo>
                  <a:cubicBezTo>
                    <a:pt x="983745" y="258984"/>
                    <a:pt x="986908" y="269264"/>
                    <a:pt x="993630" y="278161"/>
                  </a:cubicBezTo>
                  <a:cubicBezTo>
                    <a:pt x="1009841" y="300105"/>
                    <a:pt x="1040880" y="304652"/>
                    <a:pt x="1062626" y="288441"/>
                  </a:cubicBezTo>
                  <a:close/>
                  <a:moveTo>
                    <a:pt x="1130239" y="489105"/>
                  </a:moveTo>
                  <a:cubicBezTo>
                    <a:pt x="1103154" y="489302"/>
                    <a:pt x="1081408" y="511444"/>
                    <a:pt x="1081408" y="538529"/>
                  </a:cubicBezTo>
                  <a:cubicBezTo>
                    <a:pt x="1081408" y="538727"/>
                    <a:pt x="1081408" y="538727"/>
                    <a:pt x="1081408" y="538924"/>
                  </a:cubicBezTo>
                  <a:cubicBezTo>
                    <a:pt x="1081605" y="566207"/>
                    <a:pt x="1103945" y="588151"/>
                    <a:pt x="1131228" y="587756"/>
                  </a:cubicBezTo>
                  <a:cubicBezTo>
                    <a:pt x="1158708" y="587558"/>
                    <a:pt x="1180454" y="565218"/>
                    <a:pt x="1180257" y="537936"/>
                  </a:cubicBezTo>
                  <a:cubicBezTo>
                    <a:pt x="1179861" y="510654"/>
                    <a:pt x="1157521" y="488709"/>
                    <a:pt x="1130239" y="489105"/>
                  </a:cubicBezTo>
                  <a:close/>
                  <a:moveTo>
                    <a:pt x="1123122" y="644495"/>
                  </a:moveTo>
                  <a:cubicBezTo>
                    <a:pt x="1097026" y="636192"/>
                    <a:pt x="1069348" y="650821"/>
                    <a:pt x="1061045" y="676937"/>
                  </a:cubicBezTo>
                  <a:cubicBezTo>
                    <a:pt x="1059661" y="681662"/>
                    <a:pt x="1058870" y="686605"/>
                    <a:pt x="1058870" y="691547"/>
                  </a:cubicBezTo>
                  <a:cubicBezTo>
                    <a:pt x="1058870" y="712701"/>
                    <a:pt x="1072314" y="732095"/>
                    <a:pt x="1093467" y="738817"/>
                  </a:cubicBezTo>
                  <a:cubicBezTo>
                    <a:pt x="1119563" y="746922"/>
                    <a:pt x="1147241" y="732490"/>
                    <a:pt x="1155544" y="706374"/>
                  </a:cubicBezTo>
                  <a:cubicBezTo>
                    <a:pt x="1163650" y="680278"/>
                    <a:pt x="1149218" y="652601"/>
                    <a:pt x="1123122" y="644495"/>
                  </a:cubicBezTo>
                  <a:close/>
                  <a:moveTo>
                    <a:pt x="1055707" y="385709"/>
                  </a:moveTo>
                  <a:cubicBezTo>
                    <a:pt x="1055707" y="391046"/>
                    <a:pt x="1056498" y="396384"/>
                    <a:pt x="1058277" y="401524"/>
                  </a:cubicBezTo>
                  <a:cubicBezTo>
                    <a:pt x="1066976" y="427423"/>
                    <a:pt x="1095049" y="441459"/>
                    <a:pt x="1120947" y="432563"/>
                  </a:cubicBezTo>
                  <a:cubicBezTo>
                    <a:pt x="1146648" y="423864"/>
                    <a:pt x="1160685" y="395791"/>
                    <a:pt x="1151986" y="370090"/>
                  </a:cubicBezTo>
                  <a:cubicBezTo>
                    <a:pt x="1143287" y="344192"/>
                    <a:pt x="1115214" y="330155"/>
                    <a:pt x="1089316" y="338854"/>
                  </a:cubicBezTo>
                  <a:cubicBezTo>
                    <a:pt x="1068755" y="345971"/>
                    <a:pt x="1055707" y="365148"/>
                    <a:pt x="1055707" y="385709"/>
                  </a:cubicBezTo>
                  <a:close/>
                  <a:moveTo>
                    <a:pt x="636587" y="988489"/>
                  </a:moveTo>
                  <a:lnTo>
                    <a:pt x="636587" y="1087338"/>
                  </a:lnTo>
                  <a:cubicBezTo>
                    <a:pt x="812044" y="1087338"/>
                    <a:pt x="977656" y="1001933"/>
                    <a:pt x="1079609" y="858879"/>
                  </a:cubicBezTo>
                  <a:lnTo>
                    <a:pt x="999106" y="801507"/>
                  </a:lnTo>
                  <a:cubicBezTo>
                    <a:pt x="915658" y="918603"/>
                    <a:pt x="780156" y="988489"/>
                    <a:pt x="636587" y="988489"/>
                  </a:cubicBezTo>
                  <a:close/>
                  <a:moveTo>
                    <a:pt x="375033" y="903479"/>
                  </a:moveTo>
                  <a:cubicBezTo>
                    <a:pt x="353089" y="887446"/>
                    <a:pt x="322030" y="892388"/>
                    <a:pt x="306036" y="914353"/>
                  </a:cubicBezTo>
                  <a:cubicBezTo>
                    <a:pt x="299710" y="923249"/>
                    <a:pt x="296547" y="933332"/>
                    <a:pt x="296547" y="943414"/>
                  </a:cubicBezTo>
                  <a:cubicBezTo>
                    <a:pt x="296547" y="958657"/>
                    <a:pt x="303664" y="973662"/>
                    <a:pt x="316910" y="983369"/>
                  </a:cubicBezTo>
                  <a:cubicBezTo>
                    <a:pt x="339052" y="999560"/>
                    <a:pt x="369893" y="994618"/>
                    <a:pt x="385906" y="972693"/>
                  </a:cubicBezTo>
                  <a:cubicBezTo>
                    <a:pt x="402118" y="950531"/>
                    <a:pt x="397175" y="919493"/>
                    <a:pt x="375033" y="903479"/>
                  </a:cubicBezTo>
                  <a:close/>
                  <a:moveTo>
                    <a:pt x="276579" y="805026"/>
                  </a:moveTo>
                  <a:cubicBezTo>
                    <a:pt x="260566" y="783081"/>
                    <a:pt x="229725" y="778139"/>
                    <a:pt x="207583" y="794152"/>
                  </a:cubicBezTo>
                  <a:cubicBezTo>
                    <a:pt x="194337" y="803840"/>
                    <a:pt x="187240" y="818865"/>
                    <a:pt x="187240" y="834087"/>
                  </a:cubicBezTo>
                  <a:cubicBezTo>
                    <a:pt x="187240" y="844387"/>
                    <a:pt x="190403" y="854450"/>
                    <a:pt x="196709" y="863169"/>
                  </a:cubicBezTo>
                  <a:cubicBezTo>
                    <a:pt x="212743" y="885311"/>
                    <a:pt x="243762" y="890253"/>
                    <a:pt x="265706" y="874240"/>
                  </a:cubicBezTo>
                  <a:cubicBezTo>
                    <a:pt x="287848" y="858029"/>
                    <a:pt x="292791" y="827188"/>
                    <a:pt x="276777" y="805045"/>
                  </a:cubicBezTo>
                  <a:cubicBezTo>
                    <a:pt x="276579" y="805026"/>
                    <a:pt x="276579" y="805026"/>
                    <a:pt x="276579" y="805026"/>
                  </a:cubicBezTo>
                  <a:close/>
                  <a:moveTo>
                    <a:pt x="498990" y="966743"/>
                  </a:moveTo>
                  <a:cubicBezTo>
                    <a:pt x="472893" y="958242"/>
                    <a:pt x="445038" y="972476"/>
                    <a:pt x="436517" y="998572"/>
                  </a:cubicBezTo>
                  <a:cubicBezTo>
                    <a:pt x="434935" y="1003514"/>
                    <a:pt x="434145" y="1008654"/>
                    <a:pt x="434145" y="1013814"/>
                  </a:cubicBezTo>
                  <a:cubicBezTo>
                    <a:pt x="434145" y="1034573"/>
                    <a:pt x="447410" y="1053927"/>
                    <a:pt x="468346" y="1060867"/>
                  </a:cubicBezTo>
                  <a:cubicBezTo>
                    <a:pt x="494443" y="1069170"/>
                    <a:pt x="522120" y="1054916"/>
                    <a:pt x="530621" y="1029037"/>
                  </a:cubicBezTo>
                  <a:cubicBezTo>
                    <a:pt x="539122" y="1003119"/>
                    <a:pt x="524888" y="975244"/>
                    <a:pt x="498990" y="966743"/>
                  </a:cubicBezTo>
                  <a:close/>
                  <a:moveTo>
                    <a:pt x="363962" y="271044"/>
                  </a:moveTo>
                  <a:cubicBezTo>
                    <a:pt x="354275" y="280731"/>
                    <a:pt x="349550" y="293384"/>
                    <a:pt x="349550" y="306036"/>
                  </a:cubicBezTo>
                  <a:cubicBezTo>
                    <a:pt x="349550" y="318689"/>
                    <a:pt x="354275" y="331342"/>
                    <a:pt x="363962" y="341029"/>
                  </a:cubicBezTo>
                  <a:cubicBezTo>
                    <a:pt x="383336" y="360206"/>
                    <a:pt x="414592" y="360206"/>
                    <a:pt x="433947" y="341029"/>
                  </a:cubicBezTo>
                  <a:cubicBezTo>
                    <a:pt x="453124" y="321654"/>
                    <a:pt x="453124" y="290418"/>
                    <a:pt x="433947" y="271044"/>
                  </a:cubicBezTo>
                  <a:cubicBezTo>
                    <a:pt x="414573" y="251669"/>
                    <a:pt x="383336" y="251669"/>
                    <a:pt x="363962" y="271044"/>
                  </a:cubicBezTo>
                  <a:close/>
                  <a:moveTo>
                    <a:pt x="488907" y="187418"/>
                  </a:moveTo>
                  <a:cubicBezTo>
                    <a:pt x="469928" y="195325"/>
                    <a:pt x="458461" y="213711"/>
                    <a:pt x="458461" y="233086"/>
                  </a:cubicBezTo>
                  <a:cubicBezTo>
                    <a:pt x="458461" y="239412"/>
                    <a:pt x="459648" y="245936"/>
                    <a:pt x="462218" y="252065"/>
                  </a:cubicBezTo>
                  <a:cubicBezTo>
                    <a:pt x="472676" y="277172"/>
                    <a:pt x="501540" y="289232"/>
                    <a:pt x="526865" y="278754"/>
                  </a:cubicBezTo>
                  <a:cubicBezTo>
                    <a:pt x="551973" y="268276"/>
                    <a:pt x="564032" y="239412"/>
                    <a:pt x="553554" y="214107"/>
                  </a:cubicBezTo>
                  <a:cubicBezTo>
                    <a:pt x="543076" y="188999"/>
                    <a:pt x="514212" y="176940"/>
                    <a:pt x="488907" y="187418"/>
                  </a:cubicBezTo>
                  <a:close/>
                  <a:moveTo>
                    <a:pt x="992839" y="691349"/>
                  </a:moveTo>
                  <a:cubicBezTo>
                    <a:pt x="1003317" y="666044"/>
                    <a:pt x="991257" y="637180"/>
                    <a:pt x="966150" y="626702"/>
                  </a:cubicBezTo>
                  <a:cubicBezTo>
                    <a:pt x="940844" y="616224"/>
                    <a:pt x="911981" y="628284"/>
                    <a:pt x="901503" y="653391"/>
                  </a:cubicBezTo>
                  <a:cubicBezTo>
                    <a:pt x="898932" y="659718"/>
                    <a:pt x="897746" y="666044"/>
                    <a:pt x="897746" y="672370"/>
                  </a:cubicBezTo>
                  <a:cubicBezTo>
                    <a:pt x="897746" y="691745"/>
                    <a:pt x="909213" y="710131"/>
                    <a:pt x="928192" y="718039"/>
                  </a:cubicBezTo>
                  <a:cubicBezTo>
                    <a:pt x="953497" y="728517"/>
                    <a:pt x="982361" y="716457"/>
                    <a:pt x="992839" y="691349"/>
                  </a:cubicBezTo>
                  <a:close/>
                  <a:moveTo>
                    <a:pt x="839228" y="746309"/>
                  </a:moveTo>
                  <a:cubicBezTo>
                    <a:pt x="829738" y="755997"/>
                    <a:pt x="824796" y="768649"/>
                    <a:pt x="824796" y="781302"/>
                  </a:cubicBezTo>
                  <a:cubicBezTo>
                    <a:pt x="824796" y="793974"/>
                    <a:pt x="829738" y="806607"/>
                    <a:pt x="839228" y="816314"/>
                  </a:cubicBezTo>
                  <a:cubicBezTo>
                    <a:pt x="858602" y="835491"/>
                    <a:pt x="889838" y="835491"/>
                    <a:pt x="909213" y="816314"/>
                  </a:cubicBezTo>
                  <a:cubicBezTo>
                    <a:pt x="928587" y="796940"/>
                    <a:pt x="928587" y="765684"/>
                    <a:pt x="909213" y="746329"/>
                  </a:cubicBezTo>
                  <a:cubicBezTo>
                    <a:pt x="889838" y="727153"/>
                    <a:pt x="858602" y="727153"/>
                    <a:pt x="839228" y="746309"/>
                  </a:cubicBezTo>
                  <a:close/>
                  <a:moveTo>
                    <a:pt x="1022098" y="543867"/>
                  </a:moveTo>
                  <a:cubicBezTo>
                    <a:pt x="1022098" y="516585"/>
                    <a:pt x="999956" y="494442"/>
                    <a:pt x="972674" y="494442"/>
                  </a:cubicBezTo>
                  <a:cubicBezTo>
                    <a:pt x="945391" y="494442"/>
                    <a:pt x="923249" y="516585"/>
                    <a:pt x="923249" y="543867"/>
                  </a:cubicBezTo>
                  <a:cubicBezTo>
                    <a:pt x="923249" y="571149"/>
                    <a:pt x="945391" y="593291"/>
                    <a:pt x="972674" y="593291"/>
                  </a:cubicBezTo>
                  <a:cubicBezTo>
                    <a:pt x="999956" y="593291"/>
                    <a:pt x="1022098" y="571149"/>
                    <a:pt x="1022098" y="543867"/>
                  </a:cubicBezTo>
                  <a:close/>
                  <a:moveTo>
                    <a:pt x="746310" y="808584"/>
                  </a:moveTo>
                  <a:cubicBezTo>
                    <a:pt x="727331" y="816492"/>
                    <a:pt x="715864" y="834878"/>
                    <a:pt x="715864" y="854272"/>
                  </a:cubicBezTo>
                  <a:cubicBezTo>
                    <a:pt x="715864" y="860599"/>
                    <a:pt x="717050" y="866925"/>
                    <a:pt x="719620" y="873251"/>
                  </a:cubicBezTo>
                  <a:cubicBezTo>
                    <a:pt x="730098" y="898359"/>
                    <a:pt x="758962" y="910418"/>
                    <a:pt x="784268" y="899940"/>
                  </a:cubicBezTo>
                  <a:cubicBezTo>
                    <a:pt x="809375" y="889482"/>
                    <a:pt x="821435" y="860618"/>
                    <a:pt x="810957" y="835293"/>
                  </a:cubicBezTo>
                  <a:cubicBezTo>
                    <a:pt x="800479" y="810166"/>
                    <a:pt x="771615" y="798106"/>
                    <a:pt x="746310" y="808584"/>
                  </a:cubicBezTo>
                  <a:close/>
                  <a:moveTo>
                    <a:pt x="447944" y="583209"/>
                  </a:moveTo>
                  <a:lnTo>
                    <a:pt x="0" y="583209"/>
                  </a:lnTo>
                  <a:lnTo>
                    <a:pt x="0" y="504130"/>
                  </a:lnTo>
                  <a:lnTo>
                    <a:pt x="447944" y="504130"/>
                  </a:lnTo>
                  <a:cubicBezTo>
                    <a:pt x="466231" y="416747"/>
                    <a:pt x="543847" y="350914"/>
                    <a:pt x="636587" y="350914"/>
                  </a:cubicBezTo>
                  <a:cubicBezTo>
                    <a:pt x="742870" y="350914"/>
                    <a:pt x="829343" y="437387"/>
                    <a:pt x="829343" y="543669"/>
                  </a:cubicBezTo>
                  <a:cubicBezTo>
                    <a:pt x="829343" y="649951"/>
                    <a:pt x="742870" y="736425"/>
                    <a:pt x="636587" y="736425"/>
                  </a:cubicBezTo>
                  <a:cubicBezTo>
                    <a:pt x="543847" y="736425"/>
                    <a:pt x="466231" y="670591"/>
                    <a:pt x="447944" y="583209"/>
                  </a:cubicBezTo>
                  <a:close/>
                  <a:moveTo>
                    <a:pt x="513026" y="543669"/>
                  </a:moveTo>
                  <a:cubicBezTo>
                    <a:pt x="513026" y="611796"/>
                    <a:pt x="568461" y="667230"/>
                    <a:pt x="636587" y="667230"/>
                  </a:cubicBezTo>
                  <a:cubicBezTo>
                    <a:pt x="704714" y="667230"/>
                    <a:pt x="760149" y="611796"/>
                    <a:pt x="760149" y="543669"/>
                  </a:cubicBezTo>
                  <a:cubicBezTo>
                    <a:pt x="760149" y="475542"/>
                    <a:pt x="704714" y="420108"/>
                    <a:pt x="636587" y="420108"/>
                  </a:cubicBezTo>
                  <a:cubicBezTo>
                    <a:pt x="568461" y="420108"/>
                    <a:pt x="513026" y="475542"/>
                    <a:pt x="513026" y="543669"/>
                  </a:cubicBezTo>
                  <a:close/>
                  <a:moveTo>
                    <a:pt x="632633" y="152227"/>
                  </a:moveTo>
                  <a:lnTo>
                    <a:pt x="632633" y="251076"/>
                  </a:lnTo>
                  <a:cubicBezTo>
                    <a:pt x="738520" y="251076"/>
                    <a:pt x="836302" y="308646"/>
                    <a:pt x="887763" y="401346"/>
                  </a:cubicBezTo>
                  <a:lnTo>
                    <a:pt x="974176" y="353345"/>
                  </a:lnTo>
                  <a:cubicBezTo>
                    <a:pt x="905279" y="229290"/>
                    <a:pt x="774422" y="152227"/>
                    <a:pt x="632633" y="152227"/>
                  </a:cubicBezTo>
                  <a:close/>
                  <a:moveTo>
                    <a:pt x="372147" y="673932"/>
                  </a:moveTo>
                  <a:lnTo>
                    <a:pt x="283914" y="718493"/>
                  </a:lnTo>
                  <a:cubicBezTo>
                    <a:pt x="350795" y="850892"/>
                    <a:pt x="484399" y="933134"/>
                    <a:pt x="632633" y="933134"/>
                  </a:cubicBezTo>
                  <a:lnTo>
                    <a:pt x="632633" y="834285"/>
                  </a:lnTo>
                  <a:cubicBezTo>
                    <a:pt x="521923" y="834285"/>
                    <a:pt x="422105" y="772840"/>
                    <a:pt x="372147" y="673932"/>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0" name="Google Shape;850;p20"/>
            <p:cNvSpPr txBox="1"/>
            <p:nvPr/>
          </p:nvSpPr>
          <p:spPr>
            <a:xfrm>
              <a:off x="1305506" y="3883517"/>
              <a:ext cx="1195840"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Sensing</a:t>
              </a:r>
              <a:endParaRPr/>
            </a:p>
          </p:txBody>
        </p:sp>
      </p:grpSp>
      <p:grpSp>
        <p:nvGrpSpPr>
          <p:cNvPr id="851" name="Google Shape;851;p20"/>
          <p:cNvGrpSpPr/>
          <p:nvPr/>
        </p:nvGrpSpPr>
        <p:grpSpPr>
          <a:xfrm>
            <a:off x="4062403" y="3080004"/>
            <a:ext cx="1280799" cy="1026564"/>
            <a:chOff x="4058076" y="3318618"/>
            <a:chExt cx="1280799" cy="1026564"/>
          </a:xfrm>
        </p:grpSpPr>
        <p:sp>
          <p:nvSpPr>
            <p:cNvPr id="852" name="Google Shape;852;p20"/>
            <p:cNvSpPr/>
            <p:nvPr/>
          </p:nvSpPr>
          <p:spPr>
            <a:xfrm>
              <a:off x="4512617" y="3318618"/>
              <a:ext cx="374860" cy="487404"/>
            </a:xfrm>
            <a:custGeom>
              <a:avLst/>
              <a:gdLst/>
              <a:ahLst/>
              <a:cxnLst/>
              <a:rect l="l" t="t" r="r" b="b"/>
              <a:pathLst>
                <a:path w="790653" h="1028028" extrusionOk="0">
                  <a:moveTo>
                    <a:pt x="395337" y="0"/>
                  </a:moveTo>
                  <a:cubicBezTo>
                    <a:pt x="176999" y="0"/>
                    <a:pt x="0" y="176999"/>
                    <a:pt x="0" y="395317"/>
                  </a:cubicBezTo>
                  <a:cubicBezTo>
                    <a:pt x="0" y="461723"/>
                    <a:pt x="16369" y="524315"/>
                    <a:pt x="45312" y="579275"/>
                  </a:cubicBezTo>
                  <a:cubicBezTo>
                    <a:pt x="111521" y="704951"/>
                    <a:pt x="395257" y="1028029"/>
                    <a:pt x="395257" y="1028029"/>
                  </a:cubicBezTo>
                  <a:cubicBezTo>
                    <a:pt x="395257" y="1028029"/>
                    <a:pt x="679270" y="704852"/>
                    <a:pt x="745440" y="579077"/>
                  </a:cubicBezTo>
                  <a:cubicBezTo>
                    <a:pt x="774304" y="524176"/>
                    <a:pt x="790653" y="461664"/>
                    <a:pt x="790653" y="395336"/>
                  </a:cubicBezTo>
                  <a:cubicBezTo>
                    <a:pt x="790653" y="176999"/>
                    <a:pt x="613654" y="0"/>
                    <a:pt x="395337" y="0"/>
                  </a:cubicBezTo>
                  <a:close/>
                  <a:moveTo>
                    <a:pt x="675455" y="542266"/>
                  </a:moveTo>
                  <a:cubicBezTo>
                    <a:pt x="634828" y="619506"/>
                    <a:pt x="490666" y="795161"/>
                    <a:pt x="395297" y="907058"/>
                  </a:cubicBezTo>
                  <a:cubicBezTo>
                    <a:pt x="300007" y="795180"/>
                    <a:pt x="155944" y="619605"/>
                    <a:pt x="115297" y="542443"/>
                  </a:cubicBezTo>
                  <a:cubicBezTo>
                    <a:pt x="91277" y="496835"/>
                    <a:pt x="79099" y="447331"/>
                    <a:pt x="79099" y="395336"/>
                  </a:cubicBezTo>
                  <a:cubicBezTo>
                    <a:pt x="79079" y="220947"/>
                    <a:pt x="220947" y="79079"/>
                    <a:pt x="395337" y="79079"/>
                  </a:cubicBezTo>
                  <a:cubicBezTo>
                    <a:pt x="569706" y="79079"/>
                    <a:pt x="711574" y="220947"/>
                    <a:pt x="711574" y="395317"/>
                  </a:cubicBezTo>
                  <a:cubicBezTo>
                    <a:pt x="711574" y="447252"/>
                    <a:pt x="699416" y="496696"/>
                    <a:pt x="675455" y="542266"/>
                  </a:cubicBezTo>
                  <a:close/>
                  <a:moveTo>
                    <a:pt x="395337" y="196709"/>
                  </a:moveTo>
                  <a:cubicBezTo>
                    <a:pt x="286702" y="196709"/>
                    <a:pt x="198627" y="284784"/>
                    <a:pt x="198627" y="393419"/>
                  </a:cubicBezTo>
                  <a:cubicBezTo>
                    <a:pt x="198627" y="502054"/>
                    <a:pt x="286702" y="590128"/>
                    <a:pt x="395337" y="590128"/>
                  </a:cubicBezTo>
                  <a:cubicBezTo>
                    <a:pt x="503972" y="590128"/>
                    <a:pt x="592046" y="502054"/>
                    <a:pt x="592046" y="393419"/>
                  </a:cubicBezTo>
                  <a:cubicBezTo>
                    <a:pt x="592046" y="284784"/>
                    <a:pt x="503972" y="196709"/>
                    <a:pt x="395337" y="196709"/>
                  </a:cubicBezTo>
                  <a:close/>
                  <a:moveTo>
                    <a:pt x="395337" y="511069"/>
                  </a:moveTo>
                  <a:cubicBezTo>
                    <a:pt x="330472" y="511069"/>
                    <a:pt x="277706" y="458303"/>
                    <a:pt x="277706" y="393439"/>
                  </a:cubicBezTo>
                  <a:cubicBezTo>
                    <a:pt x="277706" y="328574"/>
                    <a:pt x="330472" y="275808"/>
                    <a:pt x="395337" y="275808"/>
                  </a:cubicBezTo>
                  <a:cubicBezTo>
                    <a:pt x="460201" y="275808"/>
                    <a:pt x="512967" y="328574"/>
                    <a:pt x="512967" y="393439"/>
                  </a:cubicBezTo>
                  <a:cubicBezTo>
                    <a:pt x="512967" y="458303"/>
                    <a:pt x="460201" y="511069"/>
                    <a:pt x="395337" y="511069"/>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3" name="Google Shape;853;p20"/>
            <p:cNvSpPr txBox="1"/>
            <p:nvPr/>
          </p:nvSpPr>
          <p:spPr>
            <a:xfrm>
              <a:off x="4058076" y="3883517"/>
              <a:ext cx="1280799"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Location</a:t>
              </a:r>
              <a:endParaRPr/>
            </a:p>
          </p:txBody>
        </p:sp>
      </p:grpSp>
      <p:grpSp>
        <p:nvGrpSpPr>
          <p:cNvPr id="854" name="Google Shape;854;p20"/>
          <p:cNvGrpSpPr/>
          <p:nvPr/>
        </p:nvGrpSpPr>
        <p:grpSpPr>
          <a:xfrm>
            <a:off x="6684504" y="3107488"/>
            <a:ext cx="1691168" cy="999080"/>
            <a:chOff x="6647940" y="3346102"/>
            <a:chExt cx="1691168" cy="999080"/>
          </a:xfrm>
        </p:grpSpPr>
        <p:sp>
          <p:nvSpPr>
            <p:cNvPr id="855" name="Google Shape;855;p20"/>
            <p:cNvSpPr/>
            <p:nvPr/>
          </p:nvSpPr>
          <p:spPr>
            <a:xfrm>
              <a:off x="7190519" y="3346102"/>
              <a:ext cx="594246" cy="469722"/>
            </a:xfrm>
            <a:custGeom>
              <a:avLst/>
              <a:gdLst/>
              <a:ahLst/>
              <a:cxnLst/>
              <a:rect l="l" t="t" r="r" b="b"/>
              <a:pathLst>
                <a:path w="1253384" h="990743" extrusionOk="0">
                  <a:moveTo>
                    <a:pt x="430250" y="0"/>
                  </a:moveTo>
                  <a:cubicBezTo>
                    <a:pt x="343638" y="0"/>
                    <a:pt x="267367" y="55454"/>
                    <a:pt x="239333" y="135304"/>
                  </a:cubicBezTo>
                  <a:cubicBezTo>
                    <a:pt x="148787" y="155766"/>
                    <a:pt x="81392" y="237514"/>
                    <a:pt x="81392" y="332567"/>
                  </a:cubicBezTo>
                  <a:cubicBezTo>
                    <a:pt x="81392" y="333160"/>
                    <a:pt x="81471" y="333773"/>
                    <a:pt x="81491" y="334366"/>
                  </a:cubicBezTo>
                  <a:lnTo>
                    <a:pt x="81432" y="334366"/>
                  </a:lnTo>
                  <a:cubicBezTo>
                    <a:pt x="81451" y="334702"/>
                    <a:pt x="81531" y="335908"/>
                    <a:pt x="81649" y="337470"/>
                  </a:cubicBezTo>
                  <a:cubicBezTo>
                    <a:pt x="81946" y="349609"/>
                    <a:pt x="83171" y="361708"/>
                    <a:pt x="85702" y="373689"/>
                  </a:cubicBezTo>
                  <a:cubicBezTo>
                    <a:pt x="30920" y="426968"/>
                    <a:pt x="0" y="499622"/>
                    <a:pt x="0" y="576764"/>
                  </a:cubicBezTo>
                  <a:cubicBezTo>
                    <a:pt x="0" y="706216"/>
                    <a:pt x="87007" y="817757"/>
                    <a:pt x="210093" y="850615"/>
                  </a:cubicBezTo>
                  <a:cubicBezTo>
                    <a:pt x="242180" y="934241"/>
                    <a:pt x="322781" y="990743"/>
                    <a:pt x="413959" y="990743"/>
                  </a:cubicBezTo>
                  <a:cubicBezTo>
                    <a:pt x="487681" y="990743"/>
                    <a:pt x="592915" y="953497"/>
                    <a:pt x="632574" y="896817"/>
                  </a:cubicBezTo>
                  <a:lnTo>
                    <a:pt x="632475" y="82697"/>
                  </a:lnTo>
                  <a:cubicBezTo>
                    <a:pt x="595604" y="32660"/>
                    <a:pt x="497012" y="0"/>
                    <a:pt x="430250" y="0"/>
                  </a:cubicBezTo>
                  <a:close/>
                  <a:moveTo>
                    <a:pt x="435924" y="239728"/>
                  </a:moveTo>
                  <a:cubicBezTo>
                    <a:pt x="443278" y="233659"/>
                    <a:pt x="468860" y="215431"/>
                    <a:pt x="489164" y="211379"/>
                  </a:cubicBezTo>
                  <a:cubicBezTo>
                    <a:pt x="502884" y="208650"/>
                    <a:pt x="527458" y="201494"/>
                    <a:pt x="553020" y="191510"/>
                  </a:cubicBezTo>
                  <a:cubicBezTo>
                    <a:pt x="553277" y="194653"/>
                    <a:pt x="553514" y="197797"/>
                    <a:pt x="553514" y="200980"/>
                  </a:cubicBezTo>
                  <a:lnTo>
                    <a:pt x="553317" y="205784"/>
                  </a:lnTo>
                  <a:lnTo>
                    <a:pt x="553396" y="207247"/>
                  </a:lnTo>
                  <a:cubicBezTo>
                    <a:pt x="553455" y="208314"/>
                    <a:pt x="553435" y="208967"/>
                    <a:pt x="553475" y="209876"/>
                  </a:cubicBezTo>
                  <a:cubicBezTo>
                    <a:pt x="553396" y="214225"/>
                    <a:pt x="553415" y="217824"/>
                    <a:pt x="553475" y="219504"/>
                  </a:cubicBezTo>
                  <a:lnTo>
                    <a:pt x="553475" y="666795"/>
                  </a:lnTo>
                  <a:cubicBezTo>
                    <a:pt x="422460" y="748741"/>
                    <a:pt x="327131" y="635697"/>
                    <a:pt x="316316" y="622017"/>
                  </a:cubicBezTo>
                  <a:lnTo>
                    <a:pt x="253982" y="670690"/>
                  </a:lnTo>
                  <a:cubicBezTo>
                    <a:pt x="289687" y="716595"/>
                    <a:pt x="365306" y="775707"/>
                    <a:pt x="459707" y="775707"/>
                  </a:cubicBezTo>
                  <a:cubicBezTo>
                    <a:pt x="489322" y="775707"/>
                    <a:pt x="520815" y="769816"/>
                    <a:pt x="553475" y="755937"/>
                  </a:cubicBezTo>
                  <a:lnTo>
                    <a:pt x="553475" y="800953"/>
                  </a:lnTo>
                  <a:cubicBezTo>
                    <a:pt x="553475" y="803938"/>
                    <a:pt x="553297" y="806765"/>
                    <a:pt x="552961" y="810561"/>
                  </a:cubicBezTo>
                  <a:cubicBezTo>
                    <a:pt x="547999" y="883413"/>
                    <a:pt x="486930" y="911664"/>
                    <a:pt x="413959" y="911664"/>
                  </a:cubicBezTo>
                  <a:cubicBezTo>
                    <a:pt x="350439" y="911664"/>
                    <a:pt x="294965" y="868645"/>
                    <a:pt x="279050" y="807082"/>
                  </a:cubicBezTo>
                  <a:lnTo>
                    <a:pt x="272704" y="782488"/>
                  </a:lnTo>
                  <a:lnTo>
                    <a:pt x="247696" y="778040"/>
                  </a:lnTo>
                  <a:cubicBezTo>
                    <a:pt x="149993" y="760662"/>
                    <a:pt x="79079" y="676028"/>
                    <a:pt x="79079" y="576764"/>
                  </a:cubicBezTo>
                  <a:cubicBezTo>
                    <a:pt x="79079" y="529534"/>
                    <a:pt x="95251" y="484696"/>
                    <a:pt x="124312" y="448695"/>
                  </a:cubicBezTo>
                  <a:cubicBezTo>
                    <a:pt x="133762" y="460300"/>
                    <a:pt x="145229" y="471094"/>
                    <a:pt x="159305" y="479991"/>
                  </a:cubicBezTo>
                  <a:cubicBezTo>
                    <a:pt x="183543" y="495312"/>
                    <a:pt x="211517" y="502963"/>
                    <a:pt x="242971" y="502963"/>
                  </a:cubicBezTo>
                  <a:cubicBezTo>
                    <a:pt x="261218" y="502963"/>
                    <a:pt x="280751" y="500156"/>
                    <a:pt x="301311" y="494996"/>
                  </a:cubicBezTo>
                  <a:cubicBezTo>
                    <a:pt x="324343" y="550371"/>
                    <a:pt x="382051" y="589812"/>
                    <a:pt x="449585" y="589812"/>
                  </a:cubicBezTo>
                  <a:lnTo>
                    <a:pt x="449585" y="510733"/>
                  </a:lnTo>
                  <a:cubicBezTo>
                    <a:pt x="405478" y="510733"/>
                    <a:pt x="369576" y="479813"/>
                    <a:pt x="369576" y="441776"/>
                  </a:cubicBezTo>
                  <a:cubicBezTo>
                    <a:pt x="369576" y="403739"/>
                    <a:pt x="405458" y="372799"/>
                    <a:pt x="449585" y="372799"/>
                  </a:cubicBezTo>
                  <a:lnTo>
                    <a:pt x="449585" y="293720"/>
                  </a:lnTo>
                  <a:cubicBezTo>
                    <a:pt x="371573" y="293720"/>
                    <a:pt x="306629" y="346307"/>
                    <a:pt x="293186" y="415363"/>
                  </a:cubicBezTo>
                  <a:cubicBezTo>
                    <a:pt x="261554" y="424872"/>
                    <a:pt x="226680" y="428846"/>
                    <a:pt x="201810" y="413307"/>
                  </a:cubicBezTo>
                  <a:cubicBezTo>
                    <a:pt x="166956" y="391560"/>
                    <a:pt x="161203" y="339724"/>
                    <a:pt x="160511" y="331697"/>
                  </a:cubicBezTo>
                  <a:cubicBezTo>
                    <a:pt x="160966" y="268355"/>
                    <a:pt x="210528" y="214898"/>
                    <a:pt x="273772" y="209856"/>
                  </a:cubicBezTo>
                  <a:lnTo>
                    <a:pt x="303565" y="207464"/>
                  </a:lnTo>
                  <a:lnTo>
                    <a:pt x="309377" y="178146"/>
                  </a:lnTo>
                  <a:cubicBezTo>
                    <a:pt x="320804" y="120734"/>
                    <a:pt x="371613" y="79079"/>
                    <a:pt x="430230" y="79079"/>
                  </a:cubicBezTo>
                  <a:cubicBezTo>
                    <a:pt x="466231" y="79079"/>
                    <a:pt x="530977" y="94678"/>
                    <a:pt x="553534" y="119172"/>
                  </a:cubicBezTo>
                  <a:cubicBezTo>
                    <a:pt x="537402" y="125439"/>
                    <a:pt x="487977" y="130995"/>
                    <a:pt x="473743" y="133822"/>
                  </a:cubicBezTo>
                  <a:cubicBezTo>
                    <a:pt x="429993" y="142520"/>
                    <a:pt x="389801" y="175200"/>
                    <a:pt x="385372" y="178897"/>
                  </a:cubicBezTo>
                  <a:lnTo>
                    <a:pt x="435924" y="239728"/>
                  </a:lnTo>
                  <a:close/>
                  <a:moveTo>
                    <a:pt x="1043745" y="698071"/>
                  </a:moveTo>
                  <a:cubicBezTo>
                    <a:pt x="986828" y="698071"/>
                    <a:pt x="939361" y="739054"/>
                    <a:pt x="929160" y="793045"/>
                  </a:cubicBezTo>
                  <a:lnTo>
                    <a:pt x="869218" y="793045"/>
                  </a:lnTo>
                  <a:lnTo>
                    <a:pt x="804156" y="654676"/>
                  </a:lnTo>
                  <a:lnTo>
                    <a:pt x="711653" y="654676"/>
                  </a:lnTo>
                  <a:lnTo>
                    <a:pt x="711653" y="733756"/>
                  </a:lnTo>
                  <a:lnTo>
                    <a:pt x="753960" y="733756"/>
                  </a:lnTo>
                  <a:lnTo>
                    <a:pt x="819022" y="872124"/>
                  </a:lnTo>
                  <a:lnTo>
                    <a:pt x="942267" y="872124"/>
                  </a:lnTo>
                  <a:cubicBezTo>
                    <a:pt x="962334" y="907493"/>
                    <a:pt x="1000272" y="931434"/>
                    <a:pt x="1043765" y="931434"/>
                  </a:cubicBezTo>
                  <a:cubicBezTo>
                    <a:pt x="1108116" y="931434"/>
                    <a:pt x="1160446" y="879103"/>
                    <a:pt x="1160446" y="814752"/>
                  </a:cubicBezTo>
                  <a:cubicBezTo>
                    <a:pt x="1160427" y="750422"/>
                    <a:pt x="1108096" y="698071"/>
                    <a:pt x="1043745" y="698071"/>
                  </a:cubicBezTo>
                  <a:close/>
                  <a:moveTo>
                    <a:pt x="1043745" y="852355"/>
                  </a:moveTo>
                  <a:cubicBezTo>
                    <a:pt x="1023007" y="852355"/>
                    <a:pt x="1006143" y="835471"/>
                    <a:pt x="1006143" y="814752"/>
                  </a:cubicBezTo>
                  <a:cubicBezTo>
                    <a:pt x="1006143" y="794034"/>
                    <a:pt x="1023027" y="777170"/>
                    <a:pt x="1043745" y="777170"/>
                  </a:cubicBezTo>
                  <a:cubicBezTo>
                    <a:pt x="1064464" y="777170"/>
                    <a:pt x="1081348" y="794034"/>
                    <a:pt x="1081348" y="814752"/>
                  </a:cubicBezTo>
                  <a:cubicBezTo>
                    <a:pt x="1081348" y="835471"/>
                    <a:pt x="1064484" y="852355"/>
                    <a:pt x="1043745" y="852355"/>
                  </a:cubicBezTo>
                  <a:close/>
                  <a:moveTo>
                    <a:pt x="952864" y="318551"/>
                  </a:moveTo>
                  <a:cubicBezTo>
                    <a:pt x="967375" y="325055"/>
                    <a:pt x="983428" y="328752"/>
                    <a:pt x="1000331" y="328752"/>
                  </a:cubicBezTo>
                  <a:cubicBezTo>
                    <a:pt x="1064682" y="328752"/>
                    <a:pt x="1117012" y="276421"/>
                    <a:pt x="1117012" y="212070"/>
                  </a:cubicBezTo>
                  <a:cubicBezTo>
                    <a:pt x="1117012" y="147720"/>
                    <a:pt x="1064682" y="95369"/>
                    <a:pt x="1000351" y="95369"/>
                  </a:cubicBezTo>
                  <a:cubicBezTo>
                    <a:pt x="936020" y="95369"/>
                    <a:pt x="883650" y="147720"/>
                    <a:pt x="883650" y="212070"/>
                  </a:cubicBezTo>
                  <a:cubicBezTo>
                    <a:pt x="883650" y="230595"/>
                    <a:pt x="888098" y="248052"/>
                    <a:pt x="895808" y="263610"/>
                  </a:cubicBezTo>
                  <a:lnTo>
                    <a:pt x="865501" y="298840"/>
                  </a:lnTo>
                  <a:lnTo>
                    <a:pt x="711653" y="298840"/>
                  </a:lnTo>
                  <a:lnTo>
                    <a:pt x="711653" y="377919"/>
                  </a:lnTo>
                  <a:lnTo>
                    <a:pt x="901798" y="377919"/>
                  </a:lnTo>
                  <a:lnTo>
                    <a:pt x="952864" y="318551"/>
                  </a:lnTo>
                  <a:close/>
                  <a:moveTo>
                    <a:pt x="1000351" y="174449"/>
                  </a:moveTo>
                  <a:cubicBezTo>
                    <a:pt x="1021089" y="174449"/>
                    <a:pt x="1037953" y="191332"/>
                    <a:pt x="1037953" y="212051"/>
                  </a:cubicBezTo>
                  <a:cubicBezTo>
                    <a:pt x="1037953" y="232769"/>
                    <a:pt x="1021070" y="249653"/>
                    <a:pt x="1000351" y="249653"/>
                  </a:cubicBezTo>
                  <a:cubicBezTo>
                    <a:pt x="979632" y="249653"/>
                    <a:pt x="962729" y="232809"/>
                    <a:pt x="962729" y="212070"/>
                  </a:cubicBezTo>
                  <a:cubicBezTo>
                    <a:pt x="962729" y="191332"/>
                    <a:pt x="979612" y="174449"/>
                    <a:pt x="1000351" y="174449"/>
                  </a:cubicBezTo>
                  <a:close/>
                  <a:moveTo>
                    <a:pt x="1137711" y="418882"/>
                  </a:moveTo>
                  <a:cubicBezTo>
                    <a:pt x="1088227" y="418882"/>
                    <a:pt x="1046019" y="450198"/>
                    <a:pt x="1029531" y="494007"/>
                  </a:cubicBezTo>
                  <a:lnTo>
                    <a:pt x="711653" y="494007"/>
                  </a:lnTo>
                  <a:lnTo>
                    <a:pt x="711653" y="573087"/>
                  </a:lnTo>
                  <a:lnTo>
                    <a:pt x="1028780" y="573087"/>
                  </a:lnTo>
                  <a:cubicBezTo>
                    <a:pt x="1044694" y="617944"/>
                    <a:pt x="1087456" y="650228"/>
                    <a:pt x="1137711" y="650228"/>
                  </a:cubicBezTo>
                  <a:cubicBezTo>
                    <a:pt x="1201489" y="650228"/>
                    <a:pt x="1253384" y="598333"/>
                    <a:pt x="1253384" y="534555"/>
                  </a:cubicBezTo>
                  <a:cubicBezTo>
                    <a:pt x="1253364" y="470778"/>
                    <a:pt x="1201469" y="418882"/>
                    <a:pt x="1137711" y="418882"/>
                  </a:cubicBezTo>
                  <a:close/>
                  <a:moveTo>
                    <a:pt x="1137711" y="571149"/>
                  </a:moveTo>
                  <a:cubicBezTo>
                    <a:pt x="1117526" y="571149"/>
                    <a:pt x="1101117" y="554740"/>
                    <a:pt x="1101117" y="534555"/>
                  </a:cubicBezTo>
                  <a:cubicBezTo>
                    <a:pt x="1101117" y="514370"/>
                    <a:pt x="1117526" y="497942"/>
                    <a:pt x="1137711" y="497942"/>
                  </a:cubicBezTo>
                  <a:cubicBezTo>
                    <a:pt x="1157896" y="497942"/>
                    <a:pt x="1174305" y="514370"/>
                    <a:pt x="1174305" y="534555"/>
                  </a:cubicBezTo>
                  <a:cubicBezTo>
                    <a:pt x="1174285" y="554740"/>
                    <a:pt x="1157876" y="571149"/>
                    <a:pt x="1137711" y="571149"/>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6" name="Google Shape;856;p20"/>
            <p:cNvSpPr txBox="1"/>
            <p:nvPr/>
          </p:nvSpPr>
          <p:spPr>
            <a:xfrm>
              <a:off x="6647940" y="3883517"/>
              <a:ext cx="1691168"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Intelligence</a:t>
              </a:r>
              <a:endParaRPr/>
            </a:p>
          </p:txBody>
        </p:sp>
      </p:grpSp>
      <p:grpSp>
        <p:nvGrpSpPr>
          <p:cNvPr id="857" name="Google Shape;857;p20"/>
          <p:cNvGrpSpPr/>
          <p:nvPr/>
        </p:nvGrpSpPr>
        <p:grpSpPr>
          <a:xfrm>
            <a:off x="5682204" y="4673117"/>
            <a:ext cx="923330" cy="893291"/>
            <a:chOff x="9826908" y="3451891"/>
            <a:chExt cx="923330" cy="893291"/>
          </a:xfrm>
        </p:grpSpPr>
        <p:sp>
          <p:nvSpPr>
            <p:cNvPr id="858" name="Google Shape;858;p20"/>
            <p:cNvSpPr/>
            <p:nvPr/>
          </p:nvSpPr>
          <p:spPr>
            <a:xfrm>
              <a:off x="9960514" y="3451891"/>
              <a:ext cx="656118" cy="299938"/>
            </a:xfrm>
            <a:custGeom>
              <a:avLst/>
              <a:gdLst/>
              <a:ahLst/>
              <a:cxnLst/>
              <a:rect l="l" t="t" r="r" b="b"/>
              <a:pathLst>
                <a:path w="1383885" h="632633" extrusionOk="0">
                  <a:moveTo>
                    <a:pt x="678677" y="474475"/>
                  </a:moveTo>
                  <a:lnTo>
                    <a:pt x="158158" y="474475"/>
                  </a:lnTo>
                  <a:lnTo>
                    <a:pt x="158158" y="158158"/>
                  </a:lnTo>
                  <a:lnTo>
                    <a:pt x="909430" y="158158"/>
                  </a:lnTo>
                  <a:lnTo>
                    <a:pt x="678677" y="474475"/>
                  </a:lnTo>
                  <a:close/>
                  <a:moveTo>
                    <a:pt x="237238" y="395396"/>
                  </a:moveTo>
                  <a:lnTo>
                    <a:pt x="638485" y="395396"/>
                  </a:lnTo>
                  <a:lnTo>
                    <a:pt x="753862" y="237237"/>
                  </a:lnTo>
                  <a:lnTo>
                    <a:pt x="237238" y="237237"/>
                  </a:lnTo>
                  <a:lnTo>
                    <a:pt x="237238" y="395396"/>
                  </a:lnTo>
                  <a:close/>
                  <a:moveTo>
                    <a:pt x="778317" y="474495"/>
                  </a:moveTo>
                  <a:lnTo>
                    <a:pt x="876375" y="474495"/>
                  </a:lnTo>
                  <a:lnTo>
                    <a:pt x="1107108" y="158079"/>
                  </a:lnTo>
                  <a:lnTo>
                    <a:pt x="1009584" y="158079"/>
                  </a:lnTo>
                  <a:lnTo>
                    <a:pt x="778317" y="474495"/>
                  </a:lnTo>
                  <a:close/>
                  <a:moveTo>
                    <a:pt x="1265267" y="632633"/>
                  </a:moveTo>
                  <a:lnTo>
                    <a:pt x="0" y="632633"/>
                  </a:lnTo>
                  <a:lnTo>
                    <a:pt x="0" y="0"/>
                  </a:lnTo>
                  <a:lnTo>
                    <a:pt x="1265267" y="0"/>
                  </a:lnTo>
                  <a:lnTo>
                    <a:pt x="1265267" y="158158"/>
                  </a:lnTo>
                  <a:lnTo>
                    <a:pt x="1383885" y="158158"/>
                  </a:lnTo>
                  <a:lnTo>
                    <a:pt x="1383885" y="474475"/>
                  </a:lnTo>
                  <a:lnTo>
                    <a:pt x="1265267" y="474475"/>
                  </a:lnTo>
                  <a:lnTo>
                    <a:pt x="1265267" y="632633"/>
                  </a:lnTo>
                  <a:close/>
                  <a:moveTo>
                    <a:pt x="79079" y="553554"/>
                  </a:moveTo>
                  <a:lnTo>
                    <a:pt x="1186188" y="553554"/>
                  </a:lnTo>
                  <a:lnTo>
                    <a:pt x="1186188" y="395396"/>
                  </a:lnTo>
                  <a:lnTo>
                    <a:pt x="1304806" y="395396"/>
                  </a:lnTo>
                  <a:lnTo>
                    <a:pt x="1304806" y="237237"/>
                  </a:lnTo>
                  <a:lnTo>
                    <a:pt x="1186188" y="237237"/>
                  </a:lnTo>
                  <a:lnTo>
                    <a:pt x="1186188" y="79079"/>
                  </a:lnTo>
                  <a:lnTo>
                    <a:pt x="79079" y="79079"/>
                  </a:lnTo>
                  <a:lnTo>
                    <a:pt x="79079" y="553554"/>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9" name="Google Shape;859;p20"/>
            <p:cNvSpPr txBox="1"/>
            <p:nvPr/>
          </p:nvSpPr>
          <p:spPr>
            <a:xfrm>
              <a:off x="9826908" y="3883517"/>
              <a:ext cx="923330"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Power</a:t>
              </a:r>
              <a:endParaRPr/>
            </a:p>
          </p:txBody>
        </p:sp>
      </p:grpSp>
      <p:sp>
        <p:nvSpPr>
          <p:cNvPr id="860" name="Google Shape;860;p20"/>
          <p:cNvSpPr/>
          <p:nvPr/>
        </p:nvSpPr>
        <p:spPr>
          <a:xfrm>
            <a:off x="2828521" y="3288057"/>
            <a:ext cx="558702" cy="558702"/>
          </a:xfrm>
          <a:prstGeom prst="mathPlus">
            <a:avLst>
              <a:gd name="adj1" fmla="val 25918"/>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61" name="Google Shape;861;p20"/>
          <p:cNvGrpSpPr/>
          <p:nvPr/>
        </p:nvGrpSpPr>
        <p:grpSpPr>
          <a:xfrm>
            <a:off x="9725431" y="3031680"/>
            <a:ext cx="1655616" cy="1669860"/>
            <a:chOff x="9834280" y="2525898"/>
            <a:chExt cx="1655616" cy="1669860"/>
          </a:xfrm>
        </p:grpSpPr>
        <p:sp>
          <p:nvSpPr>
            <p:cNvPr id="862" name="Google Shape;862;p20"/>
            <p:cNvSpPr/>
            <p:nvPr/>
          </p:nvSpPr>
          <p:spPr>
            <a:xfrm>
              <a:off x="10134338" y="2525898"/>
              <a:ext cx="1055502" cy="1055502"/>
            </a:xfrm>
            <a:prstGeom prst="ellipse">
              <a:avLst/>
            </a:prstGeom>
            <a:solidFill>
              <a:srgbClr val="FF540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3" name="Google Shape;863;p20"/>
            <p:cNvSpPr/>
            <p:nvPr/>
          </p:nvSpPr>
          <p:spPr>
            <a:xfrm>
              <a:off x="10414736" y="2808824"/>
              <a:ext cx="494706" cy="489650"/>
            </a:xfrm>
            <a:custGeom>
              <a:avLst/>
              <a:gdLst/>
              <a:ahLst/>
              <a:cxnLst/>
              <a:rect l="l" t="t" r="r" b="b"/>
              <a:pathLst>
                <a:path w="813142" h="804830" extrusionOk="0">
                  <a:moveTo>
                    <a:pt x="597032" y="365726"/>
                  </a:moveTo>
                  <a:lnTo>
                    <a:pt x="813143" y="365726"/>
                  </a:lnTo>
                  <a:lnTo>
                    <a:pt x="813143" y="581838"/>
                  </a:lnTo>
                  <a:lnTo>
                    <a:pt x="746647" y="581838"/>
                  </a:lnTo>
                  <a:lnTo>
                    <a:pt x="746647" y="479235"/>
                  </a:lnTo>
                  <a:lnTo>
                    <a:pt x="497288" y="728594"/>
                  </a:lnTo>
                  <a:lnTo>
                    <a:pt x="322737" y="554042"/>
                  </a:lnTo>
                  <a:lnTo>
                    <a:pt x="71948" y="804831"/>
                  </a:lnTo>
                  <a:lnTo>
                    <a:pt x="24936" y="757818"/>
                  </a:lnTo>
                  <a:lnTo>
                    <a:pt x="322737" y="460017"/>
                  </a:lnTo>
                  <a:lnTo>
                    <a:pt x="497288" y="634569"/>
                  </a:lnTo>
                  <a:lnTo>
                    <a:pt x="699635" y="432222"/>
                  </a:lnTo>
                  <a:lnTo>
                    <a:pt x="597032" y="432222"/>
                  </a:lnTo>
                  <a:lnTo>
                    <a:pt x="597032" y="365726"/>
                  </a:lnTo>
                  <a:close/>
                  <a:moveTo>
                    <a:pt x="597032" y="0"/>
                  </a:moveTo>
                  <a:lnTo>
                    <a:pt x="597032" y="66496"/>
                  </a:lnTo>
                  <a:lnTo>
                    <a:pt x="699635" y="66496"/>
                  </a:lnTo>
                  <a:lnTo>
                    <a:pt x="431906" y="334207"/>
                  </a:lnTo>
                  <a:lnTo>
                    <a:pt x="257355" y="159656"/>
                  </a:lnTo>
                  <a:lnTo>
                    <a:pt x="0" y="417028"/>
                  </a:lnTo>
                  <a:lnTo>
                    <a:pt x="47012" y="464040"/>
                  </a:lnTo>
                  <a:lnTo>
                    <a:pt x="257372" y="253698"/>
                  </a:lnTo>
                  <a:lnTo>
                    <a:pt x="431923" y="428249"/>
                  </a:lnTo>
                  <a:lnTo>
                    <a:pt x="746647" y="113508"/>
                  </a:lnTo>
                  <a:lnTo>
                    <a:pt x="746647" y="216111"/>
                  </a:lnTo>
                  <a:lnTo>
                    <a:pt x="813143" y="216111"/>
                  </a:lnTo>
                  <a:lnTo>
                    <a:pt x="813143" y="0"/>
                  </a:lnTo>
                  <a:lnTo>
                    <a:pt x="597032"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64" name="Google Shape;864;p20"/>
            <p:cNvSpPr txBox="1"/>
            <p:nvPr/>
          </p:nvSpPr>
          <p:spPr>
            <a:xfrm>
              <a:off x="9834280" y="3672538"/>
              <a:ext cx="1655616" cy="52322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800">
                  <a:solidFill>
                    <a:srgbClr val="FF540A"/>
                  </a:solidFill>
                  <a:latin typeface="Arial Black"/>
                  <a:ea typeface="Arial Black"/>
                  <a:cs typeface="Arial Black"/>
                  <a:sym typeface="Arial Black"/>
                </a:rPr>
                <a:t>Value</a:t>
              </a:r>
              <a:endParaRPr/>
            </a:p>
          </p:txBody>
        </p:sp>
      </p:grpSp>
      <p:grpSp>
        <p:nvGrpSpPr>
          <p:cNvPr id="865" name="Google Shape;865;p20"/>
          <p:cNvGrpSpPr/>
          <p:nvPr/>
        </p:nvGrpSpPr>
        <p:grpSpPr>
          <a:xfrm>
            <a:off x="539216" y="3031680"/>
            <a:ext cx="2207591" cy="1669860"/>
            <a:chOff x="539216" y="2525898"/>
            <a:chExt cx="2207591" cy="1669860"/>
          </a:xfrm>
        </p:grpSpPr>
        <p:sp>
          <p:nvSpPr>
            <p:cNvPr id="866" name="Google Shape;866;p20"/>
            <p:cNvSpPr/>
            <p:nvPr/>
          </p:nvSpPr>
          <p:spPr>
            <a:xfrm>
              <a:off x="1115261" y="2525898"/>
              <a:ext cx="1055502" cy="1055502"/>
            </a:xfrm>
            <a:prstGeom prst="ellipse">
              <a:avLst/>
            </a:prstGeom>
            <a:solidFill>
              <a:srgbClr val="FFFFFF"/>
            </a:solidFill>
            <a:ln w="5715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7" name="Google Shape;867;p20"/>
            <p:cNvSpPr txBox="1"/>
            <p:nvPr/>
          </p:nvSpPr>
          <p:spPr>
            <a:xfrm>
              <a:off x="539216" y="3734093"/>
              <a:ext cx="2207591" cy="46166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Connectivity</a:t>
              </a:r>
              <a:endParaRPr/>
            </a:p>
          </p:txBody>
        </p:sp>
        <p:sp>
          <p:nvSpPr>
            <p:cNvPr id="868" name="Google Shape;868;p20"/>
            <p:cNvSpPr/>
            <p:nvPr/>
          </p:nvSpPr>
          <p:spPr>
            <a:xfrm rot="2700000">
              <a:off x="1395659" y="2808824"/>
              <a:ext cx="494706" cy="489650"/>
            </a:xfrm>
            <a:custGeom>
              <a:avLst/>
              <a:gdLst/>
              <a:ahLst/>
              <a:cxnLst/>
              <a:rect l="l" t="t" r="r" b="b"/>
              <a:pathLst>
                <a:path w="813142" h="804830" extrusionOk="0">
                  <a:moveTo>
                    <a:pt x="597032" y="365726"/>
                  </a:moveTo>
                  <a:lnTo>
                    <a:pt x="813143" y="365726"/>
                  </a:lnTo>
                  <a:lnTo>
                    <a:pt x="813143" y="581838"/>
                  </a:lnTo>
                  <a:lnTo>
                    <a:pt x="746647" y="581838"/>
                  </a:lnTo>
                  <a:lnTo>
                    <a:pt x="746647" y="479235"/>
                  </a:lnTo>
                  <a:lnTo>
                    <a:pt x="497288" y="728594"/>
                  </a:lnTo>
                  <a:lnTo>
                    <a:pt x="322737" y="554042"/>
                  </a:lnTo>
                  <a:lnTo>
                    <a:pt x="71948" y="804831"/>
                  </a:lnTo>
                  <a:lnTo>
                    <a:pt x="24936" y="757818"/>
                  </a:lnTo>
                  <a:lnTo>
                    <a:pt x="322737" y="460017"/>
                  </a:lnTo>
                  <a:lnTo>
                    <a:pt x="497288" y="634569"/>
                  </a:lnTo>
                  <a:lnTo>
                    <a:pt x="699635" y="432222"/>
                  </a:lnTo>
                  <a:lnTo>
                    <a:pt x="597032" y="432222"/>
                  </a:lnTo>
                  <a:lnTo>
                    <a:pt x="597032" y="365726"/>
                  </a:lnTo>
                  <a:close/>
                  <a:moveTo>
                    <a:pt x="597032" y="0"/>
                  </a:moveTo>
                  <a:lnTo>
                    <a:pt x="597032" y="66496"/>
                  </a:lnTo>
                  <a:lnTo>
                    <a:pt x="699635" y="66496"/>
                  </a:lnTo>
                  <a:lnTo>
                    <a:pt x="431906" y="334207"/>
                  </a:lnTo>
                  <a:lnTo>
                    <a:pt x="257355" y="159656"/>
                  </a:lnTo>
                  <a:lnTo>
                    <a:pt x="0" y="417028"/>
                  </a:lnTo>
                  <a:lnTo>
                    <a:pt x="47012" y="464040"/>
                  </a:lnTo>
                  <a:lnTo>
                    <a:pt x="257372" y="253698"/>
                  </a:lnTo>
                  <a:lnTo>
                    <a:pt x="431923" y="428249"/>
                  </a:lnTo>
                  <a:lnTo>
                    <a:pt x="746647" y="113508"/>
                  </a:lnTo>
                  <a:lnTo>
                    <a:pt x="746647" y="216111"/>
                  </a:lnTo>
                  <a:lnTo>
                    <a:pt x="813143" y="216111"/>
                  </a:lnTo>
                  <a:lnTo>
                    <a:pt x="813143" y="0"/>
                  </a:lnTo>
                  <a:lnTo>
                    <a:pt x="597032"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869" name="Google Shape;869;p20"/>
          <p:cNvSpPr/>
          <p:nvPr/>
        </p:nvSpPr>
        <p:spPr>
          <a:xfrm>
            <a:off x="471319" y="386642"/>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grpSp>
        <p:nvGrpSpPr>
          <p:cNvPr id="870" name="Google Shape;870;p20"/>
          <p:cNvGrpSpPr/>
          <p:nvPr/>
        </p:nvGrpSpPr>
        <p:grpSpPr>
          <a:xfrm>
            <a:off x="3654009" y="1125417"/>
            <a:ext cx="4883982" cy="4883982"/>
            <a:chOff x="3654009" y="1125417"/>
            <a:chExt cx="4883982" cy="4883982"/>
          </a:xfrm>
        </p:grpSpPr>
        <p:cxnSp>
          <p:nvCxnSpPr>
            <p:cNvPr id="871" name="Google Shape;871;p20"/>
            <p:cNvCxnSpPr/>
            <p:nvPr/>
          </p:nvCxnSpPr>
          <p:spPr>
            <a:xfrm>
              <a:off x="6096000" y="1120570"/>
              <a:ext cx="0" cy="4883500"/>
            </a:xfrm>
            <a:prstGeom prst="straightConnector1">
              <a:avLst/>
            </a:prstGeom>
            <a:noFill/>
            <a:ln w="50800" cap="rnd" cmpd="sng">
              <a:solidFill>
                <a:srgbClr val="6A80A3"/>
              </a:solidFill>
              <a:prstDash val="dot"/>
              <a:round/>
              <a:headEnd type="none" w="sm" len="sm"/>
              <a:tailEnd type="none" w="sm" len="sm"/>
            </a:ln>
          </p:spPr>
        </p:cxnSp>
        <p:cxnSp>
          <p:nvCxnSpPr>
            <p:cNvPr id="872" name="Google Shape;872;p20"/>
            <p:cNvCxnSpPr/>
            <p:nvPr/>
          </p:nvCxnSpPr>
          <p:spPr>
            <a:xfrm rot="-2700000">
              <a:off x="3654250" y="3562320"/>
              <a:ext cx="4883500" cy="0"/>
            </a:xfrm>
            <a:prstGeom prst="straightConnector1">
              <a:avLst/>
            </a:prstGeom>
            <a:noFill/>
            <a:ln w="50800" cap="rnd" cmpd="sng">
              <a:solidFill>
                <a:srgbClr val="6A80A3"/>
              </a:solidFill>
              <a:prstDash val="dot"/>
              <a:round/>
              <a:headEnd type="none" w="sm" len="sm"/>
              <a:tailEnd type="none" w="sm" len="sm"/>
            </a:ln>
          </p:spPr>
        </p:cxnSp>
        <p:sp>
          <p:nvSpPr>
            <p:cNvPr id="873" name="Google Shape;873;p20"/>
            <p:cNvSpPr/>
            <p:nvPr/>
          </p:nvSpPr>
          <p:spPr>
            <a:xfrm>
              <a:off x="3654009" y="1125417"/>
              <a:ext cx="4883982" cy="488398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74" name="Google Shape;874;p20"/>
          <p:cNvSpPr/>
          <p:nvPr/>
        </p:nvSpPr>
        <p:spPr>
          <a:xfrm>
            <a:off x="9016856" y="3386394"/>
            <a:ext cx="494706" cy="362028"/>
          </a:xfrm>
          <a:prstGeom prst="rightArrow">
            <a:avLst>
              <a:gd name="adj1" fmla="val 50000"/>
              <a:gd name="adj2"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5" name="Google Shape;875;p20"/>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Prepare for Your Network to Deliver More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65"/>
                                        </p:tgtEl>
                                        <p:attrNameLst>
                                          <p:attrName>style.visibility</p:attrName>
                                        </p:attrNameLst>
                                      </p:cBhvr>
                                      <p:to>
                                        <p:strVal val="visible"/>
                                      </p:to>
                                    </p:set>
                                    <p:animEffect transition="in" filter="fade">
                                      <p:cBhvr>
                                        <p:cTn id="7" dur="500"/>
                                        <p:tgtEl>
                                          <p:spTgt spid="8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0"/>
                                        </p:tgtEl>
                                        <p:attrNameLst>
                                          <p:attrName>style.visibility</p:attrName>
                                        </p:attrNameLst>
                                      </p:cBhvr>
                                      <p:to>
                                        <p:strVal val="visible"/>
                                      </p:to>
                                    </p:set>
                                    <p:animEffect transition="in" filter="fade">
                                      <p:cBhvr>
                                        <p:cTn id="12" dur="1000"/>
                                        <p:tgtEl>
                                          <p:spTgt spid="86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70"/>
                                        </p:tgtEl>
                                        <p:attrNameLst>
                                          <p:attrName>style.visibility</p:attrName>
                                        </p:attrNameLst>
                                      </p:cBhvr>
                                      <p:to>
                                        <p:strVal val="visible"/>
                                      </p:to>
                                    </p:set>
                                    <p:animEffect transition="in" filter="fade">
                                      <p:cBhvr>
                                        <p:cTn id="16" dur="1000"/>
                                        <p:tgtEl>
                                          <p:spTgt spid="870"/>
                                        </p:tgtEl>
                                      </p:cBhvr>
                                    </p:animEffect>
                                  </p:childTnLst>
                                </p:cTn>
                              </p:par>
                              <p:par>
                                <p:cTn id="17" presetID="10" presetClass="entr" presetSubtype="0" fill="hold" nodeType="withEffect">
                                  <p:stCondLst>
                                    <p:cond delay="0"/>
                                  </p:stCondLst>
                                  <p:childTnLst>
                                    <p:set>
                                      <p:cBhvr>
                                        <p:cTn id="18" dur="1" fill="hold">
                                          <p:stCondLst>
                                            <p:cond delay="0"/>
                                          </p:stCondLst>
                                        </p:cTn>
                                        <p:tgtEl>
                                          <p:spTgt spid="848"/>
                                        </p:tgtEl>
                                        <p:attrNameLst>
                                          <p:attrName>style.visibility</p:attrName>
                                        </p:attrNameLst>
                                      </p:cBhvr>
                                      <p:to>
                                        <p:strVal val="visible"/>
                                      </p:to>
                                    </p:set>
                                    <p:animEffect transition="in" filter="fade">
                                      <p:cBhvr>
                                        <p:cTn id="19" dur="1000"/>
                                        <p:tgtEl>
                                          <p:spTgt spid="84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54"/>
                                        </p:tgtEl>
                                        <p:attrNameLst>
                                          <p:attrName>style.visibility</p:attrName>
                                        </p:attrNameLst>
                                      </p:cBhvr>
                                      <p:to>
                                        <p:strVal val="visible"/>
                                      </p:to>
                                    </p:set>
                                    <p:animEffect transition="in" filter="fade">
                                      <p:cBhvr>
                                        <p:cTn id="23" dur="1000"/>
                                        <p:tgtEl>
                                          <p:spTgt spid="854"/>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857"/>
                                        </p:tgtEl>
                                        <p:attrNameLst>
                                          <p:attrName>style.visibility</p:attrName>
                                        </p:attrNameLst>
                                      </p:cBhvr>
                                      <p:to>
                                        <p:strVal val="visible"/>
                                      </p:to>
                                    </p:set>
                                    <p:animEffect transition="in" filter="fade">
                                      <p:cBhvr>
                                        <p:cTn id="27" dur="1000"/>
                                        <p:tgtEl>
                                          <p:spTgt spid="857"/>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851"/>
                                        </p:tgtEl>
                                        <p:attrNameLst>
                                          <p:attrName>style.visibility</p:attrName>
                                        </p:attrNameLst>
                                      </p:cBhvr>
                                      <p:to>
                                        <p:strVal val="visible"/>
                                      </p:to>
                                    </p:set>
                                    <p:animEffect transition="in" filter="fade">
                                      <p:cBhvr>
                                        <p:cTn id="31" dur="1000"/>
                                        <p:tgtEl>
                                          <p:spTgt spid="85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74"/>
                                        </p:tgtEl>
                                        <p:attrNameLst>
                                          <p:attrName>style.visibility</p:attrName>
                                        </p:attrNameLst>
                                      </p:cBhvr>
                                      <p:to>
                                        <p:strVal val="visible"/>
                                      </p:to>
                                    </p:set>
                                    <p:animEffect transition="in" filter="fade">
                                      <p:cBhvr>
                                        <p:cTn id="36" dur="1000"/>
                                        <p:tgtEl>
                                          <p:spTgt spid="874"/>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861"/>
                                        </p:tgtEl>
                                        <p:attrNameLst>
                                          <p:attrName>style.visibility</p:attrName>
                                        </p:attrNameLst>
                                      </p:cBhvr>
                                      <p:to>
                                        <p:strVal val="visible"/>
                                      </p:to>
                                    </p:set>
                                    <p:animEffect transition="in" filter="fade">
                                      <p:cBhvr>
                                        <p:cTn id="40" dur="1000"/>
                                        <p:tgtEl>
                                          <p:spTgt spid="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21"/>
          <p:cNvSpPr txBox="1"/>
          <p:nvPr/>
        </p:nvSpPr>
        <p:spPr>
          <a:xfrm>
            <a:off x="0" y="6858000"/>
            <a:ext cx="609755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Photos by: </a:t>
            </a:r>
            <a:r>
              <a:rPr lang="en-US" sz="1000" u="sng">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Getty</a:t>
            </a:r>
            <a:r>
              <a:rPr lang="en-US" sz="1000">
                <a:solidFill>
                  <a:schemeClr val="dk1"/>
                </a:solidFill>
                <a:latin typeface="Arial"/>
                <a:ea typeface="Arial"/>
                <a:cs typeface="Arial"/>
                <a:sym typeface="Arial"/>
              </a:rPr>
              <a:t>, </a:t>
            </a:r>
            <a:r>
              <a:rPr lang="en-US" sz="1000" b="0" i="0" u="sng">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Jake Nebov</a:t>
            </a:r>
            <a:r>
              <a:rPr lang="en-US" sz="1000" b="0" i="0">
                <a:solidFill>
                  <a:schemeClr val="dk1"/>
                </a:solidFill>
                <a:latin typeface="Arial"/>
                <a:ea typeface="Arial"/>
                <a:cs typeface="Arial"/>
                <a:sym typeface="Arial"/>
              </a:rPr>
              <a:t> and </a:t>
            </a:r>
            <a:r>
              <a:rPr lang="en-US" sz="1000" b="0" i="0" u="sng">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omid roshan</a:t>
            </a:r>
            <a:r>
              <a:rPr lang="en-US" sz="1000" b="0" i="0">
                <a:solidFill>
                  <a:schemeClr val="dk1"/>
                </a:solidFill>
                <a:latin typeface="Arial"/>
                <a:ea typeface="Arial"/>
                <a:cs typeface="Arial"/>
                <a:sym typeface="Arial"/>
              </a:rPr>
              <a:t> </a:t>
            </a:r>
            <a:r>
              <a:rPr lang="en-US" sz="1000">
                <a:solidFill>
                  <a:schemeClr val="dk1"/>
                </a:solidFill>
                <a:latin typeface="Arial"/>
                <a:ea typeface="Arial"/>
                <a:cs typeface="Arial"/>
                <a:sym typeface="Arial"/>
              </a:rPr>
              <a:t>on </a:t>
            </a:r>
            <a:r>
              <a:rPr lang="en-US" sz="1000" u="sng">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endParaRPr/>
          </a:p>
        </p:txBody>
      </p:sp>
      <p:grpSp>
        <p:nvGrpSpPr>
          <p:cNvPr id="881" name="Google Shape;881;p21"/>
          <p:cNvGrpSpPr/>
          <p:nvPr/>
        </p:nvGrpSpPr>
        <p:grpSpPr>
          <a:xfrm>
            <a:off x="4201961" y="1235533"/>
            <a:ext cx="3788079" cy="4752517"/>
            <a:chOff x="4201961" y="807115"/>
            <a:chExt cx="3788079" cy="4752517"/>
          </a:xfrm>
        </p:grpSpPr>
        <p:grpSp>
          <p:nvGrpSpPr>
            <p:cNvPr id="882" name="Google Shape;882;p21"/>
            <p:cNvGrpSpPr/>
            <p:nvPr/>
          </p:nvGrpSpPr>
          <p:grpSpPr>
            <a:xfrm>
              <a:off x="4596495" y="807115"/>
              <a:ext cx="2999010" cy="2999010"/>
              <a:chOff x="1435214" y="906563"/>
              <a:chExt cx="3577602" cy="3577602"/>
            </a:xfrm>
          </p:grpSpPr>
          <p:pic>
            <p:nvPicPr>
              <p:cNvPr id="883" name="Google Shape;883;p21"/>
              <p:cNvPicPr preferRelativeResize="0"/>
              <p:nvPr/>
            </p:nvPicPr>
            <p:blipFill rotWithShape="1">
              <a:blip r:embed="rId7">
                <a:alphaModFix/>
              </a:blip>
              <a:srcRect t="29" b="28"/>
              <a:stretch/>
            </p:blipFill>
            <p:spPr>
              <a:xfrm>
                <a:off x="1578095" y="1050397"/>
                <a:ext cx="3291839" cy="3289935"/>
              </a:xfrm>
              <a:prstGeom prst="ellipse">
                <a:avLst/>
              </a:prstGeom>
              <a:noFill/>
              <a:ln>
                <a:noFill/>
              </a:ln>
            </p:spPr>
          </p:pic>
          <p:sp>
            <p:nvSpPr>
              <p:cNvPr id="884" name="Google Shape;884;p21"/>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85" name="Google Shape;885;p21"/>
            <p:cNvGrpSpPr/>
            <p:nvPr/>
          </p:nvGrpSpPr>
          <p:grpSpPr>
            <a:xfrm>
              <a:off x="4201961" y="4328526"/>
              <a:ext cx="3788079" cy="1231106"/>
              <a:chOff x="878189" y="4065714"/>
              <a:chExt cx="3788079" cy="1231106"/>
            </a:xfrm>
          </p:grpSpPr>
          <p:sp>
            <p:nvSpPr>
              <p:cNvPr id="886" name="Google Shape;886;p21"/>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BSH</a:t>
                </a:r>
                <a:endParaRPr sz="2400" b="1">
                  <a:solidFill>
                    <a:schemeClr val="lt1"/>
                  </a:solidFill>
                  <a:latin typeface="Arial"/>
                  <a:ea typeface="Arial"/>
                  <a:cs typeface="Arial"/>
                  <a:sym typeface="Arial"/>
                </a:endParaRPr>
              </a:p>
            </p:txBody>
          </p:sp>
          <p:sp>
            <p:nvSpPr>
              <p:cNvPr id="887" name="Google Shape;887;p21"/>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Improved Warehouse</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Safety</a:t>
                </a:r>
                <a:endParaRPr/>
              </a:p>
            </p:txBody>
          </p:sp>
        </p:grpSp>
      </p:grpSp>
      <p:grpSp>
        <p:nvGrpSpPr>
          <p:cNvPr id="888" name="Google Shape;888;p21"/>
          <p:cNvGrpSpPr/>
          <p:nvPr/>
        </p:nvGrpSpPr>
        <p:grpSpPr>
          <a:xfrm>
            <a:off x="8174933" y="1235533"/>
            <a:ext cx="3788079" cy="4752517"/>
            <a:chOff x="8174933" y="807115"/>
            <a:chExt cx="3788079" cy="4752517"/>
          </a:xfrm>
        </p:grpSpPr>
        <p:grpSp>
          <p:nvGrpSpPr>
            <p:cNvPr id="889" name="Google Shape;889;p21"/>
            <p:cNvGrpSpPr/>
            <p:nvPr/>
          </p:nvGrpSpPr>
          <p:grpSpPr>
            <a:xfrm>
              <a:off x="8569468" y="807115"/>
              <a:ext cx="2999010" cy="2999010"/>
              <a:chOff x="1435214" y="906563"/>
              <a:chExt cx="3577602" cy="3577602"/>
            </a:xfrm>
          </p:grpSpPr>
          <p:pic>
            <p:nvPicPr>
              <p:cNvPr id="890" name="Google Shape;890;p21"/>
              <p:cNvPicPr preferRelativeResize="0"/>
              <p:nvPr/>
            </p:nvPicPr>
            <p:blipFill rotWithShape="1">
              <a:blip r:embed="rId8">
                <a:alphaModFix/>
              </a:blip>
              <a:srcRect l="16699" r="16698"/>
              <a:stretch/>
            </p:blipFill>
            <p:spPr>
              <a:xfrm>
                <a:off x="1578095" y="1050397"/>
                <a:ext cx="3291840" cy="3289933"/>
              </a:xfrm>
              <a:prstGeom prst="ellipse">
                <a:avLst/>
              </a:prstGeom>
              <a:noFill/>
              <a:ln>
                <a:noFill/>
              </a:ln>
            </p:spPr>
          </p:pic>
          <p:sp>
            <p:nvSpPr>
              <p:cNvPr id="891" name="Google Shape;891;p21"/>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92" name="Google Shape;892;p21"/>
            <p:cNvGrpSpPr/>
            <p:nvPr/>
          </p:nvGrpSpPr>
          <p:grpSpPr>
            <a:xfrm>
              <a:off x="8174933" y="4328526"/>
              <a:ext cx="3788079" cy="1231106"/>
              <a:chOff x="878189" y="4065714"/>
              <a:chExt cx="3788079" cy="1231106"/>
            </a:xfrm>
          </p:grpSpPr>
          <p:sp>
            <p:nvSpPr>
              <p:cNvPr id="893" name="Google Shape;893;p21"/>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Albemarle</a:t>
                </a:r>
                <a:endParaRPr/>
              </a:p>
            </p:txBody>
          </p:sp>
          <p:sp>
            <p:nvSpPr>
              <p:cNvPr id="894" name="Google Shape;894;p21"/>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Connectivity via </a:t>
                </a:r>
                <a:endParaRPr/>
              </a:p>
              <a:p>
                <a:pPr marL="0" marR="0" lvl="0" indent="0" algn="ctr" rtl="0">
                  <a:spcBef>
                    <a:spcPts val="0"/>
                  </a:spcBef>
                  <a:spcAft>
                    <a:spcPts val="0"/>
                  </a:spcAft>
                  <a:buNone/>
                </a:pPr>
                <a:r>
                  <a:rPr lang="en-US" sz="2200">
                    <a:solidFill>
                      <a:srgbClr val="FF540A"/>
                    </a:solidFill>
                    <a:latin typeface="Arial"/>
                    <a:ea typeface="Arial"/>
                    <a:cs typeface="Arial"/>
                    <a:sym typeface="Arial"/>
                  </a:rPr>
                  <a:t>Private LTE/5G</a:t>
                </a:r>
                <a:endParaRPr/>
              </a:p>
            </p:txBody>
          </p:sp>
        </p:grpSp>
      </p:grpSp>
      <p:sp>
        <p:nvSpPr>
          <p:cNvPr id="895" name="Google Shape;895;p21"/>
          <p:cNvSpPr/>
          <p:nvPr/>
        </p:nvSpPr>
        <p:spPr>
          <a:xfrm>
            <a:off x="471319" y="386642"/>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896" name="Google Shape;896;p21"/>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Wireless-Value Realization</a:t>
            </a:r>
            <a:endParaRPr/>
          </a:p>
        </p:txBody>
      </p:sp>
      <p:grpSp>
        <p:nvGrpSpPr>
          <p:cNvPr id="897" name="Google Shape;897;p21"/>
          <p:cNvGrpSpPr/>
          <p:nvPr/>
        </p:nvGrpSpPr>
        <p:grpSpPr>
          <a:xfrm>
            <a:off x="228989" y="1235533"/>
            <a:ext cx="3788079" cy="4752517"/>
            <a:chOff x="228989" y="1235533"/>
            <a:chExt cx="3788079" cy="4752517"/>
          </a:xfrm>
        </p:grpSpPr>
        <p:sp>
          <p:nvSpPr>
            <p:cNvPr id="898" name="Google Shape;898;p21"/>
            <p:cNvSpPr txBox="1"/>
            <p:nvPr/>
          </p:nvSpPr>
          <p:spPr>
            <a:xfrm>
              <a:off x="228989" y="475694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Shufersal</a:t>
              </a:r>
              <a:endParaRPr sz="2400" b="1">
                <a:solidFill>
                  <a:schemeClr val="lt1"/>
                </a:solidFill>
                <a:latin typeface="Arial"/>
                <a:ea typeface="Arial"/>
                <a:cs typeface="Arial"/>
                <a:sym typeface="Arial"/>
              </a:endParaRPr>
            </a:p>
          </p:txBody>
        </p:sp>
        <p:sp>
          <p:nvSpPr>
            <p:cNvPr id="899" name="Google Shape;899;p21"/>
            <p:cNvSpPr txBox="1"/>
            <p:nvPr/>
          </p:nvSpPr>
          <p:spPr>
            <a:xfrm>
              <a:off x="228989" y="521860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Supply Chain </a:t>
              </a:r>
              <a:endParaRPr/>
            </a:p>
            <a:p>
              <a:pPr marL="0" marR="0" lvl="0" indent="0" algn="ctr" rtl="0">
                <a:spcBef>
                  <a:spcPts val="0"/>
                </a:spcBef>
                <a:spcAft>
                  <a:spcPts val="0"/>
                </a:spcAft>
                <a:buNone/>
              </a:pPr>
              <a:r>
                <a:rPr lang="en-US" sz="2200">
                  <a:solidFill>
                    <a:srgbClr val="FF540A"/>
                  </a:solidFill>
                  <a:latin typeface="Arial"/>
                  <a:ea typeface="Arial"/>
                  <a:cs typeface="Arial"/>
                  <a:sym typeface="Arial"/>
                </a:rPr>
                <a:t>Tracking</a:t>
              </a:r>
              <a:endParaRPr/>
            </a:p>
          </p:txBody>
        </p:sp>
        <p:grpSp>
          <p:nvGrpSpPr>
            <p:cNvPr id="900" name="Google Shape;900;p21"/>
            <p:cNvGrpSpPr/>
            <p:nvPr/>
          </p:nvGrpSpPr>
          <p:grpSpPr>
            <a:xfrm>
              <a:off x="623522" y="1235533"/>
              <a:ext cx="2999011" cy="2999010"/>
              <a:chOff x="623522" y="1235533"/>
              <a:chExt cx="2999011" cy="2999010"/>
            </a:xfrm>
          </p:grpSpPr>
          <p:sp>
            <p:nvSpPr>
              <p:cNvPr id="901" name="Google Shape;901;p21"/>
              <p:cNvSpPr/>
              <p:nvPr/>
            </p:nvSpPr>
            <p:spPr>
              <a:xfrm>
                <a:off x="623522" y="1235533"/>
                <a:ext cx="2999011" cy="2999010"/>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02" name="Google Shape;902;p21"/>
              <p:cNvPicPr preferRelativeResize="0"/>
              <p:nvPr/>
            </p:nvPicPr>
            <p:blipFill rotWithShape="1">
              <a:blip r:embed="rId9">
                <a:alphaModFix/>
              </a:blip>
              <a:srcRect t="29" b="28"/>
              <a:stretch/>
            </p:blipFill>
            <p:spPr>
              <a:xfrm>
                <a:off x="743295" y="1356105"/>
                <a:ext cx="2759465" cy="2757865"/>
              </a:xfrm>
              <a:prstGeom prst="ellipse">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animEffect transition="in" filter="fade">
                                      <p:cBhvr>
                                        <p:cTn id="7" dur="1500"/>
                                        <p:tgtEl>
                                          <p:spTgt spid="8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1"/>
                                        </p:tgtEl>
                                        <p:attrNameLst>
                                          <p:attrName>style.visibility</p:attrName>
                                        </p:attrNameLst>
                                      </p:cBhvr>
                                      <p:to>
                                        <p:strVal val="visible"/>
                                      </p:to>
                                    </p:set>
                                    <p:animEffect transition="in" filter="fade">
                                      <p:cBhvr>
                                        <p:cTn id="12" dur="1500"/>
                                        <p:tgtEl>
                                          <p:spTgt spid="8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8"/>
                                        </p:tgtEl>
                                        <p:attrNameLst>
                                          <p:attrName>style.visibility</p:attrName>
                                        </p:attrNameLst>
                                      </p:cBhvr>
                                      <p:to>
                                        <p:strVal val="visible"/>
                                      </p:to>
                                    </p:set>
                                    <p:animEffect transition="in" filter="fade">
                                      <p:cBhvr>
                                        <p:cTn id="17" dur="1500"/>
                                        <p:tgtEl>
                                          <p:spTgt spid="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22"/>
          <p:cNvSpPr/>
          <p:nvPr/>
        </p:nvSpPr>
        <p:spPr>
          <a:xfrm>
            <a:off x="868680" y="1117582"/>
            <a:ext cx="10454640" cy="863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b="1">
                <a:solidFill>
                  <a:schemeClr val="lt1"/>
                </a:solidFill>
                <a:latin typeface="Arial"/>
                <a:ea typeface="Arial"/>
                <a:cs typeface="Arial"/>
                <a:sym typeface="Arial"/>
              </a:rPr>
              <a:t>Gartner’s Top Strategic Technology Trends for 2023</a:t>
            </a:r>
            <a:endParaRPr/>
          </a:p>
        </p:txBody>
      </p:sp>
      <p:sp>
        <p:nvSpPr>
          <p:cNvPr id="908" name="Google Shape;908;p22"/>
          <p:cNvSpPr txBox="1"/>
          <p:nvPr/>
        </p:nvSpPr>
        <p:spPr>
          <a:xfrm>
            <a:off x="7999450" y="3976770"/>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Metaverse</a:t>
            </a:r>
            <a:endParaRPr/>
          </a:p>
        </p:txBody>
      </p:sp>
      <p:sp>
        <p:nvSpPr>
          <p:cNvPr id="909" name="Google Shape;909;p22"/>
          <p:cNvSpPr txBox="1"/>
          <p:nvPr/>
        </p:nvSpPr>
        <p:spPr>
          <a:xfrm>
            <a:off x="7999450" y="3314477"/>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Adaptive AI</a:t>
            </a:r>
            <a:endParaRPr/>
          </a:p>
        </p:txBody>
      </p:sp>
      <p:sp>
        <p:nvSpPr>
          <p:cNvPr id="910" name="Google Shape;910;p22"/>
          <p:cNvSpPr txBox="1"/>
          <p:nvPr/>
        </p:nvSpPr>
        <p:spPr>
          <a:xfrm>
            <a:off x="7999450" y="265218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Superapps</a:t>
            </a:r>
            <a:endParaRPr sz="1800" b="1">
              <a:solidFill>
                <a:schemeClr val="lt2"/>
              </a:solidFill>
              <a:latin typeface="Arial"/>
              <a:ea typeface="Arial"/>
              <a:cs typeface="Arial"/>
              <a:sym typeface="Arial"/>
            </a:endParaRPr>
          </a:p>
        </p:txBody>
      </p:sp>
      <p:sp>
        <p:nvSpPr>
          <p:cNvPr id="911" name="Google Shape;911;p22"/>
          <p:cNvSpPr/>
          <p:nvPr/>
        </p:nvSpPr>
        <p:spPr>
          <a:xfrm>
            <a:off x="8124573" y="4073908"/>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912" name="Google Shape;912;p22"/>
          <p:cNvSpPr/>
          <p:nvPr/>
        </p:nvSpPr>
        <p:spPr>
          <a:xfrm>
            <a:off x="8101841" y="3430210"/>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913" name="Google Shape;913;p22"/>
          <p:cNvSpPr/>
          <p:nvPr/>
        </p:nvSpPr>
        <p:spPr>
          <a:xfrm>
            <a:off x="8130691" y="2790888"/>
            <a:ext cx="424865" cy="335501"/>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2"/>
              </a:solidFill>
              <a:latin typeface="Arial Black"/>
              <a:ea typeface="Arial Black"/>
              <a:cs typeface="Arial Black"/>
              <a:sym typeface="Arial Black"/>
            </a:endParaRPr>
          </a:p>
        </p:txBody>
      </p:sp>
      <p:sp>
        <p:nvSpPr>
          <p:cNvPr id="914" name="Google Shape;914;p22"/>
          <p:cNvSpPr txBox="1"/>
          <p:nvPr/>
        </p:nvSpPr>
        <p:spPr>
          <a:xfrm>
            <a:off x="479465" y="265218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Digital Immune System</a:t>
            </a:r>
            <a:endParaRPr/>
          </a:p>
        </p:txBody>
      </p:sp>
      <p:sp>
        <p:nvSpPr>
          <p:cNvPr id="915" name="Google Shape;915;p22"/>
          <p:cNvSpPr txBox="1"/>
          <p:nvPr/>
        </p:nvSpPr>
        <p:spPr>
          <a:xfrm>
            <a:off x="479465" y="3314477"/>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Applied Observability</a:t>
            </a:r>
            <a:endParaRPr/>
          </a:p>
        </p:txBody>
      </p:sp>
      <p:sp>
        <p:nvSpPr>
          <p:cNvPr id="916" name="Google Shape;916;p22"/>
          <p:cNvSpPr txBox="1"/>
          <p:nvPr/>
        </p:nvSpPr>
        <p:spPr>
          <a:xfrm>
            <a:off x="479465" y="3976770"/>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AI TRiSM</a:t>
            </a:r>
            <a:endParaRPr/>
          </a:p>
        </p:txBody>
      </p:sp>
      <p:sp>
        <p:nvSpPr>
          <p:cNvPr id="917" name="Google Shape;917;p22"/>
          <p:cNvSpPr/>
          <p:nvPr/>
        </p:nvSpPr>
        <p:spPr>
          <a:xfrm>
            <a:off x="649021" y="2785139"/>
            <a:ext cx="348237" cy="347004"/>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918" name="Google Shape;918;p22"/>
          <p:cNvSpPr/>
          <p:nvPr/>
        </p:nvSpPr>
        <p:spPr>
          <a:xfrm>
            <a:off x="610015" y="3499149"/>
            <a:ext cx="426248" cy="243570"/>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919" name="Google Shape;919;p22"/>
          <p:cNvSpPr/>
          <p:nvPr/>
        </p:nvSpPr>
        <p:spPr>
          <a:xfrm>
            <a:off x="602403" y="4128998"/>
            <a:ext cx="441471" cy="308458"/>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920" name="Google Shape;920;p22"/>
          <p:cNvSpPr txBox="1"/>
          <p:nvPr/>
        </p:nvSpPr>
        <p:spPr>
          <a:xfrm>
            <a:off x="479466" y="4639063"/>
            <a:ext cx="11233070"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365750" tIns="45700" rIns="0" bIns="45700" anchor="ctr" anchorCtr="0">
            <a:noAutofit/>
          </a:bodyPr>
          <a:lstStyle/>
          <a:p>
            <a:pPr marL="0" marR="0" lvl="0" indent="0" algn="ctr" rtl="0">
              <a:spcBef>
                <a:spcPts val="0"/>
              </a:spcBef>
              <a:spcAft>
                <a:spcPts val="0"/>
              </a:spcAft>
              <a:buNone/>
            </a:pPr>
            <a:r>
              <a:rPr lang="en-US" sz="1800" b="1">
                <a:solidFill>
                  <a:srgbClr val="6F7878"/>
                </a:solidFill>
                <a:latin typeface="Arial"/>
                <a:ea typeface="Arial"/>
                <a:cs typeface="Arial"/>
                <a:sym typeface="Arial"/>
              </a:rPr>
              <a:t>Sustainable Technology</a:t>
            </a:r>
            <a:endParaRPr/>
          </a:p>
        </p:txBody>
      </p:sp>
      <p:sp>
        <p:nvSpPr>
          <p:cNvPr id="921" name="Google Shape;921;p22"/>
          <p:cNvSpPr/>
          <p:nvPr/>
        </p:nvSpPr>
        <p:spPr>
          <a:xfrm>
            <a:off x="4502934" y="4733542"/>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922" name="Google Shape;922;p22"/>
          <p:cNvSpPr txBox="1"/>
          <p:nvPr/>
        </p:nvSpPr>
        <p:spPr>
          <a:xfrm>
            <a:off x="4239459" y="397676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Wireless-Value Realization</a:t>
            </a:r>
            <a:endParaRPr/>
          </a:p>
        </p:txBody>
      </p:sp>
      <p:sp>
        <p:nvSpPr>
          <p:cNvPr id="923" name="Google Shape;923;p22"/>
          <p:cNvSpPr txBox="1"/>
          <p:nvPr/>
        </p:nvSpPr>
        <p:spPr>
          <a:xfrm>
            <a:off x="4239459" y="2652183"/>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Industry Cloud Platforms</a:t>
            </a:r>
            <a:endParaRPr/>
          </a:p>
        </p:txBody>
      </p:sp>
      <p:sp>
        <p:nvSpPr>
          <p:cNvPr id="924" name="Google Shape;924;p22"/>
          <p:cNvSpPr txBox="1"/>
          <p:nvPr/>
        </p:nvSpPr>
        <p:spPr>
          <a:xfrm>
            <a:off x="4239459" y="3314476"/>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Platform Engineering</a:t>
            </a:r>
            <a:endParaRPr/>
          </a:p>
        </p:txBody>
      </p:sp>
      <p:sp>
        <p:nvSpPr>
          <p:cNvPr id="925" name="Google Shape;925;p22"/>
          <p:cNvSpPr/>
          <p:nvPr/>
        </p:nvSpPr>
        <p:spPr>
          <a:xfrm>
            <a:off x="4396649" y="4081520"/>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926" name="Google Shape;926;p22"/>
          <p:cNvSpPr/>
          <p:nvPr/>
        </p:nvSpPr>
        <p:spPr>
          <a:xfrm>
            <a:off x="4354785" y="2815105"/>
            <a:ext cx="456695" cy="287071"/>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927" name="Google Shape;927;p22"/>
          <p:cNvSpPr/>
          <p:nvPr/>
        </p:nvSpPr>
        <p:spPr>
          <a:xfrm>
            <a:off x="4354785" y="3477398"/>
            <a:ext cx="456695" cy="28707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928" name="Google Shape;928;p22"/>
          <p:cNvSpPr txBox="1"/>
          <p:nvPr/>
        </p:nvSpPr>
        <p:spPr>
          <a:xfrm>
            <a:off x="479465"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6F7878"/>
                </a:solidFill>
                <a:latin typeface="Arial Black"/>
                <a:ea typeface="Arial Black"/>
                <a:cs typeface="Arial Black"/>
                <a:sym typeface="Arial Black"/>
              </a:rPr>
              <a:t>Optimize</a:t>
            </a:r>
            <a:endParaRPr/>
          </a:p>
        </p:txBody>
      </p:sp>
      <p:sp>
        <p:nvSpPr>
          <p:cNvPr id="929" name="Google Shape;929;p22"/>
          <p:cNvSpPr txBox="1"/>
          <p:nvPr/>
        </p:nvSpPr>
        <p:spPr>
          <a:xfrm>
            <a:off x="7999450"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Pioneer</a:t>
            </a:r>
            <a:endParaRPr/>
          </a:p>
        </p:txBody>
      </p:sp>
      <p:sp>
        <p:nvSpPr>
          <p:cNvPr id="930" name="Google Shape;930;p22"/>
          <p:cNvSpPr txBox="1"/>
          <p:nvPr/>
        </p:nvSpPr>
        <p:spPr>
          <a:xfrm>
            <a:off x="4239459"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6F7878"/>
                </a:solidFill>
                <a:latin typeface="Arial Black"/>
                <a:ea typeface="Arial Black"/>
                <a:cs typeface="Arial Black"/>
                <a:sym typeface="Arial Black"/>
              </a:rPr>
              <a:t>Scale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23"/>
          <p:cNvSpPr txBox="1"/>
          <p:nvPr/>
        </p:nvSpPr>
        <p:spPr>
          <a:xfrm>
            <a:off x="4692819" y="1064779"/>
            <a:ext cx="2764192" cy="52322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800" b="1">
                <a:solidFill>
                  <a:srgbClr val="009AD7"/>
                </a:solidFill>
                <a:latin typeface="Arial"/>
                <a:ea typeface="Arial"/>
                <a:cs typeface="Arial"/>
                <a:sym typeface="Arial"/>
              </a:rPr>
              <a:t>Core Features</a:t>
            </a:r>
            <a:endParaRPr/>
          </a:p>
        </p:txBody>
      </p:sp>
      <p:sp>
        <p:nvSpPr>
          <p:cNvPr id="936" name="Google Shape;936;p23"/>
          <p:cNvSpPr txBox="1"/>
          <p:nvPr/>
        </p:nvSpPr>
        <p:spPr>
          <a:xfrm>
            <a:off x="8372472" y="4611698"/>
            <a:ext cx="2898379" cy="954107"/>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2800" b="1">
                <a:solidFill>
                  <a:srgbClr val="06C4B0"/>
                </a:solidFill>
                <a:latin typeface="Arial"/>
                <a:ea typeface="Arial"/>
                <a:cs typeface="Arial"/>
                <a:sym typeface="Arial"/>
              </a:rPr>
              <a:t>Mini App Publication</a:t>
            </a:r>
            <a:endParaRPr/>
          </a:p>
        </p:txBody>
      </p:sp>
      <p:sp>
        <p:nvSpPr>
          <p:cNvPr id="937" name="Google Shape;937;p23"/>
          <p:cNvSpPr txBox="1"/>
          <p:nvPr/>
        </p:nvSpPr>
        <p:spPr>
          <a:xfrm>
            <a:off x="970602" y="4611698"/>
            <a:ext cx="2789295" cy="954107"/>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US" sz="2800" b="1">
                <a:solidFill>
                  <a:srgbClr val="FEC10D"/>
                </a:solidFill>
                <a:latin typeface="Arial"/>
                <a:ea typeface="Arial"/>
                <a:cs typeface="Arial"/>
                <a:sym typeface="Arial"/>
              </a:rPr>
              <a:t>Data </a:t>
            </a:r>
            <a:br>
              <a:rPr lang="en-US" sz="2800" b="1">
                <a:solidFill>
                  <a:srgbClr val="FEC10D"/>
                </a:solidFill>
                <a:latin typeface="Arial"/>
                <a:ea typeface="Arial"/>
                <a:cs typeface="Arial"/>
                <a:sym typeface="Arial"/>
              </a:rPr>
            </a:br>
            <a:r>
              <a:rPr lang="en-US" sz="2800" b="1">
                <a:solidFill>
                  <a:srgbClr val="FEC10D"/>
                </a:solidFill>
                <a:latin typeface="Arial"/>
                <a:ea typeface="Arial"/>
                <a:cs typeface="Arial"/>
                <a:sym typeface="Arial"/>
              </a:rPr>
              <a:t>Sharing</a:t>
            </a:r>
            <a:endParaRPr/>
          </a:p>
        </p:txBody>
      </p:sp>
      <p:sp>
        <p:nvSpPr>
          <p:cNvPr id="938" name="Google Shape;938;p23"/>
          <p:cNvSpPr txBox="1"/>
          <p:nvPr/>
        </p:nvSpPr>
        <p:spPr>
          <a:xfrm>
            <a:off x="8600929" y="1846410"/>
            <a:ext cx="2906834" cy="954107"/>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2800" b="1">
                <a:solidFill>
                  <a:srgbClr val="06C4B0"/>
                </a:solidFill>
                <a:latin typeface="Arial"/>
                <a:ea typeface="Arial"/>
                <a:cs typeface="Arial"/>
                <a:sym typeface="Arial"/>
              </a:rPr>
              <a:t>Mini App Development</a:t>
            </a:r>
            <a:endParaRPr/>
          </a:p>
        </p:txBody>
      </p:sp>
      <p:sp>
        <p:nvSpPr>
          <p:cNvPr id="939" name="Google Shape;939;p23"/>
          <p:cNvSpPr txBox="1"/>
          <p:nvPr/>
        </p:nvSpPr>
        <p:spPr>
          <a:xfrm>
            <a:off x="718615" y="1846410"/>
            <a:ext cx="2906834" cy="954107"/>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US" sz="2800" b="1">
                <a:solidFill>
                  <a:srgbClr val="FEC10D"/>
                </a:solidFill>
                <a:latin typeface="Arial"/>
                <a:ea typeface="Arial"/>
                <a:cs typeface="Arial"/>
                <a:sym typeface="Arial"/>
              </a:rPr>
              <a:t>User-</a:t>
            </a:r>
            <a:br>
              <a:rPr lang="en-US" sz="2800" b="1">
                <a:solidFill>
                  <a:srgbClr val="FEC10D"/>
                </a:solidFill>
                <a:latin typeface="Arial"/>
                <a:ea typeface="Arial"/>
                <a:cs typeface="Arial"/>
                <a:sym typeface="Arial"/>
              </a:rPr>
            </a:br>
            <a:r>
              <a:rPr lang="en-US" sz="2800" b="1">
                <a:solidFill>
                  <a:srgbClr val="FEC10D"/>
                </a:solidFill>
                <a:latin typeface="Arial"/>
                <a:ea typeface="Arial"/>
                <a:cs typeface="Arial"/>
                <a:sym typeface="Arial"/>
              </a:rPr>
              <a:t>Activated</a:t>
            </a:r>
            <a:endParaRPr/>
          </a:p>
        </p:txBody>
      </p:sp>
      <p:grpSp>
        <p:nvGrpSpPr>
          <p:cNvPr id="940" name="Google Shape;940;p23"/>
          <p:cNvGrpSpPr/>
          <p:nvPr/>
        </p:nvGrpSpPr>
        <p:grpSpPr>
          <a:xfrm>
            <a:off x="3321171" y="2227837"/>
            <a:ext cx="5522733" cy="3746291"/>
            <a:chOff x="3212796" y="2234068"/>
            <a:chExt cx="5740080" cy="3893728"/>
          </a:xfrm>
        </p:grpSpPr>
        <p:cxnSp>
          <p:nvCxnSpPr>
            <p:cNvPr id="941" name="Google Shape;941;p23"/>
            <p:cNvCxnSpPr/>
            <p:nvPr/>
          </p:nvCxnSpPr>
          <p:spPr>
            <a:xfrm rot="10800000">
              <a:off x="7804204" y="2241988"/>
              <a:ext cx="1148672" cy="1088458"/>
            </a:xfrm>
            <a:prstGeom prst="straightConnector1">
              <a:avLst/>
            </a:prstGeom>
            <a:noFill/>
            <a:ln w="76200" cap="rnd" cmpd="sng">
              <a:solidFill>
                <a:srgbClr val="009AD7"/>
              </a:solidFill>
              <a:prstDash val="solid"/>
              <a:miter lim="800000"/>
              <a:headEnd type="none" w="sm" len="sm"/>
              <a:tailEnd type="none" w="sm" len="sm"/>
            </a:ln>
          </p:spPr>
        </p:cxnSp>
        <p:cxnSp>
          <p:nvCxnSpPr>
            <p:cNvPr id="942" name="Google Shape;942;p23"/>
            <p:cNvCxnSpPr/>
            <p:nvPr/>
          </p:nvCxnSpPr>
          <p:spPr>
            <a:xfrm flipH="1">
              <a:off x="6077621" y="3334404"/>
              <a:ext cx="2865785" cy="2793392"/>
            </a:xfrm>
            <a:prstGeom prst="straightConnector1">
              <a:avLst/>
            </a:prstGeom>
            <a:noFill/>
            <a:ln w="76200" cap="rnd" cmpd="sng">
              <a:solidFill>
                <a:srgbClr val="06C4B0"/>
              </a:solidFill>
              <a:prstDash val="solid"/>
              <a:miter lim="800000"/>
              <a:headEnd type="none" w="sm" len="sm"/>
              <a:tailEnd type="none" w="sm" len="sm"/>
            </a:ln>
          </p:spPr>
        </p:cxnSp>
        <p:cxnSp>
          <p:nvCxnSpPr>
            <p:cNvPr id="943" name="Google Shape;943;p23"/>
            <p:cNvCxnSpPr/>
            <p:nvPr/>
          </p:nvCxnSpPr>
          <p:spPr>
            <a:xfrm rot="10800000" flipH="1">
              <a:off x="3212796" y="2234068"/>
              <a:ext cx="1182104" cy="1120136"/>
            </a:xfrm>
            <a:prstGeom prst="straightConnector1">
              <a:avLst/>
            </a:prstGeom>
            <a:noFill/>
            <a:ln w="76200" cap="rnd" cmpd="sng">
              <a:solidFill>
                <a:srgbClr val="FEC10D"/>
              </a:solidFill>
              <a:prstDash val="solid"/>
              <a:miter lim="800000"/>
              <a:headEnd type="none" w="sm" len="sm"/>
              <a:tailEnd type="none" w="sm" len="sm"/>
            </a:ln>
          </p:spPr>
        </p:cxnSp>
        <p:cxnSp>
          <p:nvCxnSpPr>
            <p:cNvPr id="944" name="Google Shape;944;p23"/>
            <p:cNvCxnSpPr/>
            <p:nvPr/>
          </p:nvCxnSpPr>
          <p:spPr>
            <a:xfrm>
              <a:off x="3229830" y="3365929"/>
              <a:ext cx="2833442" cy="2761866"/>
            </a:xfrm>
            <a:prstGeom prst="straightConnector1">
              <a:avLst/>
            </a:prstGeom>
            <a:noFill/>
            <a:ln w="76200" cap="rnd" cmpd="sng">
              <a:solidFill>
                <a:srgbClr val="FEC10D"/>
              </a:solidFill>
              <a:prstDash val="solid"/>
              <a:miter lim="800000"/>
              <a:headEnd type="none" w="sm" len="sm"/>
              <a:tailEnd type="none" w="sm" len="sm"/>
            </a:ln>
          </p:spPr>
        </p:cxnSp>
        <p:cxnSp>
          <p:nvCxnSpPr>
            <p:cNvPr id="945" name="Google Shape;945;p23"/>
            <p:cNvCxnSpPr/>
            <p:nvPr/>
          </p:nvCxnSpPr>
          <p:spPr>
            <a:xfrm>
              <a:off x="4419600" y="2234068"/>
              <a:ext cx="3364163" cy="0"/>
            </a:xfrm>
            <a:prstGeom prst="straightConnector1">
              <a:avLst/>
            </a:prstGeom>
            <a:noFill/>
            <a:ln w="76200" cap="rnd" cmpd="sng">
              <a:solidFill>
                <a:srgbClr val="009AD7"/>
              </a:solidFill>
              <a:prstDash val="solid"/>
              <a:miter lim="800000"/>
              <a:headEnd type="none" w="sm" len="sm"/>
              <a:tailEnd type="none" w="sm" len="sm"/>
            </a:ln>
          </p:spPr>
        </p:cxnSp>
      </p:grpSp>
      <p:sp>
        <p:nvSpPr>
          <p:cNvPr id="946" name="Google Shape;946;p23"/>
          <p:cNvSpPr txBox="1"/>
          <p:nvPr/>
        </p:nvSpPr>
        <p:spPr>
          <a:xfrm>
            <a:off x="4940158" y="1725487"/>
            <a:ext cx="2269515"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a:solidFill>
                  <a:srgbClr val="009AD7"/>
                </a:solidFill>
                <a:latin typeface="Arial Black"/>
                <a:ea typeface="Arial Black"/>
                <a:cs typeface="Arial Black"/>
                <a:sym typeface="Arial Black"/>
              </a:rPr>
              <a:t>App</a:t>
            </a:r>
            <a:endParaRPr/>
          </a:p>
        </p:txBody>
      </p:sp>
      <p:sp>
        <p:nvSpPr>
          <p:cNvPr id="947" name="Google Shape;947;p23"/>
          <p:cNvSpPr txBox="1"/>
          <p:nvPr/>
        </p:nvSpPr>
        <p:spPr>
          <a:xfrm rot="-2673139">
            <a:off x="6583952" y="4634409"/>
            <a:ext cx="2269515"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a:solidFill>
                  <a:srgbClr val="06C4B0"/>
                </a:solidFill>
                <a:latin typeface="Arial Black"/>
                <a:ea typeface="Arial Black"/>
                <a:cs typeface="Arial Black"/>
                <a:sym typeface="Arial Black"/>
              </a:rPr>
              <a:t>Platform</a:t>
            </a:r>
            <a:endParaRPr/>
          </a:p>
        </p:txBody>
      </p:sp>
      <p:sp>
        <p:nvSpPr>
          <p:cNvPr id="948" name="Google Shape;948;p23"/>
          <p:cNvSpPr txBox="1"/>
          <p:nvPr/>
        </p:nvSpPr>
        <p:spPr>
          <a:xfrm rot="2640000">
            <a:off x="3227149" y="4558230"/>
            <a:ext cx="2269515"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a:solidFill>
                  <a:srgbClr val="FEC10D"/>
                </a:solidFill>
                <a:latin typeface="Arial Black"/>
                <a:ea typeface="Arial Black"/>
                <a:cs typeface="Arial Black"/>
                <a:sym typeface="Arial Black"/>
              </a:rPr>
              <a:t>Ecosystem</a:t>
            </a:r>
            <a:endParaRPr/>
          </a:p>
        </p:txBody>
      </p:sp>
      <p:grpSp>
        <p:nvGrpSpPr>
          <p:cNvPr id="949" name="Google Shape;949;p23"/>
          <p:cNvGrpSpPr/>
          <p:nvPr/>
        </p:nvGrpSpPr>
        <p:grpSpPr>
          <a:xfrm>
            <a:off x="3608206" y="2423073"/>
            <a:ext cx="4943475" cy="3286125"/>
            <a:chOff x="3617537" y="2504096"/>
            <a:chExt cx="4943475" cy="3286125"/>
          </a:xfrm>
        </p:grpSpPr>
        <p:sp>
          <p:nvSpPr>
            <p:cNvPr id="950" name="Google Shape;950;p23"/>
            <p:cNvSpPr/>
            <p:nvPr/>
          </p:nvSpPr>
          <p:spPr>
            <a:xfrm>
              <a:off x="3617537" y="2504096"/>
              <a:ext cx="4943475" cy="3286125"/>
            </a:xfrm>
            <a:custGeom>
              <a:avLst/>
              <a:gdLst/>
              <a:ahLst/>
              <a:cxnLst/>
              <a:rect l="l" t="t" r="r" b="b"/>
              <a:pathLst>
                <a:path w="4943475" h="3286125" extrusionOk="0">
                  <a:moveTo>
                    <a:pt x="923925" y="9525"/>
                  </a:moveTo>
                  <a:lnTo>
                    <a:pt x="4048125" y="0"/>
                  </a:lnTo>
                  <a:lnTo>
                    <a:pt x="4943475" y="857250"/>
                  </a:lnTo>
                  <a:lnTo>
                    <a:pt x="2466975" y="3286125"/>
                  </a:lnTo>
                  <a:lnTo>
                    <a:pt x="0" y="876300"/>
                  </a:lnTo>
                  <a:lnTo>
                    <a:pt x="923925" y="9525"/>
                  </a:lnTo>
                  <a:close/>
                </a:path>
              </a:pathLst>
            </a:custGeom>
            <a:solidFill>
              <a:schemeClr val="lt1"/>
            </a:solidFill>
            <a:ln w="152400" cap="flat" cmpd="sng">
              <a:solidFill>
                <a:srgbClr val="FF54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951" name="Google Shape;951;p23"/>
            <p:cNvGrpSpPr/>
            <p:nvPr/>
          </p:nvGrpSpPr>
          <p:grpSpPr>
            <a:xfrm>
              <a:off x="4354809" y="2759368"/>
              <a:ext cx="3468930" cy="2416944"/>
              <a:chOff x="4220529" y="2759368"/>
              <a:chExt cx="3468930" cy="2416944"/>
            </a:xfrm>
          </p:grpSpPr>
          <p:pic>
            <p:nvPicPr>
              <p:cNvPr id="952" name="Google Shape;952;p23"/>
              <p:cNvPicPr preferRelativeResize="0"/>
              <p:nvPr/>
            </p:nvPicPr>
            <p:blipFill rotWithShape="1">
              <a:blip r:embed="rId3">
                <a:alphaModFix/>
              </a:blip>
              <a:srcRect/>
              <a:stretch/>
            </p:blipFill>
            <p:spPr>
              <a:xfrm>
                <a:off x="5227063" y="2908001"/>
                <a:ext cx="1890532" cy="1890532"/>
              </a:xfrm>
              <a:prstGeom prst="rect">
                <a:avLst/>
              </a:prstGeom>
              <a:noFill/>
              <a:ln>
                <a:noFill/>
              </a:ln>
            </p:spPr>
          </p:pic>
          <p:sp>
            <p:nvSpPr>
              <p:cNvPr id="953" name="Google Shape;953;p23"/>
              <p:cNvSpPr/>
              <p:nvPr/>
            </p:nvSpPr>
            <p:spPr>
              <a:xfrm>
                <a:off x="4757512" y="2759368"/>
                <a:ext cx="226473" cy="226473"/>
              </a:xfrm>
              <a:prstGeom prst="ellipse">
                <a:avLst/>
              </a:prstGeom>
              <a:solidFill>
                <a:schemeClr val="lt2"/>
              </a:solidFill>
              <a:ln w="762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4" name="Google Shape;954;p23"/>
              <p:cNvSpPr/>
              <p:nvPr/>
            </p:nvSpPr>
            <p:spPr>
              <a:xfrm>
                <a:off x="4220529" y="3328106"/>
                <a:ext cx="226473" cy="226473"/>
              </a:xfrm>
              <a:prstGeom prst="ellipse">
                <a:avLst/>
              </a:prstGeom>
              <a:solidFill>
                <a:schemeClr val="lt2"/>
              </a:solidFill>
              <a:ln w="762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5" name="Google Shape;955;p23"/>
              <p:cNvSpPr/>
              <p:nvPr/>
            </p:nvSpPr>
            <p:spPr>
              <a:xfrm>
                <a:off x="7073132" y="2759368"/>
                <a:ext cx="226473" cy="226473"/>
              </a:xfrm>
              <a:prstGeom prst="ellipse">
                <a:avLst/>
              </a:prstGeom>
              <a:solidFill>
                <a:schemeClr val="lt2"/>
              </a:solidFill>
              <a:ln w="762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6" name="Google Shape;956;p23"/>
              <p:cNvSpPr/>
              <p:nvPr/>
            </p:nvSpPr>
            <p:spPr>
              <a:xfrm>
                <a:off x="5916483" y="4949839"/>
                <a:ext cx="226473" cy="226473"/>
              </a:xfrm>
              <a:prstGeom prst="ellipse">
                <a:avLst/>
              </a:prstGeom>
              <a:solidFill>
                <a:schemeClr val="lt2"/>
              </a:solidFill>
              <a:ln w="762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57" name="Google Shape;957;p23"/>
              <p:cNvSpPr/>
              <p:nvPr/>
            </p:nvSpPr>
            <p:spPr>
              <a:xfrm>
                <a:off x="7462986" y="3328106"/>
                <a:ext cx="226473" cy="226473"/>
              </a:xfrm>
              <a:prstGeom prst="ellipse">
                <a:avLst/>
              </a:prstGeom>
              <a:solidFill>
                <a:schemeClr val="lt2"/>
              </a:solidFill>
              <a:ln w="762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958" name="Google Shape;958;p23"/>
              <p:cNvCxnSpPr/>
              <p:nvPr/>
            </p:nvCxnSpPr>
            <p:spPr>
              <a:xfrm>
                <a:off x="4959568" y="2945859"/>
                <a:ext cx="651612" cy="300492"/>
              </a:xfrm>
              <a:prstGeom prst="straightConnector1">
                <a:avLst/>
              </a:prstGeom>
              <a:noFill/>
              <a:ln w="38100" cap="flat" cmpd="sng">
                <a:solidFill>
                  <a:schemeClr val="accent5"/>
                </a:solidFill>
                <a:prstDash val="solid"/>
                <a:miter lim="800000"/>
                <a:headEnd type="none" w="sm" len="sm"/>
                <a:tailEnd type="none" w="sm" len="sm"/>
              </a:ln>
            </p:spPr>
          </p:cxnSp>
          <p:cxnSp>
            <p:nvCxnSpPr>
              <p:cNvPr id="959" name="Google Shape;959;p23"/>
              <p:cNvCxnSpPr>
                <a:stCxn id="955" idx="3"/>
              </p:cNvCxnSpPr>
              <p:nvPr/>
            </p:nvCxnSpPr>
            <p:spPr>
              <a:xfrm flipH="1">
                <a:off x="6275298" y="2952675"/>
                <a:ext cx="831000" cy="312000"/>
              </a:xfrm>
              <a:prstGeom prst="straightConnector1">
                <a:avLst/>
              </a:prstGeom>
              <a:noFill/>
              <a:ln w="38100" cap="flat" cmpd="sng">
                <a:solidFill>
                  <a:schemeClr val="accent5"/>
                </a:solidFill>
                <a:prstDash val="solid"/>
                <a:miter lim="800000"/>
                <a:headEnd type="none" w="sm" len="sm"/>
                <a:tailEnd type="none" w="sm" len="sm"/>
              </a:ln>
            </p:spPr>
          </p:cxnSp>
          <p:cxnSp>
            <p:nvCxnSpPr>
              <p:cNvPr id="960" name="Google Shape;960;p23"/>
              <p:cNvCxnSpPr>
                <a:stCxn id="954" idx="6"/>
              </p:cNvCxnSpPr>
              <p:nvPr/>
            </p:nvCxnSpPr>
            <p:spPr>
              <a:xfrm>
                <a:off x="4447002" y="3441343"/>
                <a:ext cx="1164300" cy="0"/>
              </a:xfrm>
              <a:prstGeom prst="straightConnector1">
                <a:avLst/>
              </a:prstGeom>
              <a:noFill/>
              <a:ln w="38100" cap="flat" cmpd="sng">
                <a:solidFill>
                  <a:schemeClr val="accent5"/>
                </a:solidFill>
                <a:prstDash val="solid"/>
                <a:miter lim="800000"/>
                <a:headEnd type="none" w="sm" len="sm"/>
                <a:tailEnd type="none" w="sm" len="sm"/>
              </a:ln>
            </p:spPr>
          </p:cxnSp>
          <p:cxnSp>
            <p:nvCxnSpPr>
              <p:cNvPr id="961" name="Google Shape;961;p23"/>
              <p:cNvCxnSpPr/>
              <p:nvPr/>
            </p:nvCxnSpPr>
            <p:spPr>
              <a:xfrm>
                <a:off x="6286177" y="3441343"/>
                <a:ext cx="1164178" cy="0"/>
              </a:xfrm>
              <a:prstGeom prst="straightConnector1">
                <a:avLst/>
              </a:prstGeom>
              <a:noFill/>
              <a:ln w="38100" cap="flat" cmpd="sng">
                <a:solidFill>
                  <a:schemeClr val="accent5"/>
                </a:solidFill>
                <a:prstDash val="solid"/>
                <a:miter lim="800000"/>
                <a:headEnd type="none" w="sm" len="sm"/>
                <a:tailEnd type="none" w="sm" len="sm"/>
              </a:ln>
            </p:spPr>
          </p:cxnSp>
          <p:cxnSp>
            <p:nvCxnSpPr>
              <p:cNvPr id="962" name="Google Shape;962;p23"/>
              <p:cNvCxnSpPr/>
              <p:nvPr/>
            </p:nvCxnSpPr>
            <p:spPr>
              <a:xfrm rot="10800000">
                <a:off x="6013444" y="4219714"/>
                <a:ext cx="0" cy="706674"/>
              </a:xfrm>
              <a:prstGeom prst="straightConnector1">
                <a:avLst/>
              </a:prstGeom>
              <a:noFill/>
              <a:ln w="38100" cap="flat" cmpd="sng">
                <a:solidFill>
                  <a:schemeClr val="accent5"/>
                </a:solidFill>
                <a:prstDash val="solid"/>
                <a:miter lim="800000"/>
                <a:headEnd type="none" w="sm" len="sm"/>
                <a:tailEnd type="none" w="sm" len="sm"/>
              </a:ln>
            </p:spPr>
          </p:cxnSp>
        </p:grpSp>
      </p:grpSp>
      <p:sp>
        <p:nvSpPr>
          <p:cNvPr id="963" name="Google Shape;963;p23"/>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Superapps: </a:t>
            </a:r>
            <a:r>
              <a:rPr lang="en-US" sz="3200" b="0">
                <a:solidFill>
                  <a:srgbClr val="FF540A"/>
                </a:solidFill>
                <a:latin typeface="Arial Black"/>
                <a:ea typeface="Arial Black"/>
                <a:cs typeface="Arial Black"/>
                <a:sym typeface="Arial Black"/>
              </a:rPr>
              <a:t>Pioneer Engagement</a:t>
            </a:r>
            <a:endParaRPr sz="3200" b="0">
              <a:solidFill>
                <a:schemeClr val="lt2"/>
              </a:solidFill>
              <a:latin typeface="Arial Black"/>
              <a:ea typeface="Arial Black"/>
              <a:cs typeface="Arial Black"/>
              <a:sym typeface="Arial Black"/>
            </a:endParaRPr>
          </a:p>
        </p:txBody>
      </p:sp>
      <p:sp>
        <p:nvSpPr>
          <p:cNvPr id="964" name="Google Shape;964;p23"/>
          <p:cNvSpPr/>
          <p:nvPr/>
        </p:nvSpPr>
        <p:spPr>
          <a:xfrm>
            <a:off x="487431" y="384684"/>
            <a:ext cx="439219" cy="346836"/>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chemeClr val="lt2"/>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endParaRPr sz="1800" b="1">
              <a:solidFill>
                <a:schemeClr val="lt1"/>
              </a:solidFill>
              <a:latin typeface="Arial"/>
              <a:ea typeface="Arial"/>
              <a:cs typeface="Arial"/>
              <a:sym typeface="Arial"/>
            </a:endParaRPr>
          </a:p>
        </p:txBody>
      </p:sp>
      <p:sp>
        <p:nvSpPr>
          <p:cNvPr id="965" name="Google Shape;965;p23"/>
          <p:cNvSpPr txBox="1"/>
          <p:nvPr/>
        </p:nvSpPr>
        <p:spPr>
          <a:xfrm>
            <a:off x="457200" y="6271384"/>
            <a:ext cx="6229673" cy="1384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900">
                <a:solidFill>
                  <a:srgbClr val="D3D3D3"/>
                </a:solidFill>
                <a:latin typeface="Arial"/>
                <a:ea typeface="Arial"/>
                <a:cs typeface="Arial"/>
                <a:sym typeface="Arial"/>
              </a:rPr>
              <a:t>Gartner Research: </a:t>
            </a:r>
            <a:r>
              <a:rPr lang="en-US" sz="900" u="sng">
                <a:solidFill>
                  <a:srgbClr val="0563C1"/>
                </a:solidFill>
                <a:latin typeface="Calibri"/>
                <a:ea typeface="Calibri"/>
                <a:cs typeface="Calibri"/>
                <a:sym typeface="Calibri"/>
                <a:hlinkClick r:id="rId4">
                  <a:extLst>
                    <a:ext uri="{A12FA001-AC4F-418D-AE19-62706E023703}">
                      <ahyp:hlinkClr xmlns:ahyp="http://schemas.microsoft.com/office/drawing/2018/hyperlinkcolor" xmlns="" val="tx"/>
                    </a:ext>
                  </a:extLst>
                </a:hlinkClick>
              </a:rPr>
              <a:t>Top Strategic Technology Trends for 2023: Superapps</a:t>
            </a:r>
            <a:r>
              <a:rPr lang="en-US" sz="900">
                <a:solidFill>
                  <a:srgbClr val="D3D3D3"/>
                </a:solidFill>
                <a:latin typeface="Arial"/>
                <a:ea typeface="Arial"/>
                <a:cs typeface="Arial"/>
                <a:sym typeface="Arial"/>
              </a:rPr>
              <a:t> by Jason Wong et 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8"/>
                                        </p:tgtEl>
                                        <p:attrNameLst>
                                          <p:attrName>style.visibility</p:attrName>
                                        </p:attrNameLst>
                                      </p:cBhvr>
                                      <p:to>
                                        <p:strVal val="visible"/>
                                      </p:to>
                                    </p:set>
                                    <p:animEffect transition="in" filter="fade">
                                      <p:cBhvr>
                                        <p:cTn id="7" dur="1000"/>
                                        <p:tgtEl>
                                          <p:spTgt spid="948"/>
                                        </p:tgtEl>
                                      </p:cBhvr>
                                    </p:animEffect>
                                  </p:childTnLst>
                                </p:cTn>
                              </p:par>
                              <p:par>
                                <p:cTn id="8" presetID="10" presetClass="entr" presetSubtype="0" fill="hold" nodeType="withEffect">
                                  <p:stCondLst>
                                    <p:cond delay="0"/>
                                  </p:stCondLst>
                                  <p:childTnLst>
                                    <p:set>
                                      <p:cBhvr>
                                        <p:cTn id="9" dur="1" fill="hold">
                                          <p:stCondLst>
                                            <p:cond delay="0"/>
                                          </p:stCondLst>
                                        </p:cTn>
                                        <p:tgtEl>
                                          <p:spTgt spid="940"/>
                                        </p:tgtEl>
                                        <p:attrNameLst>
                                          <p:attrName>style.visibility</p:attrName>
                                        </p:attrNameLst>
                                      </p:cBhvr>
                                      <p:to>
                                        <p:strVal val="visible"/>
                                      </p:to>
                                    </p:set>
                                    <p:animEffect transition="in" filter="fade">
                                      <p:cBhvr>
                                        <p:cTn id="10" dur="1000"/>
                                        <p:tgtEl>
                                          <p:spTgt spid="940"/>
                                        </p:tgtEl>
                                      </p:cBhvr>
                                    </p:animEffect>
                                  </p:childTnLst>
                                </p:cTn>
                              </p:par>
                              <p:par>
                                <p:cTn id="11" presetID="10" presetClass="entr" presetSubtype="0" fill="hold" nodeType="withEffect">
                                  <p:stCondLst>
                                    <p:cond delay="0"/>
                                  </p:stCondLst>
                                  <p:childTnLst>
                                    <p:set>
                                      <p:cBhvr>
                                        <p:cTn id="12" dur="1" fill="hold">
                                          <p:stCondLst>
                                            <p:cond delay="0"/>
                                          </p:stCondLst>
                                        </p:cTn>
                                        <p:tgtEl>
                                          <p:spTgt spid="946"/>
                                        </p:tgtEl>
                                        <p:attrNameLst>
                                          <p:attrName>style.visibility</p:attrName>
                                        </p:attrNameLst>
                                      </p:cBhvr>
                                      <p:to>
                                        <p:strVal val="visible"/>
                                      </p:to>
                                    </p:set>
                                    <p:animEffect transition="in" filter="fade">
                                      <p:cBhvr>
                                        <p:cTn id="13" dur="1000"/>
                                        <p:tgtEl>
                                          <p:spTgt spid="946"/>
                                        </p:tgtEl>
                                      </p:cBhvr>
                                    </p:animEffect>
                                  </p:childTnLst>
                                </p:cTn>
                              </p:par>
                              <p:par>
                                <p:cTn id="14" presetID="10" presetClass="entr" presetSubtype="0" fill="hold" nodeType="withEffect">
                                  <p:stCondLst>
                                    <p:cond delay="0"/>
                                  </p:stCondLst>
                                  <p:childTnLst>
                                    <p:set>
                                      <p:cBhvr>
                                        <p:cTn id="15" dur="1" fill="hold">
                                          <p:stCondLst>
                                            <p:cond delay="0"/>
                                          </p:stCondLst>
                                        </p:cTn>
                                        <p:tgtEl>
                                          <p:spTgt spid="947"/>
                                        </p:tgtEl>
                                        <p:attrNameLst>
                                          <p:attrName>style.visibility</p:attrName>
                                        </p:attrNameLst>
                                      </p:cBhvr>
                                      <p:to>
                                        <p:strVal val="visible"/>
                                      </p:to>
                                    </p:set>
                                    <p:animEffect transition="in" filter="fade">
                                      <p:cBhvr>
                                        <p:cTn id="16" dur="1000"/>
                                        <p:tgtEl>
                                          <p:spTgt spid="9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35"/>
                                        </p:tgtEl>
                                        <p:attrNameLst>
                                          <p:attrName>style.visibility</p:attrName>
                                        </p:attrNameLst>
                                      </p:cBhvr>
                                      <p:to>
                                        <p:strVal val="visible"/>
                                      </p:to>
                                    </p:set>
                                    <p:animEffect transition="in" filter="fade">
                                      <p:cBhvr>
                                        <p:cTn id="21" dur="1500"/>
                                        <p:tgtEl>
                                          <p:spTgt spid="935"/>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938"/>
                                        </p:tgtEl>
                                        <p:attrNameLst>
                                          <p:attrName>style.visibility</p:attrName>
                                        </p:attrNameLst>
                                      </p:cBhvr>
                                      <p:to>
                                        <p:strVal val="visible"/>
                                      </p:to>
                                    </p:set>
                                    <p:animEffect transition="in" filter="fade">
                                      <p:cBhvr>
                                        <p:cTn id="25" dur="1500"/>
                                        <p:tgtEl>
                                          <p:spTgt spid="938"/>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936"/>
                                        </p:tgtEl>
                                        <p:attrNameLst>
                                          <p:attrName>style.visibility</p:attrName>
                                        </p:attrNameLst>
                                      </p:cBhvr>
                                      <p:to>
                                        <p:strVal val="visible"/>
                                      </p:to>
                                    </p:set>
                                    <p:animEffect transition="in" filter="fade">
                                      <p:cBhvr>
                                        <p:cTn id="29" dur="1500"/>
                                        <p:tgtEl>
                                          <p:spTgt spid="936"/>
                                        </p:tgtEl>
                                      </p:cBhvr>
                                    </p:animEffect>
                                  </p:childTnLst>
                                </p:cTn>
                              </p:par>
                            </p:childTnLst>
                          </p:cTn>
                        </p:par>
                        <p:par>
                          <p:cTn id="30" fill="hold">
                            <p:stCondLst>
                              <p:cond delay="4500"/>
                            </p:stCondLst>
                            <p:childTnLst>
                              <p:par>
                                <p:cTn id="31" presetID="10" presetClass="entr" presetSubtype="0" fill="hold" nodeType="afterEffect">
                                  <p:stCondLst>
                                    <p:cond delay="0"/>
                                  </p:stCondLst>
                                  <p:childTnLst>
                                    <p:set>
                                      <p:cBhvr>
                                        <p:cTn id="32" dur="1" fill="hold">
                                          <p:stCondLst>
                                            <p:cond delay="0"/>
                                          </p:stCondLst>
                                        </p:cTn>
                                        <p:tgtEl>
                                          <p:spTgt spid="937"/>
                                        </p:tgtEl>
                                        <p:attrNameLst>
                                          <p:attrName>style.visibility</p:attrName>
                                        </p:attrNameLst>
                                      </p:cBhvr>
                                      <p:to>
                                        <p:strVal val="visible"/>
                                      </p:to>
                                    </p:set>
                                    <p:animEffect transition="in" filter="fade">
                                      <p:cBhvr>
                                        <p:cTn id="33" dur="1500"/>
                                        <p:tgtEl>
                                          <p:spTgt spid="937"/>
                                        </p:tgtEl>
                                      </p:cBhvr>
                                    </p:animEffect>
                                  </p:childTnLst>
                                </p:cTn>
                              </p:par>
                            </p:childTnLst>
                          </p:cTn>
                        </p:par>
                        <p:par>
                          <p:cTn id="34" fill="hold">
                            <p:stCondLst>
                              <p:cond delay="6000"/>
                            </p:stCondLst>
                            <p:childTnLst>
                              <p:par>
                                <p:cTn id="35" presetID="10" presetClass="entr" presetSubtype="0" fill="hold" nodeType="afterEffect">
                                  <p:stCondLst>
                                    <p:cond delay="0"/>
                                  </p:stCondLst>
                                  <p:childTnLst>
                                    <p:set>
                                      <p:cBhvr>
                                        <p:cTn id="36" dur="1" fill="hold">
                                          <p:stCondLst>
                                            <p:cond delay="0"/>
                                          </p:stCondLst>
                                        </p:cTn>
                                        <p:tgtEl>
                                          <p:spTgt spid="939"/>
                                        </p:tgtEl>
                                        <p:attrNameLst>
                                          <p:attrName>style.visibility</p:attrName>
                                        </p:attrNameLst>
                                      </p:cBhvr>
                                      <p:to>
                                        <p:strVal val="visible"/>
                                      </p:to>
                                    </p:set>
                                    <p:animEffect transition="in" filter="fade">
                                      <p:cBhvr>
                                        <p:cTn id="37" dur="1500"/>
                                        <p:tgtEl>
                                          <p:spTgt spid="939"/>
                                        </p:tgtEl>
                                      </p:cBhvr>
                                    </p:animEffect>
                                  </p:childTnLst>
                                </p:cTn>
                              </p:par>
                            </p:childTnLst>
                          </p:cTn>
                        </p:par>
                        <p:par>
                          <p:cTn id="38" fill="hold">
                            <p:stCondLst>
                              <p:cond delay="7500"/>
                            </p:stCondLst>
                            <p:childTnLst>
                              <p:par>
                                <p:cTn id="39" presetID="10" presetClass="entr" presetSubtype="0" fill="hold" nodeType="afterEffect">
                                  <p:stCondLst>
                                    <p:cond delay="0"/>
                                  </p:stCondLst>
                                  <p:childTnLst>
                                    <p:set>
                                      <p:cBhvr>
                                        <p:cTn id="40" dur="1" fill="hold">
                                          <p:stCondLst>
                                            <p:cond delay="0"/>
                                          </p:stCondLst>
                                        </p:cTn>
                                        <p:tgtEl>
                                          <p:spTgt spid="965"/>
                                        </p:tgtEl>
                                        <p:attrNameLst>
                                          <p:attrName>style.visibility</p:attrName>
                                        </p:attrNameLst>
                                      </p:cBhvr>
                                      <p:to>
                                        <p:strVal val="visible"/>
                                      </p:to>
                                    </p:set>
                                    <p:animEffect transition="in" filter="fade">
                                      <p:cBhvr>
                                        <p:cTn id="41" dur="500"/>
                                        <p:tgtEl>
                                          <p:spTgt spid="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24"/>
          <p:cNvSpPr/>
          <p:nvPr/>
        </p:nvSpPr>
        <p:spPr>
          <a:xfrm>
            <a:off x="2260600" y="3427888"/>
            <a:ext cx="127000" cy="127000"/>
          </a:xfrm>
          <a:prstGeom prst="rect">
            <a:avLst/>
          </a:prstGeom>
          <a:noFill/>
          <a:ln w="2857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1" name="Google Shape;971;p24"/>
          <p:cNvSpPr/>
          <p:nvPr/>
        </p:nvSpPr>
        <p:spPr>
          <a:xfrm>
            <a:off x="2260600" y="3872389"/>
            <a:ext cx="127000" cy="127000"/>
          </a:xfrm>
          <a:prstGeom prst="rect">
            <a:avLst/>
          </a:prstGeom>
          <a:noFill/>
          <a:ln w="2857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2" name="Google Shape;972;p24"/>
          <p:cNvSpPr/>
          <p:nvPr/>
        </p:nvSpPr>
        <p:spPr>
          <a:xfrm>
            <a:off x="2089150" y="4316890"/>
            <a:ext cx="127000" cy="127000"/>
          </a:xfrm>
          <a:prstGeom prst="rect">
            <a:avLst/>
          </a:prstGeom>
          <a:noFill/>
          <a:ln w="2857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3" name="Google Shape;973;p24"/>
          <p:cNvSpPr/>
          <p:nvPr/>
        </p:nvSpPr>
        <p:spPr>
          <a:xfrm>
            <a:off x="1733273" y="4761393"/>
            <a:ext cx="127000" cy="127000"/>
          </a:xfrm>
          <a:prstGeom prst="rect">
            <a:avLst/>
          </a:prstGeom>
          <a:noFill/>
          <a:ln w="2857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4" name="Google Shape;974;p24"/>
          <p:cNvSpPr/>
          <p:nvPr/>
        </p:nvSpPr>
        <p:spPr>
          <a:xfrm>
            <a:off x="2089427" y="2983387"/>
            <a:ext cx="127000" cy="127000"/>
          </a:xfrm>
          <a:prstGeom prst="rect">
            <a:avLst/>
          </a:prstGeom>
          <a:noFill/>
          <a:ln w="2857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5" name="Google Shape;975;p24"/>
          <p:cNvSpPr/>
          <p:nvPr/>
        </p:nvSpPr>
        <p:spPr>
          <a:xfrm>
            <a:off x="1733827" y="2538886"/>
            <a:ext cx="127000" cy="127000"/>
          </a:xfrm>
          <a:prstGeom prst="rect">
            <a:avLst/>
          </a:prstGeom>
          <a:noFill/>
          <a:ln w="2857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976" name="Google Shape;976;p24"/>
          <p:cNvGrpSpPr/>
          <p:nvPr/>
        </p:nvGrpSpPr>
        <p:grpSpPr>
          <a:xfrm>
            <a:off x="1798320" y="1691640"/>
            <a:ext cx="1752600" cy="1798320"/>
            <a:chOff x="1798320" y="1691640"/>
            <a:chExt cx="1752600" cy="1798320"/>
          </a:xfrm>
        </p:grpSpPr>
        <p:sp>
          <p:nvSpPr>
            <p:cNvPr id="977" name="Google Shape;977;p24"/>
            <p:cNvSpPr/>
            <p:nvPr/>
          </p:nvSpPr>
          <p:spPr>
            <a:xfrm>
              <a:off x="2331720" y="3308564"/>
              <a:ext cx="1211580" cy="181396"/>
            </a:xfrm>
            <a:custGeom>
              <a:avLst/>
              <a:gdLst/>
              <a:ahLst/>
              <a:cxnLst/>
              <a:rect l="l" t="t" r="r" b="b"/>
              <a:pathLst>
                <a:path w="1234440" h="181396" extrusionOk="0">
                  <a:moveTo>
                    <a:pt x="0" y="181396"/>
                  </a:moveTo>
                  <a:cubicBezTo>
                    <a:pt x="190500" y="115991"/>
                    <a:pt x="381000" y="50586"/>
                    <a:pt x="586740" y="21376"/>
                  </a:cubicBezTo>
                  <a:cubicBezTo>
                    <a:pt x="792480" y="-7834"/>
                    <a:pt x="1013460" y="-849"/>
                    <a:pt x="1234440" y="6136"/>
                  </a:cubicBezTo>
                </a:path>
              </a:pathLst>
            </a:cu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8" name="Google Shape;978;p24"/>
            <p:cNvSpPr/>
            <p:nvPr/>
          </p:nvSpPr>
          <p:spPr>
            <a:xfrm>
              <a:off x="2141220" y="2509169"/>
              <a:ext cx="1409700" cy="523591"/>
            </a:xfrm>
            <a:custGeom>
              <a:avLst/>
              <a:gdLst/>
              <a:ahLst/>
              <a:cxnLst/>
              <a:rect l="l" t="t" r="r" b="b"/>
              <a:pathLst>
                <a:path w="1409700" h="523591" extrusionOk="0">
                  <a:moveTo>
                    <a:pt x="0" y="523591"/>
                  </a:moveTo>
                  <a:cubicBezTo>
                    <a:pt x="274955" y="341981"/>
                    <a:pt x="549910" y="160371"/>
                    <a:pt x="784860" y="74011"/>
                  </a:cubicBezTo>
                  <a:cubicBezTo>
                    <a:pt x="1019810" y="-12349"/>
                    <a:pt x="1214755" y="-3459"/>
                    <a:pt x="1409700" y="5431"/>
                  </a:cubicBezTo>
                </a:path>
              </a:pathLst>
            </a:cu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9" name="Google Shape;979;p24"/>
            <p:cNvSpPr/>
            <p:nvPr/>
          </p:nvSpPr>
          <p:spPr>
            <a:xfrm>
              <a:off x="1798320" y="1691640"/>
              <a:ext cx="1744980" cy="914400"/>
            </a:xfrm>
            <a:custGeom>
              <a:avLst/>
              <a:gdLst/>
              <a:ahLst/>
              <a:cxnLst/>
              <a:rect l="l" t="t" r="r" b="b"/>
              <a:pathLst>
                <a:path w="1744980" h="914400" extrusionOk="0">
                  <a:moveTo>
                    <a:pt x="0" y="914400"/>
                  </a:moveTo>
                  <a:cubicBezTo>
                    <a:pt x="414655" y="609600"/>
                    <a:pt x="829310" y="304800"/>
                    <a:pt x="1120140" y="152400"/>
                  </a:cubicBezTo>
                  <a:cubicBezTo>
                    <a:pt x="1410970" y="0"/>
                    <a:pt x="1577975" y="0"/>
                    <a:pt x="1744980" y="0"/>
                  </a:cubicBezTo>
                </a:path>
              </a:pathLst>
            </a:cu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980" name="Google Shape;980;p24"/>
          <p:cNvGrpSpPr/>
          <p:nvPr/>
        </p:nvGrpSpPr>
        <p:grpSpPr>
          <a:xfrm>
            <a:off x="1798320" y="3946234"/>
            <a:ext cx="1752600" cy="1781446"/>
            <a:chOff x="1798320" y="3946234"/>
            <a:chExt cx="1752600" cy="1781446"/>
          </a:xfrm>
        </p:grpSpPr>
        <p:sp>
          <p:nvSpPr>
            <p:cNvPr id="981" name="Google Shape;981;p24"/>
            <p:cNvSpPr/>
            <p:nvPr/>
          </p:nvSpPr>
          <p:spPr>
            <a:xfrm rot="10800000" flipH="1">
              <a:off x="2331720" y="3946234"/>
              <a:ext cx="1211580" cy="181396"/>
            </a:xfrm>
            <a:custGeom>
              <a:avLst/>
              <a:gdLst/>
              <a:ahLst/>
              <a:cxnLst/>
              <a:rect l="l" t="t" r="r" b="b"/>
              <a:pathLst>
                <a:path w="1234440" h="181396" extrusionOk="0">
                  <a:moveTo>
                    <a:pt x="0" y="181396"/>
                  </a:moveTo>
                  <a:cubicBezTo>
                    <a:pt x="190500" y="115991"/>
                    <a:pt x="381000" y="50586"/>
                    <a:pt x="586740" y="21376"/>
                  </a:cubicBezTo>
                  <a:cubicBezTo>
                    <a:pt x="792480" y="-7834"/>
                    <a:pt x="1013460" y="-849"/>
                    <a:pt x="1234440" y="6136"/>
                  </a:cubicBezTo>
                </a:path>
              </a:pathLst>
            </a:cu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2" name="Google Shape;982;p24"/>
            <p:cNvSpPr/>
            <p:nvPr/>
          </p:nvSpPr>
          <p:spPr>
            <a:xfrm rot="10800000" flipH="1">
              <a:off x="1798320" y="4813280"/>
              <a:ext cx="1744980" cy="914400"/>
            </a:xfrm>
            <a:custGeom>
              <a:avLst/>
              <a:gdLst/>
              <a:ahLst/>
              <a:cxnLst/>
              <a:rect l="l" t="t" r="r" b="b"/>
              <a:pathLst>
                <a:path w="1744980" h="914400" extrusionOk="0">
                  <a:moveTo>
                    <a:pt x="0" y="914400"/>
                  </a:moveTo>
                  <a:cubicBezTo>
                    <a:pt x="414655" y="609600"/>
                    <a:pt x="829310" y="304800"/>
                    <a:pt x="1120140" y="152400"/>
                  </a:cubicBezTo>
                  <a:cubicBezTo>
                    <a:pt x="1410970" y="0"/>
                    <a:pt x="1577975" y="0"/>
                    <a:pt x="1744980" y="0"/>
                  </a:cubicBezTo>
                </a:path>
              </a:pathLst>
            </a:cu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3" name="Google Shape;983;p24"/>
            <p:cNvSpPr/>
            <p:nvPr/>
          </p:nvSpPr>
          <p:spPr>
            <a:xfrm rot="10800000" flipH="1">
              <a:off x="2141220" y="4402169"/>
              <a:ext cx="1409700" cy="523591"/>
            </a:xfrm>
            <a:custGeom>
              <a:avLst/>
              <a:gdLst/>
              <a:ahLst/>
              <a:cxnLst/>
              <a:rect l="l" t="t" r="r" b="b"/>
              <a:pathLst>
                <a:path w="1409700" h="523591" extrusionOk="0">
                  <a:moveTo>
                    <a:pt x="0" y="523591"/>
                  </a:moveTo>
                  <a:cubicBezTo>
                    <a:pt x="274955" y="341981"/>
                    <a:pt x="549910" y="160371"/>
                    <a:pt x="784860" y="74011"/>
                  </a:cubicBezTo>
                  <a:cubicBezTo>
                    <a:pt x="1019810" y="-12349"/>
                    <a:pt x="1214755" y="-3459"/>
                    <a:pt x="1409700" y="5431"/>
                  </a:cubicBezTo>
                </a:path>
              </a:pathLst>
            </a:cu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984" name="Google Shape;984;p24"/>
          <p:cNvGrpSpPr/>
          <p:nvPr/>
        </p:nvGrpSpPr>
        <p:grpSpPr>
          <a:xfrm>
            <a:off x="-489474" y="2295525"/>
            <a:ext cx="2836230" cy="2836230"/>
            <a:chOff x="-489474" y="2295525"/>
            <a:chExt cx="2836230" cy="2836230"/>
          </a:xfrm>
        </p:grpSpPr>
        <p:sp>
          <p:nvSpPr>
            <p:cNvPr id="985" name="Google Shape;985;p24"/>
            <p:cNvSpPr/>
            <p:nvPr/>
          </p:nvSpPr>
          <p:spPr>
            <a:xfrm>
              <a:off x="-489474" y="2295525"/>
              <a:ext cx="2836230" cy="2836230"/>
            </a:xfrm>
            <a:prstGeom prst="arc">
              <a:avLst>
                <a:gd name="adj1" fmla="val 16118661"/>
                <a:gd name="adj2" fmla="val 5478571"/>
              </a:avLst>
            </a:prstGeom>
            <a:noFill/>
            <a:ln w="127000"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6" name="Google Shape;986;p24"/>
            <p:cNvSpPr/>
            <p:nvPr/>
          </p:nvSpPr>
          <p:spPr>
            <a:xfrm>
              <a:off x="-472024" y="2315578"/>
              <a:ext cx="2796124" cy="2796124"/>
            </a:xfrm>
            <a:prstGeom prst="arc">
              <a:avLst>
                <a:gd name="adj1" fmla="val 16118661"/>
                <a:gd name="adj2" fmla="val 5478571"/>
              </a:avLst>
            </a:prstGeom>
            <a:solidFill>
              <a:schemeClr val="dk2"/>
            </a:solid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7" name="Google Shape;987;p24"/>
            <p:cNvSpPr/>
            <p:nvPr/>
          </p:nvSpPr>
          <p:spPr>
            <a:xfrm>
              <a:off x="116086" y="2952533"/>
              <a:ext cx="1522214" cy="1522214"/>
            </a:xfrm>
            <a:prstGeom prst="arc">
              <a:avLst>
                <a:gd name="adj1" fmla="val 16190413"/>
                <a:gd name="adj2" fmla="val 5322327"/>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8" name="Google Shape;988;p24"/>
            <p:cNvSpPr/>
            <p:nvPr/>
          </p:nvSpPr>
          <p:spPr>
            <a:xfrm>
              <a:off x="-218172" y="2620304"/>
              <a:ext cx="2186672" cy="2186672"/>
            </a:xfrm>
            <a:prstGeom prst="arc">
              <a:avLst>
                <a:gd name="adj1" fmla="val 16200000"/>
                <a:gd name="adj2" fmla="val 5423391"/>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989" name="Google Shape;989;p24"/>
          <p:cNvGrpSpPr/>
          <p:nvPr/>
        </p:nvGrpSpPr>
        <p:grpSpPr>
          <a:xfrm>
            <a:off x="3807622" y="3866387"/>
            <a:ext cx="2463962" cy="571570"/>
            <a:chOff x="3807622" y="3866387"/>
            <a:chExt cx="2463962" cy="571570"/>
          </a:xfrm>
        </p:grpSpPr>
        <p:sp>
          <p:nvSpPr>
            <p:cNvPr id="990" name="Google Shape;990;p24"/>
            <p:cNvSpPr/>
            <p:nvPr/>
          </p:nvSpPr>
          <p:spPr>
            <a:xfrm>
              <a:off x="3807622" y="3866387"/>
              <a:ext cx="442486" cy="571570"/>
            </a:xfrm>
            <a:custGeom>
              <a:avLst/>
              <a:gdLst/>
              <a:ahLst/>
              <a:cxnLst/>
              <a:rect l="l" t="t" r="r" b="b"/>
              <a:pathLst>
                <a:path w="710169" h="917342" extrusionOk="0">
                  <a:moveTo>
                    <a:pt x="668219" y="198946"/>
                  </a:moveTo>
                  <a:lnTo>
                    <a:pt x="533505" y="198946"/>
                  </a:lnTo>
                  <a:lnTo>
                    <a:pt x="533505" y="184521"/>
                  </a:lnTo>
                  <a:cubicBezTo>
                    <a:pt x="533505" y="82770"/>
                    <a:pt x="450735" y="0"/>
                    <a:pt x="349002" y="0"/>
                  </a:cubicBezTo>
                  <a:cubicBezTo>
                    <a:pt x="247270" y="0"/>
                    <a:pt x="164464" y="82770"/>
                    <a:pt x="164464" y="184521"/>
                  </a:cubicBezTo>
                  <a:lnTo>
                    <a:pt x="164464" y="198946"/>
                  </a:lnTo>
                  <a:lnTo>
                    <a:pt x="36336" y="198946"/>
                  </a:lnTo>
                  <a:lnTo>
                    <a:pt x="0" y="917343"/>
                  </a:lnTo>
                  <a:lnTo>
                    <a:pt x="710169" y="917343"/>
                  </a:lnTo>
                  <a:lnTo>
                    <a:pt x="668219" y="198946"/>
                  </a:lnTo>
                  <a:close/>
                  <a:moveTo>
                    <a:pt x="235087" y="184521"/>
                  </a:moveTo>
                  <a:cubicBezTo>
                    <a:pt x="235087" y="121719"/>
                    <a:pt x="286183" y="70623"/>
                    <a:pt x="349002" y="70623"/>
                  </a:cubicBezTo>
                  <a:cubicBezTo>
                    <a:pt x="411804" y="70623"/>
                    <a:pt x="462882" y="121719"/>
                    <a:pt x="462882" y="184521"/>
                  </a:cubicBezTo>
                  <a:lnTo>
                    <a:pt x="462882" y="198946"/>
                  </a:lnTo>
                  <a:lnTo>
                    <a:pt x="235087" y="198946"/>
                  </a:lnTo>
                  <a:lnTo>
                    <a:pt x="235087" y="184521"/>
                  </a:lnTo>
                  <a:close/>
                  <a:moveTo>
                    <a:pt x="74296" y="846719"/>
                  </a:moveTo>
                  <a:lnTo>
                    <a:pt x="103481" y="269569"/>
                  </a:lnTo>
                  <a:lnTo>
                    <a:pt x="164464" y="269569"/>
                  </a:lnTo>
                  <a:lnTo>
                    <a:pt x="164464" y="333271"/>
                  </a:lnTo>
                  <a:lnTo>
                    <a:pt x="235087" y="333271"/>
                  </a:lnTo>
                  <a:lnTo>
                    <a:pt x="235087" y="269569"/>
                  </a:lnTo>
                  <a:lnTo>
                    <a:pt x="462865" y="269569"/>
                  </a:lnTo>
                  <a:lnTo>
                    <a:pt x="462865" y="333271"/>
                  </a:lnTo>
                  <a:lnTo>
                    <a:pt x="533488" y="333271"/>
                  </a:lnTo>
                  <a:lnTo>
                    <a:pt x="533488" y="269569"/>
                  </a:lnTo>
                  <a:lnTo>
                    <a:pt x="601569" y="269569"/>
                  </a:lnTo>
                  <a:lnTo>
                    <a:pt x="635291" y="846719"/>
                  </a:lnTo>
                  <a:lnTo>
                    <a:pt x="74296" y="846719"/>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1" name="Google Shape;991;p24"/>
            <p:cNvSpPr txBox="1"/>
            <p:nvPr/>
          </p:nvSpPr>
          <p:spPr>
            <a:xfrm>
              <a:off x="4292836" y="3921340"/>
              <a:ext cx="1978748" cy="461665"/>
            </a:xfrm>
            <a:prstGeom prst="rect">
              <a:avLst/>
            </a:prstGeom>
            <a:noFill/>
            <a:ln>
              <a:noFill/>
            </a:ln>
          </p:spPr>
          <p:txBody>
            <a:bodyPr spcFirstLastPara="1" wrap="square" lIns="182875" tIns="45700" rIns="182875" bIns="45700" anchor="t" anchorCtr="0">
              <a:sp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Customers</a:t>
              </a:r>
              <a:endParaRPr/>
            </a:p>
          </p:txBody>
        </p:sp>
      </p:grpSp>
      <p:grpSp>
        <p:nvGrpSpPr>
          <p:cNvPr id="992" name="Google Shape;992;p24"/>
          <p:cNvGrpSpPr/>
          <p:nvPr/>
        </p:nvGrpSpPr>
        <p:grpSpPr>
          <a:xfrm>
            <a:off x="3764846" y="5531019"/>
            <a:ext cx="2522768" cy="506036"/>
            <a:chOff x="3764846" y="5531019"/>
            <a:chExt cx="2522768" cy="506036"/>
          </a:xfrm>
        </p:grpSpPr>
        <p:sp>
          <p:nvSpPr>
            <p:cNvPr id="993" name="Google Shape;993;p24"/>
            <p:cNvSpPr/>
            <p:nvPr/>
          </p:nvSpPr>
          <p:spPr>
            <a:xfrm>
              <a:off x="3764846" y="5531019"/>
              <a:ext cx="528038" cy="506036"/>
            </a:xfrm>
            <a:custGeom>
              <a:avLst/>
              <a:gdLst/>
              <a:ahLst/>
              <a:cxnLst/>
              <a:rect l="l" t="t" r="r" b="b"/>
              <a:pathLst>
                <a:path w="847478" h="812166" extrusionOk="0">
                  <a:moveTo>
                    <a:pt x="847478" y="326632"/>
                  </a:moveTo>
                  <a:cubicBezTo>
                    <a:pt x="847478" y="270346"/>
                    <a:pt x="791703" y="227813"/>
                    <a:pt x="709127" y="199652"/>
                  </a:cubicBezTo>
                  <a:cubicBezTo>
                    <a:pt x="674045" y="138986"/>
                    <a:pt x="620213" y="91281"/>
                    <a:pt x="556599" y="63137"/>
                  </a:cubicBezTo>
                  <a:lnTo>
                    <a:pt x="502819" y="0"/>
                  </a:lnTo>
                  <a:lnTo>
                    <a:pt x="344200" y="0"/>
                  </a:lnTo>
                  <a:lnTo>
                    <a:pt x="293934" y="61707"/>
                  </a:lnTo>
                  <a:cubicBezTo>
                    <a:pt x="228996" y="89656"/>
                    <a:pt x="174016" y="138015"/>
                    <a:pt x="138368" y="199652"/>
                  </a:cubicBezTo>
                  <a:cubicBezTo>
                    <a:pt x="55775" y="227813"/>
                    <a:pt x="0" y="270346"/>
                    <a:pt x="0" y="326632"/>
                  </a:cubicBezTo>
                  <a:cubicBezTo>
                    <a:pt x="0" y="371407"/>
                    <a:pt x="35241" y="407496"/>
                    <a:pt x="91227" y="434562"/>
                  </a:cubicBezTo>
                  <a:cubicBezTo>
                    <a:pt x="89480" y="448404"/>
                    <a:pt x="88279" y="462405"/>
                    <a:pt x="88279" y="476707"/>
                  </a:cubicBezTo>
                  <a:cubicBezTo>
                    <a:pt x="88279" y="661687"/>
                    <a:pt x="238759" y="812167"/>
                    <a:pt x="423739" y="812167"/>
                  </a:cubicBezTo>
                  <a:cubicBezTo>
                    <a:pt x="608719" y="812167"/>
                    <a:pt x="759199" y="661687"/>
                    <a:pt x="759199" y="476707"/>
                  </a:cubicBezTo>
                  <a:cubicBezTo>
                    <a:pt x="759199" y="462405"/>
                    <a:pt x="757998" y="448404"/>
                    <a:pt x="756251" y="434562"/>
                  </a:cubicBezTo>
                  <a:cubicBezTo>
                    <a:pt x="812237" y="407496"/>
                    <a:pt x="847478" y="371407"/>
                    <a:pt x="847478" y="326632"/>
                  </a:cubicBezTo>
                  <a:close/>
                  <a:moveTo>
                    <a:pt x="688576" y="476707"/>
                  </a:moveTo>
                  <a:cubicBezTo>
                    <a:pt x="688576" y="622738"/>
                    <a:pt x="569770" y="741544"/>
                    <a:pt x="423739" y="741544"/>
                  </a:cubicBezTo>
                  <a:cubicBezTo>
                    <a:pt x="277708" y="741544"/>
                    <a:pt x="158902" y="622738"/>
                    <a:pt x="158902" y="476707"/>
                  </a:cubicBezTo>
                  <a:cubicBezTo>
                    <a:pt x="158902" y="471216"/>
                    <a:pt x="159396" y="465848"/>
                    <a:pt x="159732" y="460428"/>
                  </a:cubicBezTo>
                  <a:cubicBezTo>
                    <a:pt x="235511" y="482886"/>
                    <a:pt x="329863" y="494363"/>
                    <a:pt x="423739" y="494363"/>
                  </a:cubicBezTo>
                  <a:cubicBezTo>
                    <a:pt x="517615" y="494363"/>
                    <a:pt x="611967" y="482886"/>
                    <a:pt x="687746" y="460428"/>
                  </a:cubicBezTo>
                  <a:cubicBezTo>
                    <a:pt x="688082" y="465848"/>
                    <a:pt x="688576" y="471216"/>
                    <a:pt x="688576" y="476707"/>
                  </a:cubicBezTo>
                  <a:close/>
                  <a:moveTo>
                    <a:pt x="707291" y="378964"/>
                  </a:moveTo>
                  <a:cubicBezTo>
                    <a:pt x="697227" y="382972"/>
                    <a:pt x="686016" y="386856"/>
                    <a:pt x="673922" y="390599"/>
                  </a:cubicBezTo>
                  <a:cubicBezTo>
                    <a:pt x="613415" y="409332"/>
                    <a:pt x="528420" y="423739"/>
                    <a:pt x="423739" y="423739"/>
                  </a:cubicBezTo>
                  <a:cubicBezTo>
                    <a:pt x="319058" y="423739"/>
                    <a:pt x="234063" y="409332"/>
                    <a:pt x="173556" y="390599"/>
                  </a:cubicBezTo>
                  <a:cubicBezTo>
                    <a:pt x="161462" y="386856"/>
                    <a:pt x="150268" y="382972"/>
                    <a:pt x="140187" y="378964"/>
                  </a:cubicBezTo>
                  <a:cubicBezTo>
                    <a:pt x="128022" y="374109"/>
                    <a:pt x="117199" y="369148"/>
                    <a:pt x="108106" y="364151"/>
                  </a:cubicBezTo>
                  <a:cubicBezTo>
                    <a:pt x="83635" y="350715"/>
                    <a:pt x="70623" y="337279"/>
                    <a:pt x="70623" y="326632"/>
                  </a:cubicBezTo>
                  <a:cubicBezTo>
                    <a:pt x="70623" y="313302"/>
                    <a:pt x="91210" y="295629"/>
                    <a:pt x="129011" y="278997"/>
                  </a:cubicBezTo>
                  <a:lnTo>
                    <a:pt x="141246" y="282493"/>
                  </a:lnTo>
                  <a:lnTo>
                    <a:pt x="149068" y="284717"/>
                  </a:lnTo>
                  <a:lnTo>
                    <a:pt x="175216" y="292168"/>
                  </a:lnTo>
                  <a:cubicBezTo>
                    <a:pt x="176152" y="288884"/>
                    <a:pt x="177352" y="285724"/>
                    <a:pt x="178429" y="282493"/>
                  </a:cubicBezTo>
                  <a:cubicBezTo>
                    <a:pt x="181148" y="274265"/>
                    <a:pt x="184221" y="266214"/>
                    <a:pt x="187699" y="258410"/>
                  </a:cubicBezTo>
                  <a:cubicBezTo>
                    <a:pt x="193984" y="244356"/>
                    <a:pt x="201382" y="230956"/>
                    <a:pt x="209963" y="218438"/>
                  </a:cubicBezTo>
                  <a:cubicBezTo>
                    <a:pt x="210581" y="217520"/>
                    <a:pt x="211199" y="216601"/>
                    <a:pt x="211834" y="215683"/>
                  </a:cubicBezTo>
                  <a:cubicBezTo>
                    <a:pt x="222993" y="199828"/>
                    <a:pt x="235917" y="185368"/>
                    <a:pt x="250236" y="172462"/>
                  </a:cubicBezTo>
                  <a:cubicBezTo>
                    <a:pt x="256786" y="166547"/>
                    <a:pt x="263654" y="161003"/>
                    <a:pt x="270769" y="155777"/>
                  </a:cubicBezTo>
                  <a:lnTo>
                    <a:pt x="268456" y="169655"/>
                  </a:lnTo>
                  <a:lnTo>
                    <a:pt x="266655" y="180495"/>
                  </a:lnTo>
                  <a:lnTo>
                    <a:pt x="262383" y="206184"/>
                  </a:lnTo>
                  <a:lnTo>
                    <a:pt x="259099" y="225906"/>
                  </a:lnTo>
                  <a:lnTo>
                    <a:pt x="256203" y="243244"/>
                  </a:lnTo>
                  <a:lnTo>
                    <a:pt x="250624" y="276772"/>
                  </a:lnTo>
                  <a:lnTo>
                    <a:pt x="249635" y="282493"/>
                  </a:lnTo>
                  <a:lnTo>
                    <a:pt x="247658" y="294340"/>
                  </a:lnTo>
                  <a:lnTo>
                    <a:pt x="282493" y="300149"/>
                  </a:lnTo>
                  <a:lnTo>
                    <a:pt x="317328" y="305957"/>
                  </a:lnTo>
                  <a:lnTo>
                    <a:pt x="318281" y="300149"/>
                  </a:lnTo>
                  <a:lnTo>
                    <a:pt x="321229" y="282493"/>
                  </a:lnTo>
                  <a:lnTo>
                    <a:pt x="329351" y="233780"/>
                  </a:lnTo>
                  <a:lnTo>
                    <a:pt x="330093" y="229296"/>
                  </a:lnTo>
                  <a:lnTo>
                    <a:pt x="335354" y="197710"/>
                  </a:lnTo>
                  <a:lnTo>
                    <a:pt x="336731" y="189482"/>
                  </a:lnTo>
                  <a:lnTo>
                    <a:pt x="341322" y="161886"/>
                  </a:lnTo>
                  <a:lnTo>
                    <a:pt x="343052" y="151469"/>
                  </a:lnTo>
                  <a:lnTo>
                    <a:pt x="348825" y="116846"/>
                  </a:lnTo>
                  <a:lnTo>
                    <a:pt x="351085" y="103322"/>
                  </a:lnTo>
                  <a:lnTo>
                    <a:pt x="374780" y="74243"/>
                  </a:lnTo>
                  <a:lnTo>
                    <a:pt x="377746" y="70623"/>
                  </a:lnTo>
                  <a:lnTo>
                    <a:pt x="413375" y="70623"/>
                  </a:lnTo>
                  <a:lnTo>
                    <a:pt x="434138" y="70623"/>
                  </a:lnTo>
                  <a:lnTo>
                    <a:pt x="470244" y="70623"/>
                  </a:lnTo>
                  <a:lnTo>
                    <a:pt x="473422" y="74349"/>
                  </a:lnTo>
                  <a:lnTo>
                    <a:pt x="498352" y="103604"/>
                  </a:lnTo>
                  <a:lnTo>
                    <a:pt x="500524" y="117393"/>
                  </a:lnTo>
                  <a:lnTo>
                    <a:pt x="505944" y="151858"/>
                  </a:lnTo>
                  <a:lnTo>
                    <a:pt x="507533" y="161992"/>
                  </a:lnTo>
                  <a:lnTo>
                    <a:pt x="511894" y="189765"/>
                  </a:lnTo>
                  <a:lnTo>
                    <a:pt x="513148" y="197780"/>
                  </a:lnTo>
                  <a:lnTo>
                    <a:pt x="518145" y="229561"/>
                  </a:lnTo>
                  <a:lnTo>
                    <a:pt x="518815" y="233833"/>
                  </a:lnTo>
                  <a:lnTo>
                    <a:pt x="526460" y="282493"/>
                  </a:lnTo>
                  <a:lnTo>
                    <a:pt x="529232" y="300149"/>
                  </a:lnTo>
                  <a:lnTo>
                    <a:pt x="530097" y="305640"/>
                  </a:lnTo>
                  <a:lnTo>
                    <a:pt x="564985" y="300149"/>
                  </a:lnTo>
                  <a:lnTo>
                    <a:pt x="599873" y="294658"/>
                  </a:lnTo>
                  <a:lnTo>
                    <a:pt x="597949" y="282493"/>
                  </a:lnTo>
                  <a:lnTo>
                    <a:pt x="597084" y="276949"/>
                  </a:lnTo>
                  <a:lnTo>
                    <a:pt x="591787" y="243332"/>
                  </a:lnTo>
                  <a:lnTo>
                    <a:pt x="589121" y="226347"/>
                  </a:lnTo>
                  <a:lnTo>
                    <a:pt x="585978" y="206326"/>
                  </a:lnTo>
                  <a:lnTo>
                    <a:pt x="582006" y="181078"/>
                  </a:lnTo>
                  <a:lnTo>
                    <a:pt x="580240" y="169866"/>
                  </a:lnTo>
                  <a:lnTo>
                    <a:pt x="578192" y="156801"/>
                  </a:lnTo>
                  <a:cubicBezTo>
                    <a:pt x="584813" y="161710"/>
                    <a:pt x="591151" y="166971"/>
                    <a:pt x="597278" y="172480"/>
                  </a:cubicBezTo>
                  <a:cubicBezTo>
                    <a:pt x="611597" y="185368"/>
                    <a:pt x="624503" y="199828"/>
                    <a:pt x="635679" y="215701"/>
                  </a:cubicBezTo>
                  <a:cubicBezTo>
                    <a:pt x="636315" y="216601"/>
                    <a:pt x="636915" y="217537"/>
                    <a:pt x="637551" y="218438"/>
                  </a:cubicBezTo>
                  <a:cubicBezTo>
                    <a:pt x="646131" y="230956"/>
                    <a:pt x="653529" y="244356"/>
                    <a:pt x="659815" y="258410"/>
                  </a:cubicBezTo>
                  <a:cubicBezTo>
                    <a:pt x="663310" y="266232"/>
                    <a:pt x="666383" y="274265"/>
                    <a:pt x="669084" y="282493"/>
                  </a:cubicBezTo>
                  <a:cubicBezTo>
                    <a:pt x="670143" y="285724"/>
                    <a:pt x="671344" y="288884"/>
                    <a:pt x="672297" y="292168"/>
                  </a:cubicBezTo>
                  <a:lnTo>
                    <a:pt x="698445" y="284717"/>
                  </a:lnTo>
                  <a:lnTo>
                    <a:pt x="706232" y="282493"/>
                  </a:lnTo>
                  <a:lnTo>
                    <a:pt x="718467" y="278997"/>
                  </a:lnTo>
                  <a:cubicBezTo>
                    <a:pt x="756268" y="295629"/>
                    <a:pt x="776855" y="313302"/>
                    <a:pt x="776855" y="326632"/>
                  </a:cubicBezTo>
                  <a:cubicBezTo>
                    <a:pt x="776855" y="337279"/>
                    <a:pt x="763843" y="350715"/>
                    <a:pt x="739354" y="364151"/>
                  </a:cubicBezTo>
                  <a:cubicBezTo>
                    <a:pt x="730279" y="369130"/>
                    <a:pt x="719456" y="374109"/>
                    <a:pt x="707291" y="378964"/>
                  </a:cubicBezTo>
                  <a:close/>
                  <a:moveTo>
                    <a:pt x="282493" y="547330"/>
                  </a:moveTo>
                  <a:lnTo>
                    <a:pt x="353116" y="547330"/>
                  </a:lnTo>
                  <a:lnTo>
                    <a:pt x="353116" y="617953"/>
                  </a:lnTo>
                  <a:lnTo>
                    <a:pt x="282493" y="617953"/>
                  </a:lnTo>
                  <a:lnTo>
                    <a:pt x="282493" y="547330"/>
                  </a:lnTo>
                  <a:close/>
                  <a:moveTo>
                    <a:pt x="564985" y="617953"/>
                  </a:moveTo>
                  <a:lnTo>
                    <a:pt x="494362" y="617953"/>
                  </a:lnTo>
                  <a:lnTo>
                    <a:pt x="494362" y="547330"/>
                  </a:lnTo>
                  <a:lnTo>
                    <a:pt x="564985" y="547330"/>
                  </a:lnTo>
                  <a:lnTo>
                    <a:pt x="564985" y="617953"/>
                  </a:lnTo>
                  <a:close/>
                  <a:moveTo>
                    <a:pt x="472840" y="195309"/>
                  </a:moveTo>
                  <a:cubicBezTo>
                    <a:pt x="475206" y="200111"/>
                    <a:pt x="476706" y="205355"/>
                    <a:pt x="476706" y="211110"/>
                  </a:cubicBezTo>
                  <a:lnTo>
                    <a:pt x="476706" y="217219"/>
                  </a:lnTo>
                  <a:lnTo>
                    <a:pt x="476706" y="230956"/>
                  </a:lnTo>
                  <a:lnTo>
                    <a:pt x="476706" y="282493"/>
                  </a:lnTo>
                  <a:lnTo>
                    <a:pt x="370772" y="282493"/>
                  </a:lnTo>
                  <a:lnTo>
                    <a:pt x="370772" y="230938"/>
                  </a:lnTo>
                  <a:lnTo>
                    <a:pt x="370772" y="217202"/>
                  </a:lnTo>
                  <a:lnTo>
                    <a:pt x="370772" y="211093"/>
                  </a:lnTo>
                  <a:cubicBezTo>
                    <a:pt x="370772" y="205337"/>
                    <a:pt x="372272" y="200111"/>
                    <a:pt x="374638" y="195291"/>
                  </a:cubicBezTo>
                  <a:cubicBezTo>
                    <a:pt x="377675" y="189076"/>
                    <a:pt x="382177" y="183603"/>
                    <a:pt x="387386" y="178959"/>
                  </a:cubicBezTo>
                  <a:cubicBezTo>
                    <a:pt x="399921" y="167748"/>
                    <a:pt x="415882" y="161074"/>
                    <a:pt x="421585" y="158902"/>
                  </a:cubicBezTo>
                  <a:cubicBezTo>
                    <a:pt x="422927" y="158408"/>
                    <a:pt x="423739" y="158143"/>
                    <a:pt x="423739" y="158143"/>
                  </a:cubicBezTo>
                  <a:cubicBezTo>
                    <a:pt x="423739" y="158143"/>
                    <a:pt x="424551" y="158408"/>
                    <a:pt x="425893" y="158920"/>
                  </a:cubicBezTo>
                  <a:cubicBezTo>
                    <a:pt x="431596" y="161074"/>
                    <a:pt x="447539" y="167765"/>
                    <a:pt x="460092" y="178977"/>
                  </a:cubicBezTo>
                  <a:cubicBezTo>
                    <a:pt x="465301" y="183620"/>
                    <a:pt x="469821" y="189094"/>
                    <a:pt x="472840" y="195309"/>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4" name="Google Shape;994;p24"/>
            <p:cNvSpPr txBox="1"/>
            <p:nvPr/>
          </p:nvSpPr>
          <p:spPr>
            <a:xfrm>
              <a:off x="4292836" y="5553204"/>
              <a:ext cx="1994778" cy="461665"/>
            </a:xfrm>
            <a:prstGeom prst="rect">
              <a:avLst/>
            </a:prstGeom>
            <a:noFill/>
            <a:ln>
              <a:noFill/>
            </a:ln>
          </p:spPr>
          <p:txBody>
            <a:bodyPr spcFirstLastPara="1" wrap="square" lIns="182875" tIns="45700" rIns="182875" bIns="45700" anchor="t" anchorCtr="0">
              <a:sp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Employees</a:t>
              </a:r>
              <a:endParaRPr/>
            </a:p>
          </p:txBody>
        </p:sp>
      </p:grpSp>
      <p:grpSp>
        <p:nvGrpSpPr>
          <p:cNvPr id="995" name="Google Shape;995;p24"/>
          <p:cNvGrpSpPr/>
          <p:nvPr/>
        </p:nvGrpSpPr>
        <p:grpSpPr>
          <a:xfrm>
            <a:off x="3690178" y="4743453"/>
            <a:ext cx="2222333" cy="482068"/>
            <a:chOff x="3690178" y="4743453"/>
            <a:chExt cx="2222333" cy="482068"/>
          </a:xfrm>
        </p:grpSpPr>
        <p:sp>
          <p:nvSpPr>
            <p:cNvPr id="996" name="Google Shape;996;p24"/>
            <p:cNvSpPr/>
            <p:nvPr/>
          </p:nvSpPr>
          <p:spPr>
            <a:xfrm>
              <a:off x="3690178" y="4743453"/>
              <a:ext cx="677374" cy="482068"/>
            </a:xfrm>
            <a:custGeom>
              <a:avLst/>
              <a:gdLst/>
              <a:ahLst/>
              <a:cxnLst/>
              <a:rect l="l" t="t" r="r" b="b"/>
              <a:pathLst>
                <a:path w="979859" h="697338" extrusionOk="0">
                  <a:moveTo>
                    <a:pt x="978589" y="332835"/>
                  </a:moveTo>
                  <a:cubicBezTo>
                    <a:pt x="974352" y="306051"/>
                    <a:pt x="959927" y="282516"/>
                    <a:pt x="937998" y="266591"/>
                  </a:cubicBezTo>
                  <a:cubicBezTo>
                    <a:pt x="916052" y="250647"/>
                    <a:pt x="889162" y="244221"/>
                    <a:pt x="862449" y="248440"/>
                  </a:cubicBezTo>
                  <a:cubicBezTo>
                    <a:pt x="835665" y="252678"/>
                    <a:pt x="812130" y="267103"/>
                    <a:pt x="796187" y="289031"/>
                  </a:cubicBezTo>
                  <a:cubicBezTo>
                    <a:pt x="789760" y="297894"/>
                    <a:pt x="785311" y="307676"/>
                    <a:pt x="782045" y="317810"/>
                  </a:cubicBezTo>
                  <a:lnTo>
                    <a:pt x="712640" y="317810"/>
                  </a:lnTo>
                  <a:cubicBezTo>
                    <a:pt x="709197" y="292845"/>
                    <a:pt x="701676" y="269204"/>
                    <a:pt x="690729" y="247540"/>
                  </a:cubicBezTo>
                  <a:lnTo>
                    <a:pt x="758068" y="189823"/>
                  </a:lnTo>
                  <a:cubicBezTo>
                    <a:pt x="773252" y="198404"/>
                    <a:pt x="790131" y="203083"/>
                    <a:pt x="807487" y="203083"/>
                  </a:cubicBezTo>
                  <a:cubicBezTo>
                    <a:pt x="812836" y="203083"/>
                    <a:pt x="818204" y="202659"/>
                    <a:pt x="823589" y="201811"/>
                  </a:cubicBezTo>
                  <a:cubicBezTo>
                    <a:pt x="850373" y="197574"/>
                    <a:pt x="873908" y="183149"/>
                    <a:pt x="889833" y="161221"/>
                  </a:cubicBezTo>
                  <a:cubicBezTo>
                    <a:pt x="905759" y="139275"/>
                    <a:pt x="912221" y="112456"/>
                    <a:pt x="907966" y="85672"/>
                  </a:cubicBezTo>
                  <a:cubicBezTo>
                    <a:pt x="903711" y="58888"/>
                    <a:pt x="889304" y="35353"/>
                    <a:pt x="867375" y="19427"/>
                  </a:cubicBezTo>
                  <a:cubicBezTo>
                    <a:pt x="845447" y="3484"/>
                    <a:pt x="818539" y="-2960"/>
                    <a:pt x="791826" y="1277"/>
                  </a:cubicBezTo>
                  <a:cubicBezTo>
                    <a:pt x="765042" y="5514"/>
                    <a:pt x="741507" y="19939"/>
                    <a:pt x="725564" y="41868"/>
                  </a:cubicBezTo>
                  <a:cubicBezTo>
                    <a:pt x="709638" y="63814"/>
                    <a:pt x="703176" y="90633"/>
                    <a:pt x="707431" y="117417"/>
                  </a:cubicBezTo>
                  <a:cubicBezTo>
                    <a:pt x="708950" y="126951"/>
                    <a:pt x="712163" y="135867"/>
                    <a:pt x="716136" y="144377"/>
                  </a:cubicBezTo>
                  <a:lnTo>
                    <a:pt x="655294" y="196532"/>
                  </a:lnTo>
                  <a:cubicBezTo>
                    <a:pt x="614120" y="151828"/>
                    <a:pt x="555327" y="123614"/>
                    <a:pt x="489912" y="123614"/>
                  </a:cubicBezTo>
                  <a:cubicBezTo>
                    <a:pt x="424497" y="123614"/>
                    <a:pt x="365686" y="151828"/>
                    <a:pt x="324530" y="196532"/>
                  </a:cubicBezTo>
                  <a:lnTo>
                    <a:pt x="263688" y="144377"/>
                  </a:lnTo>
                  <a:cubicBezTo>
                    <a:pt x="267661" y="135867"/>
                    <a:pt x="270892" y="126951"/>
                    <a:pt x="272393" y="117417"/>
                  </a:cubicBezTo>
                  <a:cubicBezTo>
                    <a:pt x="276630" y="90633"/>
                    <a:pt x="270186" y="63796"/>
                    <a:pt x="254260" y="41868"/>
                  </a:cubicBezTo>
                  <a:cubicBezTo>
                    <a:pt x="238317" y="19939"/>
                    <a:pt x="214799" y="5514"/>
                    <a:pt x="188016" y="1277"/>
                  </a:cubicBezTo>
                  <a:cubicBezTo>
                    <a:pt x="161179" y="-2978"/>
                    <a:pt x="134395" y="3484"/>
                    <a:pt x="112466" y="19410"/>
                  </a:cubicBezTo>
                  <a:cubicBezTo>
                    <a:pt x="90538" y="35353"/>
                    <a:pt x="76113" y="58870"/>
                    <a:pt x="71876" y="85654"/>
                  </a:cubicBezTo>
                  <a:cubicBezTo>
                    <a:pt x="67638" y="112438"/>
                    <a:pt x="74083" y="139275"/>
                    <a:pt x="90008" y="161203"/>
                  </a:cubicBezTo>
                  <a:cubicBezTo>
                    <a:pt x="105951" y="183132"/>
                    <a:pt x="129469" y="197556"/>
                    <a:pt x="156253" y="201794"/>
                  </a:cubicBezTo>
                  <a:cubicBezTo>
                    <a:pt x="161638" y="202641"/>
                    <a:pt x="167005" y="203065"/>
                    <a:pt x="172355" y="203065"/>
                  </a:cubicBezTo>
                  <a:cubicBezTo>
                    <a:pt x="189728" y="203065"/>
                    <a:pt x="206589" y="198369"/>
                    <a:pt x="221791" y="189806"/>
                  </a:cubicBezTo>
                  <a:lnTo>
                    <a:pt x="289130" y="247522"/>
                  </a:lnTo>
                  <a:cubicBezTo>
                    <a:pt x="278166" y="269186"/>
                    <a:pt x="270662" y="292827"/>
                    <a:pt x="267219" y="317792"/>
                  </a:cubicBezTo>
                  <a:lnTo>
                    <a:pt x="197797" y="317792"/>
                  </a:lnTo>
                  <a:cubicBezTo>
                    <a:pt x="194531" y="307658"/>
                    <a:pt x="190099" y="297877"/>
                    <a:pt x="183655" y="289013"/>
                  </a:cubicBezTo>
                  <a:cubicBezTo>
                    <a:pt x="167711" y="267085"/>
                    <a:pt x="144194" y="252660"/>
                    <a:pt x="117410" y="248423"/>
                  </a:cubicBezTo>
                  <a:cubicBezTo>
                    <a:pt x="90591" y="244168"/>
                    <a:pt x="63789" y="250630"/>
                    <a:pt x="41861" y="266555"/>
                  </a:cubicBezTo>
                  <a:cubicBezTo>
                    <a:pt x="19932" y="282498"/>
                    <a:pt x="5508" y="306016"/>
                    <a:pt x="1270" y="332800"/>
                  </a:cubicBezTo>
                  <a:cubicBezTo>
                    <a:pt x="-2967" y="359584"/>
                    <a:pt x="3477" y="386420"/>
                    <a:pt x="19403" y="408349"/>
                  </a:cubicBezTo>
                  <a:cubicBezTo>
                    <a:pt x="39248" y="435662"/>
                    <a:pt x="70234" y="450158"/>
                    <a:pt x="101661" y="450158"/>
                  </a:cubicBezTo>
                  <a:cubicBezTo>
                    <a:pt x="122354" y="450158"/>
                    <a:pt x="143223" y="443872"/>
                    <a:pt x="161214" y="430807"/>
                  </a:cubicBezTo>
                  <a:cubicBezTo>
                    <a:pt x="178905" y="417936"/>
                    <a:pt x="191388" y="400015"/>
                    <a:pt x="197903" y="379570"/>
                  </a:cubicBezTo>
                  <a:lnTo>
                    <a:pt x="267237" y="379570"/>
                  </a:lnTo>
                  <a:cubicBezTo>
                    <a:pt x="270680" y="404535"/>
                    <a:pt x="278184" y="428176"/>
                    <a:pt x="289148" y="449840"/>
                  </a:cubicBezTo>
                  <a:lnTo>
                    <a:pt x="221915" y="507468"/>
                  </a:lnTo>
                  <a:cubicBezTo>
                    <a:pt x="188386" y="488665"/>
                    <a:pt x="145571" y="489689"/>
                    <a:pt x="112484" y="513719"/>
                  </a:cubicBezTo>
                  <a:cubicBezTo>
                    <a:pt x="67215" y="546629"/>
                    <a:pt x="57133" y="610260"/>
                    <a:pt x="90026" y="655530"/>
                  </a:cubicBezTo>
                  <a:cubicBezTo>
                    <a:pt x="109871" y="682843"/>
                    <a:pt x="140857" y="697339"/>
                    <a:pt x="172284" y="697339"/>
                  </a:cubicBezTo>
                  <a:cubicBezTo>
                    <a:pt x="192977" y="697339"/>
                    <a:pt x="213846" y="691053"/>
                    <a:pt x="231837" y="677988"/>
                  </a:cubicBezTo>
                  <a:cubicBezTo>
                    <a:pt x="271810" y="648927"/>
                    <a:pt x="284293" y="595942"/>
                    <a:pt x="264041" y="552756"/>
                  </a:cubicBezTo>
                  <a:lnTo>
                    <a:pt x="324583" y="500865"/>
                  </a:lnTo>
                  <a:cubicBezTo>
                    <a:pt x="365756" y="545570"/>
                    <a:pt x="424550" y="573784"/>
                    <a:pt x="489965" y="573784"/>
                  </a:cubicBezTo>
                  <a:cubicBezTo>
                    <a:pt x="555380" y="573784"/>
                    <a:pt x="614191" y="545570"/>
                    <a:pt x="655347" y="500865"/>
                  </a:cubicBezTo>
                  <a:lnTo>
                    <a:pt x="715888" y="552756"/>
                  </a:lnTo>
                  <a:cubicBezTo>
                    <a:pt x="695620" y="595942"/>
                    <a:pt x="708102" y="648927"/>
                    <a:pt x="748093" y="677988"/>
                  </a:cubicBezTo>
                  <a:cubicBezTo>
                    <a:pt x="766084" y="691053"/>
                    <a:pt x="786935" y="697339"/>
                    <a:pt x="807628" y="697339"/>
                  </a:cubicBezTo>
                  <a:cubicBezTo>
                    <a:pt x="839055" y="697339"/>
                    <a:pt x="870059" y="682843"/>
                    <a:pt x="889886" y="655530"/>
                  </a:cubicBezTo>
                  <a:cubicBezTo>
                    <a:pt x="922779" y="610260"/>
                    <a:pt x="912715" y="546629"/>
                    <a:pt x="867428" y="513719"/>
                  </a:cubicBezTo>
                  <a:cubicBezTo>
                    <a:pt x="834341" y="489707"/>
                    <a:pt x="791543" y="488683"/>
                    <a:pt x="758015" y="507468"/>
                  </a:cubicBezTo>
                  <a:lnTo>
                    <a:pt x="690782" y="449840"/>
                  </a:lnTo>
                  <a:cubicBezTo>
                    <a:pt x="701746" y="428176"/>
                    <a:pt x="709250" y="404535"/>
                    <a:pt x="712693" y="379570"/>
                  </a:cubicBezTo>
                  <a:lnTo>
                    <a:pt x="782009" y="379570"/>
                  </a:lnTo>
                  <a:cubicBezTo>
                    <a:pt x="788524" y="400033"/>
                    <a:pt x="801007" y="417954"/>
                    <a:pt x="818716" y="430807"/>
                  </a:cubicBezTo>
                  <a:cubicBezTo>
                    <a:pt x="836707" y="443872"/>
                    <a:pt x="857559" y="450158"/>
                    <a:pt x="878251" y="450158"/>
                  </a:cubicBezTo>
                  <a:cubicBezTo>
                    <a:pt x="909678" y="450158"/>
                    <a:pt x="940682" y="435662"/>
                    <a:pt x="960509" y="408349"/>
                  </a:cubicBezTo>
                  <a:cubicBezTo>
                    <a:pt x="976382" y="386456"/>
                    <a:pt x="982826" y="359619"/>
                    <a:pt x="978589" y="332835"/>
                  </a:cubicBezTo>
                  <a:close/>
                  <a:moveTo>
                    <a:pt x="775565" y="78186"/>
                  </a:moveTo>
                  <a:cubicBezTo>
                    <a:pt x="781815" y="69605"/>
                    <a:pt x="791014" y="63955"/>
                    <a:pt x="801484" y="62295"/>
                  </a:cubicBezTo>
                  <a:cubicBezTo>
                    <a:pt x="803585" y="61960"/>
                    <a:pt x="805686" y="61801"/>
                    <a:pt x="807787" y="61801"/>
                  </a:cubicBezTo>
                  <a:cubicBezTo>
                    <a:pt x="816103" y="61801"/>
                    <a:pt x="824189" y="64414"/>
                    <a:pt x="831039" y="69411"/>
                  </a:cubicBezTo>
                  <a:cubicBezTo>
                    <a:pt x="839620" y="75643"/>
                    <a:pt x="845270" y="84860"/>
                    <a:pt x="846912" y="95329"/>
                  </a:cubicBezTo>
                  <a:cubicBezTo>
                    <a:pt x="848572" y="105817"/>
                    <a:pt x="846047" y="116304"/>
                    <a:pt x="839814" y="124903"/>
                  </a:cubicBezTo>
                  <a:cubicBezTo>
                    <a:pt x="833582" y="133484"/>
                    <a:pt x="824383" y="139133"/>
                    <a:pt x="813896" y="140775"/>
                  </a:cubicBezTo>
                  <a:cubicBezTo>
                    <a:pt x="803408" y="142488"/>
                    <a:pt x="792921" y="139928"/>
                    <a:pt x="784322" y="133678"/>
                  </a:cubicBezTo>
                  <a:cubicBezTo>
                    <a:pt x="775742" y="127445"/>
                    <a:pt x="770092" y="118229"/>
                    <a:pt x="768450" y="107759"/>
                  </a:cubicBezTo>
                  <a:cubicBezTo>
                    <a:pt x="766808" y="97254"/>
                    <a:pt x="769315" y="86766"/>
                    <a:pt x="775565" y="78186"/>
                  </a:cubicBezTo>
                  <a:close/>
                  <a:moveTo>
                    <a:pt x="165875" y="140758"/>
                  </a:moveTo>
                  <a:cubicBezTo>
                    <a:pt x="155405" y="139098"/>
                    <a:pt x="146189" y="133448"/>
                    <a:pt x="139956" y="124868"/>
                  </a:cubicBezTo>
                  <a:cubicBezTo>
                    <a:pt x="133724" y="116287"/>
                    <a:pt x="131199" y="105782"/>
                    <a:pt x="132859" y="95312"/>
                  </a:cubicBezTo>
                  <a:cubicBezTo>
                    <a:pt x="134519" y="84842"/>
                    <a:pt x="140168" y="75626"/>
                    <a:pt x="148749" y="69393"/>
                  </a:cubicBezTo>
                  <a:cubicBezTo>
                    <a:pt x="155617" y="64414"/>
                    <a:pt x="163686" y="61801"/>
                    <a:pt x="172002" y="61801"/>
                  </a:cubicBezTo>
                  <a:cubicBezTo>
                    <a:pt x="174085" y="61801"/>
                    <a:pt x="176204" y="61960"/>
                    <a:pt x="178305" y="62295"/>
                  </a:cubicBezTo>
                  <a:cubicBezTo>
                    <a:pt x="188775" y="63955"/>
                    <a:pt x="197991" y="69605"/>
                    <a:pt x="204224" y="78186"/>
                  </a:cubicBezTo>
                  <a:lnTo>
                    <a:pt x="204224" y="78186"/>
                  </a:lnTo>
                  <a:cubicBezTo>
                    <a:pt x="210456" y="86766"/>
                    <a:pt x="212981" y="97272"/>
                    <a:pt x="211321" y="107741"/>
                  </a:cubicBezTo>
                  <a:cubicBezTo>
                    <a:pt x="209662" y="118211"/>
                    <a:pt x="204012" y="127428"/>
                    <a:pt x="195431" y="133660"/>
                  </a:cubicBezTo>
                  <a:cubicBezTo>
                    <a:pt x="186850" y="139893"/>
                    <a:pt x="176380" y="142435"/>
                    <a:pt x="165875" y="140758"/>
                  </a:cubicBezTo>
                  <a:close/>
                  <a:moveTo>
                    <a:pt x="195449" y="628022"/>
                  </a:moveTo>
                  <a:cubicBezTo>
                    <a:pt x="177722" y="640929"/>
                    <a:pt x="152845" y="636938"/>
                    <a:pt x="139956" y="619247"/>
                  </a:cubicBezTo>
                  <a:cubicBezTo>
                    <a:pt x="127085" y="601521"/>
                    <a:pt x="131023" y="576626"/>
                    <a:pt x="148731" y="563737"/>
                  </a:cubicBezTo>
                  <a:cubicBezTo>
                    <a:pt x="155776" y="558617"/>
                    <a:pt x="163933" y="556163"/>
                    <a:pt x="172037" y="556163"/>
                  </a:cubicBezTo>
                  <a:cubicBezTo>
                    <a:pt x="184326" y="556163"/>
                    <a:pt x="196455" y="561831"/>
                    <a:pt x="204224" y="572512"/>
                  </a:cubicBezTo>
                  <a:cubicBezTo>
                    <a:pt x="217095" y="590256"/>
                    <a:pt x="213157" y="615151"/>
                    <a:pt x="195449" y="628022"/>
                  </a:cubicBezTo>
                  <a:close/>
                  <a:moveTo>
                    <a:pt x="831022" y="563755"/>
                  </a:moveTo>
                  <a:cubicBezTo>
                    <a:pt x="848748" y="576626"/>
                    <a:pt x="852703" y="601538"/>
                    <a:pt x="839814" y="619265"/>
                  </a:cubicBezTo>
                  <a:cubicBezTo>
                    <a:pt x="833582" y="627828"/>
                    <a:pt x="824383" y="633478"/>
                    <a:pt x="813896" y="635137"/>
                  </a:cubicBezTo>
                  <a:cubicBezTo>
                    <a:pt x="803408" y="636797"/>
                    <a:pt x="792921" y="634272"/>
                    <a:pt x="784340" y="628040"/>
                  </a:cubicBezTo>
                  <a:cubicBezTo>
                    <a:pt x="766614" y="615169"/>
                    <a:pt x="762659" y="590256"/>
                    <a:pt x="775547" y="572530"/>
                  </a:cubicBezTo>
                  <a:cubicBezTo>
                    <a:pt x="788418" y="554839"/>
                    <a:pt x="813348" y="550849"/>
                    <a:pt x="831022" y="563755"/>
                  </a:cubicBezTo>
                  <a:close/>
                  <a:moveTo>
                    <a:pt x="489894" y="185392"/>
                  </a:moveTo>
                  <a:cubicBezTo>
                    <a:pt x="579957" y="185392"/>
                    <a:pt x="653210" y="258645"/>
                    <a:pt x="653210" y="348708"/>
                  </a:cubicBezTo>
                  <a:cubicBezTo>
                    <a:pt x="653210" y="391735"/>
                    <a:pt x="636367" y="430807"/>
                    <a:pt x="609071" y="460010"/>
                  </a:cubicBezTo>
                  <a:lnTo>
                    <a:pt x="609071" y="406089"/>
                  </a:lnTo>
                  <a:lnTo>
                    <a:pt x="573512" y="406089"/>
                  </a:lnTo>
                  <a:cubicBezTo>
                    <a:pt x="597083" y="371642"/>
                    <a:pt x="597912" y="324696"/>
                    <a:pt x="572029" y="289049"/>
                  </a:cubicBezTo>
                  <a:lnTo>
                    <a:pt x="572029" y="289049"/>
                  </a:lnTo>
                  <a:cubicBezTo>
                    <a:pt x="556086" y="267103"/>
                    <a:pt x="532551" y="252695"/>
                    <a:pt x="505767" y="248458"/>
                  </a:cubicBezTo>
                  <a:cubicBezTo>
                    <a:pt x="479001" y="244221"/>
                    <a:pt x="452164" y="250665"/>
                    <a:pt x="430218" y="266591"/>
                  </a:cubicBezTo>
                  <a:cubicBezTo>
                    <a:pt x="408289" y="282534"/>
                    <a:pt x="393864" y="306051"/>
                    <a:pt x="389627" y="332835"/>
                  </a:cubicBezTo>
                  <a:cubicBezTo>
                    <a:pt x="385531" y="358736"/>
                    <a:pt x="391622" y="384584"/>
                    <a:pt x="406418" y="406089"/>
                  </a:cubicBezTo>
                  <a:lnTo>
                    <a:pt x="370718" y="406089"/>
                  </a:lnTo>
                  <a:lnTo>
                    <a:pt x="370718" y="460010"/>
                  </a:lnTo>
                  <a:cubicBezTo>
                    <a:pt x="343422" y="430807"/>
                    <a:pt x="326578" y="391735"/>
                    <a:pt x="326578" y="348708"/>
                  </a:cubicBezTo>
                  <a:cubicBezTo>
                    <a:pt x="326578" y="258645"/>
                    <a:pt x="399832" y="185392"/>
                    <a:pt x="489894" y="185392"/>
                  </a:cubicBezTo>
                  <a:close/>
                  <a:moveTo>
                    <a:pt x="450663" y="342493"/>
                  </a:moveTo>
                  <a:cubicBezTo>
                    <a:pt x="452323" y="332023"/>
                    <a:pt x="457973" y="322807"/>
                    <a:pt x="466553" y="316574"/>
                  </a:cubicBezTo>
                  <a:cubicBezTo>
                    <a:pt x="473421" y="311595"/>
                    <a:pt x="481490" y="308982"/>
                    <a:pt x="489806" y="308982"/>
                  </a:cubicBezTo>
                  <a:cubicBezTo>
                    <a:pt x="491907" y="308982"/>
                    <a:pt x="494008" y="309141"/>
                    <a:pt x="496109" y="309476"/>
                  </a:cubicBezTo>
                  <a:cubicBezTo>
                    <a:pt x="506597" y="311136"/>
                    <a:pt x="515795" y="316786"/>
                    <a:pt x="522028" y="325367"/>
                  </a:cubicBezTo>
                  <a:cubicBezTo>
                    <a:pt x="534899" y="343093"/>
                    <a:pt x="530962" y="367988"/>
                    <a:pt x="513253" y="380859"/>
                  </a:cubicBezTo>
                  <a:cubicBezTo>
                    <a:pt x="495509" y="393695"/>
                    <a:pt x="470632" y="389775"/>
                    <a:pt x="457743" y="372084"/>
                  </a:cubicBezTo>
                  <a:cubicBezTo>
                    <a:pt x="451528" y="363468"/>
                    <a:pt x="449003" y="352980"/>
                    <a:pt x="450663" y="342493"/>
                  </a:cubicBezTo>
                  <a:close/>
                  <a:moveTo>
                    <a:pt x="140698" y="354922"/>
                  </a:moveTo>
                  <a:cubicBezTo>
                    <a:pt x="139038" y="365410"/>
                    <a:pt x="133389" y="374609"/>
                    <a:pt x="124825" y="380841"/>
                  </a:cubicBezTo>
                  <a:cubicBezTo>
                    <a:pt x="107099" y="393748"/>
                    <a:pt x="82222" y="389757"/>
                    <a:pt x="69333" y="372066"/>
                  </a:cubicBezTo>
                  <a:cubicBezTo>
                    <a:pt x="63101" y="363468"/>
                    <a:pt x="60576" y="352963"/>
                    <a:pt x="62236" y="342493"/>
                  </a:cubicBezTo>
                  <a:cubicBezTo>
                    <a:pt x="63895" y="332023"/>
                    <a:pt x="69545" y="322807"/>
                    <a:pt x="78126" y="316574"/>
                  </a:cubicBezTo>
                  <a:cubicBezTo>
                    <a:pt x="84994" y="311595"/>
                    <a:pt x="93063" y="308982"/>
                    <a:pt x="101379" y="308982"/>
                  </a:cubicBezTo>
                  <a:cubicBezTo>
                    <a:pt x="103462" y="308982"/>
                    <a:pt x="105581" y="309141"/>
                    <a:pt x="107682" y="309476"/>
                  </a:cubicBezTo>
                  <a:cubicBezTo>
                    <a:pt x="118152" y="311136"/>
                    <a:pt x="127368" y="316786"/>
                    <a:pt x="133600" y="325367"/>
                  </a:cubicBezTo>
                  <a:lnTo>
                    <a:pt x="133600" y="325367"/>
                  </a:lnTo>
                  <a:cubicBezTo>
                    <a:pt x="139833" y="333947"/>
                    <a:pt x="142358" y="344435"/>
                    <a:pt x="140698" y="354922"/>
                  </a:cubicBezTo>
                  <a:close/>
                  <a:moveTo>
                    <a:pt x="432513" y="501412"/>
                  </a:moveTo>
                  <a:lnTo>
                    <a:pt x="432513" y="467884"/>
                  </a:lnTo>
                  <a:lnTo>
                    <a:pt x="547276" y="467884"/>
                  </a:lnTo>
                  <a:lnTo>
                    <a:pt x="547276" y="501412"/>
                  </a:lnTo>
                  <a:cubicBezTo>
                    <a:pt x="529390" y="508157"/>
                    <a:pt x="510110" y="512024"/>
                    <a:pt x="489894" y="512024"/>
                  </a:cubicBezTo>
                  <a:cubicBezTo>
                    <a:pt x="469678" y="512024"/>
                    <a:pt x="450398" y="508157"/>
                    <a:pt x="432513" y="501412"/>
                  </a:cubicBezTo>
                  <a:close/>
                  <a:moveTo>
                    <a:pt x="910438" y="372066"/>
                  </a:moveTo>
                  <a:cubicBezTo>
                    <a:pt x="904205" y="380629"/>
                    <a:pt x="895006" y="386279"/>
                    <a:pt x="884519" y="387939"/>
                  </a:cubicBezTo>
                  <a:cubicBezTo>
                    <a:pt x="874014" y="389598"/>
                    <a:pt x="863544" y="387074"/>
                    <a:pt x="854963" y="380841"/>
                  </a:cubicBezTo>
                  <a:cubicBezTo>
                    <a:pt x="846382" y="374591"/>
                    <a:pt x="840715" y="365392"/>
                    <a:pt x="839073" y="354922"/>
                  </a:cubicBezTo>
                  <a:cubicBezTo>
                    <a:pt x="837431" y="344453"/>
                    <a:pt x="839938" y="333947"/>
                    <a:pt x="846171" y="325367"/>
                  </a:cubicBezTo>
                  <a:cubicBezTo>
                    <a:pt x="852403" y="316786"/>
                    <a:pt x="861619" y="311136"/>
                    <a:pt x="872089" y="309476"/>
                  </a:cubicBezTo>
                  <a:cubicBezTo>
                    <a:pt x="874190" y="309141"/>
                    <a:pt x="876291" y="308982"/>
                    <a:pt x="878392" y="308982"/>
                  </a:cubicBezTo>
                  <a:cubicBezTo>
                    <a:pt x="886708" y="308982"/>
                    <a:pt x="894795" y="311595"/>
                    <a:pt x="901645" y="316592"/>
                  </a:cubicBezTo>
                  <a:cubicBezTo>
                    <a:pt x="910226" y="322824"/>
                    <a:pt x="915876" y="332041"/>
                    <a:pt x="917518" y="342510"/>
                  </a:cubicBezTo>
                  <a:cubicBezTo>
                    <a:pt x="919195" y="352980"/>
                    <a:pt x="916688" y="363468"/>
                    <a:pt x="910438" y="372066"/>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7" name="Google Shape;997;p24"/>
            <p:cNvSpPr txBox="1"/>
            <p:nvPr/>
          </p:nvSpPr>
          <p:spPr>
            <a:xfrm>
              <a:off x="4292836" y="4753655"/>
              <a:ext cx="1619675" cy="461665"/>
            </a:xfrm>
            <a:prstGeom prst="rect">
              <a:avLst/>
            </a:prstGeom>
            <a:noFill/>
            <a:ln>
              <a:noFill/>
            </a:ln>
          </p:spPr>
          <p:txBody>
            <a:bodyPr spcFirstLastPara="1" wrap="square" lIns="182875" tIns="45700" rIns="182875" bIns="45700" anchor="t" anchorCtr="0">
              <a:sp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Partners</a:t>
              </a:r>
              <a:endParaRPr/>
            </a:p>
          </p:txBody>
        </p:sp>
      </p:grpSp>
      <p:grpSp>
        <p:nvGrpSpPr>
          <p:cNvPr id="998" name="Google Shape;998;p24"/>
          <p:cNvGrpSpPr/>
          <p:nvPr/>
        </p:nvGrpSpPr>
        <p:grpSpPr>
          <a:xfrm>
            <a:off x="3742905" y="1444819"/>
            <a:ext cx="2012511" cy="461665"/>
            <a:chOff x="3742905" y="1444819"/>
            <a:chExt cx="2012511" cy="461665"/>
          </a:xfrm>
        </p:grpSpPr>
        <p:sp>
          <p:nvSpPr>
            <p:cNvPr id="999" name="Google Shape;999;p24"/>
            <p:cNvSpPr/>
            <p:nvPr/>
          </p:nvSpPr>
          <p:spPr>
            <a:xfrm>
              <a:off x="3742905" y="1505175"/>
              <a:ext cx="571920" cy="340954"/>
            </a:xfrm>
            <a:custGeom>
              <a:avLst/>
              <a:gdLst/>
              <a:ahLst/>
              <a:cxnLst/>
              <a:rect l="l" t="t" r="r" b="b"/>
              <a:pathLst>
                <a:path w="570661" h="340204" extrusionOk="0">
                  <a:moveTo>
                    <a:pt x="75371" y="214684"/>
                  </a:moveTo>
                  <a:lnTo>
                    <a:pt x="113471" y="214684"/>
                  </a:lnTo>
                  <a:lnTo>
                    <a:pt x="113471" y="252784"/>
                  </a:lnTo>
                  <a:lnTo>
                    <a:pt x="75371" y="252784"/>
                  </a:lnTo>
                  <a:lnTo>
                    <a:pt x="75371" y="214684"/>
                  </a:lnTo>
                  <a:close/>
                  <a:moveTo>
                    <a:pt x="514064" y="60398"/>
                  </a:moveTo>
                  <a:lnTo>
                    <a:pt x="514064" y="302104"/>
                  </a:lnTo>
                  <a:lnTo>
                    <a:pt x="570662" y="302104"/>
                  </a:lnTo>
                  <a:lnTo>
                    <a:pt x="570662" y="340204"/>
                  </a:lnTo>
                  <a:lnTo>
                    <a:pt x="475964" y="340204"/>
                  </a:lnTo>
                  <a:lnTo>
                    <a:pt x="475964" y="308286"/>
                  </a:lnTo>
                  <a:lnTo>
                    <a:pt x="460162" y="308286"/>
                  </a:lnTo>
                  <a:cubicBezTo>
                    <a:pt x="435007" y="308286"/>
                    <a:pt x="411651" y="295789"/>
                    <a:pt x="397688" y="274844"/>
                  </a:cubicBezTo>
                  <a:lnTo>
                    <a:pt x="390449" y="263985"/>
                  </a:lnTo>
                  <a:lnTo>
                    <a:pt x="390449" y="268843"/>
                  </a:lnTo>
                  <a:cubicBezTo>
                    <a:pt x="390449" y="292437"/>
                    <a:pt x="371256" y="311629"/>
                    <a:pt x="347663" y="311629"/>
                  </a:cubicBezTo>
                  <a:lnTo>
                    <a:pt x="42786" y="311629"/>
                  </a:lnTo>
                  <a:cubicBezTo>
                    <a:pt x="19193" y="311629"/>
                    <a:pt x="0" y="292437"/>
                    <a:pt x="0" y="268843"/>
                  </a:cubicBezTo>
                  <a:lnTo>
                    <a:pt x="0" y="106766"/>
                  </a:lnTo>
                  <a:cubicBezTo>
                    <a:pt x="0" y="83172"/>
                    <a:pt x="19193" y="63979"/>
                    <a:pt x="42786" y="63979"/>
                  </a:cubicBezTo>
                  <a:lnTo>
                    <a:pt x="174593" y="63979"/>
                  </a:lnTo>
                  <a:lnTo>
                    <a:pt x="218027" y="20536"/>
                  </a:lnTo>
                  <a:cubicBezTo>
                    <a:pt x="231277" y="7296"/>
                    <a:pt x="248879" y="0"/>
                    <a:pt x="267595" y="0"/>
                  </a:cubicBezTo>
                  <a:lnTo>
                    <a:pt x="369141" y="0"/>
                  </a:lnTo>
                  <a:lnTo>
                    <a:pt x="475964" y="44510"/>
                  </a:lnTo>
                  <a:lnTo>
                    <a:pt x="475964" y="10297"/>
                  </a:lnTo>
                  <a:lnTo>
                    <a:pt x="570662" y="10297"/>
                  </a:lnTo>
                  <a:lnTo>
                    <a:pt x="570662" y="48397"/>
                  </a:lnTo>
                  <a:lnTo>
                    <a:pt x="514064" y="48397"/>
                  </a:lnTo>
                  <a:lnTo>
                    <a:pt x="514064" y="60398"/>
                  </a:lnTo>
                  <a:close/>
                  <a:moveTo>
                    <a:pt x="38100" y="106766"/>
                  </a:moveTo>
                  <a:lnTo>
                    <a:pt x="38100" y="139551"/>
                  </a:lnTo>
                  <a:lnTo>
                    <a:pt x="99022" y="139551"/>
                  </a:lnTo>
                  <a:lnTo>
                    <a:pt x="136493" y="102079"/>
                  </a:lnTo>
                  <a:lnTo>
                    <a:pt x="42786" y="102079"/>
                  </a:lnTo>
                  <a:cubicBezTo>
                    <a:pt x="40205" y="102079"/>
                    <a:pt x="38100" y="104184"/>
                    <a:pt x="38100" y="106766"/>
                  </a:cubicBezTo>
                  <a:close/>
                  <a:moveTo>
                    <a:pt x="352349" y="206835"/>
                  </a:moveTo>
                  <a:lnTo>
                    <a:pt x="311906" y="146180"/>
                  </a:lnTo>
                  <a:lnTo>
                    <a:pt x="275987" y="146180"/>
                  </a:lnTo>
                  <a:lnTo>
                    <a:pt x="248688" y="173641"/>
                  </a:lnTo>
                  <a:cubicBezTo>
                    <a:pt x="230810" y="191624"/>
                    <a:pt x="207007" y="201520"/>
                    <a:pt x="181651" y="201520"/>
                  </a:cubicBezTo>
                  <a:cubicBezTo>
                    <a:pt x="181642" y="201520"/>
                    <a:pt x="181623" y="201520"/>
                    <a:pt x="181604" y="201520"/>
                  </a:cubicBezTo>
                  <a:cubicBezTo>
                    <a:pt x="158267" y="201511"/>
                    <a:pt x="136303" y="193024"/>
                    <a:pt x="119015" y="177660"/>
                  </a:cubicBezTo>
                  <a:lnTo>
                    <a:pt x="38100" y="177660"/>
                  </a:lnTo>
                  <a:lnTo>
                    <a:pt x="38100" y="268853"/>
                  </a:lnTo>
                  <a:cubicBezTo>
                    <a:pt x="38100" y="271424"/>
                    <a:pt x="40205" y="273529"/>
                    <a:pt x="42786" y="273529"/>
                  </a:cubicBezTo>
                  <a:lnTo>
                    <a:pt x="347663" y="273529"/>
                  </a:lnTo>
                  <a:cubicBezTo>
                    <a:pt x="350244" y="273529"/>
                    <a:pt x="352349" y="271424"/>
                    <a:pt x="352349" y="268843"/>
                  </a:cubicBezTo>
                  <a:lnTo>
                    <a:pt x="352349" y="206835"/>
                  </a:lnTo>
                  <a:close/>
                  <a:moveTo>
                    <a:pt x="475964" y="270186"/>
                  </a:moveTo>
                  <a:lnTo>
                    <a:pt x="475964" y="85801"/>
                  </a:lnTo>
                  <a:lnTo>
                    <a:pt x="361521" y="38110"/>
                  </a:lnTo>
                  <a:lnTo>
                    <a:pt x="267595" y="38110"/>
                  </a:lnTo>
                  <a:cubicBezTo>
                    <a:pt x="259051" y="38110"/>
                    <a:pt x="251012" y="41443"/>
                    <a:pt x="244964" y="47482"/>
                  </a:cubicBezTo>
                  <a:lnTo>
                    <a:pt x="190500" y="101946"/>
                  </a:lnTo>
                  <a:lnTo>
                    <a:pt x="190500" y="102079"/>
                  </a:lnTo>
                  <a:lnTo>
                    <a:pt x="190367" y="102079"/>
                  </a:lnTo>
                  <a:lnTo>
                    <a:pt x="143704" y="148742"/>
                  </a:lnTo>
                  <a:cubicBezTo>
                    <a:pt x="154105" y="158220"/>
                    <a:pt x="167459" y="163411"/>
                    <a:pt x="181632" y="163411"/>
                  </a:cubicBezTo>
                  <a:cubicBezTo>
                    <a:pt x="181642" y="163411"/>
                    <a:pt x="181651" y="163411"/>
                    <a:pt x="181661" y="163411"/>
                  </a:cubicBezTo>
                  <a:cubicBezTo>
                    <a:pt x="196796" y="163411"/>
                    <a:pt x="211007" y="157505"/>
                    <a:pt x="221685" y="146771"/>
                  </a:cubicBezTo>
                  <a:lnTo>
                    <a:pt x="260147" y="108080"/>
                  </a:lnTo>
                  <a:lnTo>
                    <a:pt x="332299" y="108080"/>
                  </a:lnTo>
                  <a:lnTo>
                    <a:pt x="429387" y="253717"/>
                  </a:lnTo>
                  <a:cubicBezTo>
                    <a:pt x="436264" y="264033"/>
                    <a:pt x="447770" y="270186"/>
                    <a:pt x="460162" y="270186"/>
                  </a:cubicBezTo>
                  <a:lnTo>
                    <a:pt x="475964" y="270186"/>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0" name="Google Shape;1000;p24"/>
            <p:cNvSpPr txBox="1"/>
            <p:nvPr/>
          </p:nvSpPr>
          <p:spPr>
            <a:xfrm>
              <a:off x="4292836" y="1444819"/>
              <a:ext cx="1462580" cy="461665"/>
            </a:xfrm>
            <a:prstGeom prst="rect">
              <a:avLst/>
            </a:prstGeom>
            <a:noFill/>
            <a:ln>
              <a:noFill/>
            </a:ln>
          </p:spPr>
          <p:txBody>
            <a:bodyPr spcFirstLastPara="1" wrap="square" lIns="182875" tIns="45700" rIns="182875" bIns="45700" anchor="t" anchorCtr="0">
              <a:sp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Fintech</a:t>
              </a:r>
              <a:endParaRPr/>
            </a:p>
          </p:txBody>
        </p:sp>
      </p:grpSp>
      <p:grpSp>
        <p:nvGrpSpPr>
          <p:cNvPr id="1001" name="Google Shape;1001;p24"/>
          <p:cNvGrpSpPr/>
          <p:nvPr/>
        </p:nvGrpSpPr>
        <p:grpSpPr>
          <a:xfrm>
            <a:off x="3793910" y="3088935"/>
            <a:ext cx="3485962" cy="471956"/>
            <a:chOff x="3793910" y="3088935"/>
            <a:chExt cx="3485962" cy="471956"/>
          </a:xfrm>
        </p:grpSpPr>
        <p:sp>
          <p:nvSpPr>
            <p:cNvPr id="1002" name="Google Shape;1002;p24"/>
            <p:cNvSpPr/>
            <p:nvPr/>
          </p:nvSpPr>
          <p:spPr>
            <a:xfrm>
              <a:off x="3793910" y="3088935"/>
              <a:ext cx="469910" cy="471956"/>
            </a:xfrm>
            <a:custGeom>
              <a:avLst/>
              <a:gdLst/>
              <a:ahLst/>
              <a:cxnLst/>
              <a:rect l="l" t="t" r="r" b="b"/>
              <a:pathLst>
                <a:path w="754184" h="757469" extrusionOk="0">
                  <a:moveTo>
                    <a:pt x="287807" y="402288"/>
                  </a:moveTo>
                  <a:lnTo>
                    <a:pt x="388922" y="386079"/>
                  </a:lnTo>
                  <a:lnTo>
                    <a:pt x="388922" y="457603"/>
                  </a:lnTo>
                  <a:lnTo>
                    <a:pt x="242855" y="481015"/>
                  </a:lnTo>
                  <a:lnTo>
                    <a:pt x="81693" y="70623"/>
                  </a:lnTo>
                  <a:lnTo>
                    <a:pt x="0" y="70623"/>
                  </a:lnTo>
                  <a:lnTo>
                    <a:pt x="0" y="0"/>
                  </a:lnTo>
                  <a:lnTo>
                    <a:pt x="129841" y="0"/>
                  </a:lnTo>
                  <a:lnTo>
                    <a:pt x="164552" y="88420"/>
                  </a:lnTo>
                  <a:lnTo>
                    <a:pt x="742038" y="88420"/>
                  </a:lnTo>
                  <a:lnTo>
                    <a:pt x="742038" y="401016"/>
                  </a:lnTo>
                  <a:lnTo>
                    <a:pt x="664529" y="413428"/>
                  </a:lnTo>
                  <a:lnTo>
                    <a:pt x="591434" y="353610"/>
                  </a:lnTo>
                  <a:lnTo>
                    <a:pt x="671414" y="340810"/>
                  </a:lnTo>
                  <a:lnTo>
                    <a:pt x="671414" y="159043"/>
                  </a:lnTo>
                  <a:lnTo>
                    <a:pt x="192289" y="159043"/>
                  </a:lnTo>
                  <a:lnTo>
                    <a:pt x="287807" y="402288"/>
                  </a:lnTo>
                  <a:close/>
                  <a:moveTo>
                    <a:pt x="300961" y="512160"/>
                  </a:moveTo>
                  <a:cubicBezTo>
                    <a:pt x="271705" y="512160"/>
                    <a:pt x="247993" y="535871"/>
                    <a:pt x="247993" y="565127"/>
                  </a:cubicBezTo>
                  <a:cubicBezTo>
                    <a:pt x="247993" y="594383"/>
                    <a:pt x="271705" y="618094"/>
                    <a:pt x="300961" y="618094"/>
                  </a:cubicBezTo>
                  <a:cubicBezTo>
                    <a:pt x="330216" y="618094"/>
                    <a:pt x="353928" y="594383"/>
                    <a:pt x="353928" y="565127"/>
                  </a:cubicBezTo>
                  <a:cubicBezTo>
                    <a:pt x="353928" y="535871"/>
                    <a:pt x="330216" y="512160"/>
                    <a:pt x="300961" y="512160"/>
                  </a:cubicBezTo>
                  <a:close/>
                  <a:moveTo>
                    <a:pt x="622190" y="599573"/>
                  </a:moveTo>
                  <a:lnTo>
                    <a:pt x="685345" y="725883"/>
                  </a:lnTo>
                  <a:lnTo>
                    <a:pt x="622172" y="757469"/>
                  </a:lnTo>
                  <a:lnTo>
                    <a:pt x="558029" y="629182"/>
                  </a:lnTo>
                  <a:lnTo>
                    <a:pt x="424233" y="690942"/>
                  </a:lnTo>
                  <a:lnTo>
                    <a:pt x="424233" y="259470"/>
                  </a:lnTo>
                  <a:lnTo>
                    <a:pt x="754185" y="538661"/>
                  </a:lnTo>
                  <a:lnTo>
                    <a:pt x="622190" y="599573"/>
                  </a:lnTo>
                  <a:close/>
                  <a:moveTo>
                    <a:pt x="623956" y="520970"/>
                  </a:moveTo>
                  <a:lnTo>
                    <a:pt x="494857" y="411733"/>
                  </a:lnTo>
                  <a:lnTo>
                    <a:pt x="494857" y="580558"/>
                  </a:lnTo>
                  <a:lnTo>
                    <a:pt x="623956" y="52097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3" name="Google Shape;1003;p24"/>
            <p:cNvSpPr txBox="1"/>
            <p:nvPr/>
          </p:nvSpPr>
          <p:spPr>
            <a:xfrm>
              <a:off x="4292836" y="3094081"/>
              <a:ext cx="2987036" cy="461665"/>
            </a:xfrm>
            <a:prstGeom prst="rect">
              <a:avLst/>
            </a:prstGeom>
            <a:noFill/>
            <a:ln>
              <a:noFill/>
            </a:ln>
          </p:spPr>
          <p:txBody>
            <a:bodyPr spcFirstLastPara="1" wrap="square" lIns="182875" tIns="45700" rIns="182875" bIns="45700" anchor="t" anchorCtr="0">
              <a:sp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Digital Commerce</a:t>
              </a:r>
              <a:endParaRPr/>
            </a:p>
          </p:txBody>
        </p:sp>
      </p:grpSp>
      <p:grpSp>
        <p:nvGrpSpPr>
          <p:cNvPr id="1004" name="Google Shape;1004;p24"/>
          <p:cNvGrpSpPr/>
          <p:nvPr/>
        </p:nvGrpSpPr>
        <p:grpSpPr>
          <a:xfrm>
            <a:off x="3764894" y="2265211"/>
            <a:ext cx="2473026" cy="518228"/>
            <a:chOff x="3764894" y="2265211"/>
            <a:chExt cx="2473026" cy="518228"/>
          </a:xfrm>
        </p:grpSpPr>
        <p:sp>
          <p:nvSpPr>
            <p:cNvPr id="1005" name="Google Shape;1005;p24"/>
            <p:cNvSpPr/>
            <p:nvPr/>
          </p:nvSpPr>
          <p:spPr>
            <a:xfrm>
              <a:off x="3764894" y="2265211"/>
              <a:ext cx="527942" cy="518228"/>
            </a:xfrm>
            <a:custGeom>
              <a:avLst/>
              <a:gdLst/>
              <a:ahLst/>
              <a:cxnLst/>
              <a:rect l="l" t="t" r="r" b="b"/>
              <a:pathLst>
                <a:path w="847323" h="831735" extrusionOk="0">
                  <a:moveTo>
                    <a:pt x="845816" y="214365"/>
                  </a:moveTo>
                  <a:cubicBezTo>
                    <a:pt x="838719" y="150398"/>
                    <a:pt x="807132" y="93035"/>
                    <a:pt x="756866" y="52832"/>
                  </a:cubicBezTo>
                  <a:cubicBezTo>
                    <a:pt x="655310" y="-28384"/>
                    <a:pt x="507620" y="-13959"/>
                    <a:pt x="423560" y="83995"/>
                  </a:cubicBezTo>
                  <a:cubicBezTo>
                    <a:pt x="383694" y="37507"/>
                    <a:pt x="328555" y="8304"/>
                    <a:pt x="267377" y="1525"/>
                  </a:cubicBezTo>
                  <a:cubicBezTo>
                    <a:pt x="203304" y="-5644"/>
                    <a:pt x="140485" y="12630"/>
                    <a:pt x="90254" y="52850"/>
                  </a:cubicBezTo>
                  <a:cubicBezTo>
                    <a:pt x="7696" y="118883"/>
                    <a:pt x="-22284" y="233381"/>
                    <a:pt x="17318" y="331300"/>
                  </a:cubicBezTo>
                  <a:lnTo>
                    <a:pt x="82804" y="304816"/>
                  </a:lnTo>
                  <a:cubicBezTo>
                    <a:pt x="54801" y="235623"/>
                    <a:pt x="76006" y="154689"/>
                    <a:pt x="134359" y="108007"/>
                  </a:cubicBezTo>
                  <a:cubicBezTo>
                    <a:pt x="169882" y="79581"/>
                    <a:pt x="214304" y="66622"/>
                    <a:pt x="259573" y="71724"/>
                  </a:cubicBezTo>
                  <a:cubicBezTo>
                    <a:pt x="304808" y="76738"/>
                    <a:pt x="345345" y="99073"/>
                    <a:pt x="373789" y="134596"/>
                  </a:cubicBezTo>
                  <a:lnTo>
                    <a:pt x="423560" y="196851"/>
                  </a:lnTo>
                  <a:lnTo>
                    <a:pt x="473332" y="134614"/>
                  </a:lnTo>
                  <a:cubicBezTo>
                    <a:pt x="532038" y="61272"/>
                    <a:pt x="639438" y="49372"/>
                    <a:pt x="712762" y="108007"/>
                  </a:cubicBezTo>
                  <a:cubicBezTo>
                    <a:pt x="748286" y="136433"/>
                    <a:pt x="770603" y="176988"/>
                    <a:pt x="775635" y="222205"/>
                  </a:cubicBezTo>
                  <a:cubicBezTo>
                    <a:pt x="780666" y="267421"/>
                    <a:pt x="767778" y="311878"/>
                    <a:pt x="739934" y="346713"/>
                  </a:cubicBezTo>
                  <a:lnTo>
                    <a:pt x="704729" y="388487"/>
                  </a:lnTo>
                  <a:lnTo>
                    <a:pt x="456524" y="388487"/>
                  </a:lnTo>
                  <a:lnTo>
                    <a:pt x="428804" y="434727"/>
                  </a:lnTo>
                  <a:lnTo>
                    <a:pt x="310387" y="158767"/>
                  </a:lnTo>
                  <a:lnTo>
                    <a:pt x="246879" y="388646"/>
                  </a:lnTo>
                  <a:lnTo>
                    <a:pt x="50176" y="388646"/>
                  </a:lnTo>
                  <a:lnTo>
                    <a:pt x="423560" y="831736"/>
                  </a:lnTo>
                  <a:lnTo>
                    <a:pt x="794491" y="391559"/>
                  </a:lnTo>
                  <a:cubicBezTo>
                    <a:pt x="834693" y="341222"/>
                    <a:pt x="852932" y="278332"/>
                    <a:pt x="845816" y="214365"/>
                  </a:cubicBezTo>
                  <a:close/>
                  <a:moveTo>
                    <a:pt x="423560" y="722076"/>
                  </a:moveTo>
                  <a:lnTo>
                    <a:pt x="202033" y="459198"/>
                  </a:lnTo>
                  <a:lnTo>
                    <a:pt x="300641" y="459198"/>
                  </a:lnTo>
                  <a:lnTo>
                    <a:pt x="324864" y="371537"/>
                  </a:lnTo>
                  <a:lnTo>
                    <a:pt x="418317" y="589375"/>
                  </a:lnTo>
                  <a:lnTo>
                    <a:pt x="496532" y="459057"/>
                  </a:lnTo>
                  <a:lnTo>
                    <a:pt x="645211" y="459057"/>
                  </a:lnTo>
                  <a:lnTo>
                    <a:pt x="423560" y="722076"/>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6" name="Google Shape;1006;p24"/>
            <p:cNvSpPr txBox="1"/>
            <p:nvPr/>
          </p:nvSpPr>
          <p:spPr>
            <a:xfrm>
              <a:off x="4292836" y="2293493"/>
              <a:ext cx="1945084" cy="461665"/>
            </a:xfrm>
            <a:prstGeom prst="rect">
              <a:avLst/>
            </a:prstGeom>
            <a:noFill/>
            <a:ln>
              <a:noFill/>
            </a:ln>
          </p:spPr>
          <p:txBody>
            <a:bodyPr spcFirstLastPara="1" wrap="square" lIns="182875" tIns="45700" rIns="182875" bIns="45700" anchor="t" anchorCtr="0">
              <a:spAutoFit/>
            </a:bodyPr>
            <a:lstStyle/>
            <a:p>
              <a:pPr marL="0" marR="0" lvl="0" indent="0" algn="l" rtl="0">
                <a:spcBef>
                  <a:spcPts val="0"/>
                </a:spcBef>
                <a:spcAft>
                  <a:spcPts val="0"/>
                </a:spcAft>
                <a:buNone/>
              </a:pPr>
              <a:r>
                <a:rPr lang="en-US" sz="2400" b="1">
                  <a:solidFill>
                    <a:schemeClr val="lt1"/>
                  </a:solidFill>
                  <a:latin typeface="Arial"/>
                  <a:ea typeface="Arial"/>
                  <a:cs typeface="Arial"/>
                  <a:sym typeface="Arial"/>
                </a:rPr>
                <a:t>Healthcare</a:t>
              </a:r>
              <a:endParaRPr/>
            </a:p>
          </p:txBody>
        </p:sp>
      </p:grpSp>
      <p:sp>
        <p:nvSpPr>
          <p:cNvPr id="1007" name="Google Shape;1007;p24"/>
          <p:cNvSpPr/>
          <p:nvPr/>
        </p:nvSpPr>
        <p:spPr>
          <a:xfrm>
            <a:off x="7928182" y="2962315"/>
            <a:ext cx="3501818" cy="1502650"/>
          </a:xfrm>
          <a:prstGeom prst="rightArrow">
            <a:avLst>
              <a:gd name="adj1" fmla="val 76200"/>
              <a:gd name="adj2" fmla="val 50000"/>
            </a:avLst>
          </a:prstGeom>
          <a:solidFill>
            <a:srgbClr val="FF540A"/>
          </a:solidFill>
          <a:ln>
            <a:noFill/>
          </a:ln>
        </p:spPr>
        <p:txBody>
          <a:bodyPr spcFirstLastPara="1" wrap="square" lIns="182875" tIns="45700" rIns="0" bIns="45700" anchor="ctr" anchorCtr="0">
            <a:noAutofit/>
          </a:bodyPr>
          <a:lstStyle/>
          <a:p>
            <a:pPr marL="0" marR="0" lvl="0" indent="0" algn="l" rtl="0">
              <a:spcBef>
                <a:spcPts val="0"/>
              </a:spcBef>
              <a:spcAft>
                <a:spcPts val="0"/>
              </a:spcAft>
              <a:buNone/>
            </a:pPr>
            <a:r>
              <a:rPr lang="en-US" sz="2800">
                <a:solidFill>
                  <a:schemeClr val="lt1"/>
                </a:solidFill>
                <a:latin typeface="Arial Black"/>
                <a:ea typeface="Arial Black"/>
                <a:cs typeface="Arial Black"/>
                <a:sym typeface="Arial Black"/>
              </a:rPr>
              <a:t>First-Mover</a:t>
            </a:r>
            <a:br>
              <a:rPr lang="en-US" sz="2800">
                <a:solidFill>
                  <a:schemeClr val="lt1"/>
                </a:solidFill>
                <a:latin typeface="Arial Black"/>
                <a:ea typeface="Arial Black"/>
                <a:cs typeface="Arial Black"/>
                <a:sym typeface="Arial Black"/>
              </a:rPr>
            </a:br>
            <a:r>
              <a:rPr lang="en-US" sz="2800">
                <a:solidFill>
                  <a:schemeClr val="lt1"/>
                </a:solidFill>
                <a:latin typeface="Arial Black"/>
                <a:ea typeface="Arial Black"/>
                <a:cs typeface="Arial Black"/>
                <a:sym typeface="Arial Black"/>
              </a:rPr>
              <a:t>Advantage</a:t>
            </a:r>
            <a:endParaRPr/>
          </a:p>
        </p:txBody>
      </p:sp>
      <p:pic>
        <p:nvPicPr>
          <p:cNvPr id="1008" name="Google Shape;1008;p24"/>
          <p:cNvPicPr preferRelativeResize="0"/>
          <p:nvPr/>
        </p:nvPicPr>
        <p:blipFill rotWithShape="1">
          <a:blip r:embed="rId3">
            <a:alphaModFix/>
          </a:blip>
          <a:srcRect/>
          <a:stretch/>
        </p:blipFill>
        <p:spPr>
          <a:xfrm>
            <a:off x="451042" y="3332800"/>
            <a:ext cx="979302" cy="761680"/>
          </a:xfrm>
          <a:prstGeom prst="rect">
            <a:avLst/>
          </a:prstGeom>
          <a:noFill/>
          <a:ln>
            <a:noFill/>
          </a:ln>
        </p:spPr>
      </p:pic>
      <p:sp>
        <p:nvSpPr>
          <p:cNvPr id="1009" name="Google Shape;1009;p24"/>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Going Global, Personally and in Work</a:t>
            </a:r>
            <a:endParaRPr/>
          </a:p>
        </p:txBody>
      </p:sp>
      <p:sp>
        <p:nvSpPr>
          <p:cNvPr id="1010" name="Google Shape;1010;p24"/>
          <p:cNvSpPr/>
          <p:nvPr/>
        </p:nvSpPr>
        <p:spPr>
          <a:xfrm>
            <a:off x="487431" y="384684"/>
            <a:ext cx="439219" cy="346836"/>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chemeClr val="lt2"/>
          </a:solid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endParaRPr sz="1800" b="1">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4"/>
                                        </p:tgtEl>
                                        <p:attrNameLst>
                                          <p:attrName>style.visibility</p:attrName>
                                        </p:attrNameLst>
                                      </p:cBhvr>
                                      <p:to>
                                        <p:strVal val="visible"/>
                                      </p:to>
                                    </p:set>
                                    <p:animEffect transition="in" filter="fade">
                                      <p:cBhvr>
                                        <p:cTn id="7" dur="1000"/>
                                        <p:tgtEl>
                                          <p:spTgt spid="98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76"/>
                                        </p:tgtEl>
                                        <p:attrNameLst>
                                          <p:attrName>style.visibility</p:attrName>
                                        </p:attrNameLst>
                                      </p:cBhvr>
                                      <p:to>
                                        <p:strVal val="visible"/>
                                      </p:to>
                                    </p:set>
                                    <p:animEffect transition="in" filter="fade">
                                      <p:cBhvr>
                                        <p:cTn id="11" dur="1500"/>
                                        <p:tgtEl>
                                          <p:spTgt spid="97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98"/>
                                        </p:tgtEl>
                                        <p:attrNameLst>
                                          <p:attrName>style.visibility</p:attrName>
                                        </p:attrNameLst>
                                      </p:cBhvr>
                                      <p:to>
                                        <p:strVal val="visible"/>
                                      </p:to>
                                    </p:set>
                                    <p:animEffect transition="in" filter="fade">
                                      <p:cBhvr>
                                        <p:cTn id="15" dur="1500"/>
                                        <p:tgtEl>
                                          <p:spTgt spid="998"/>
                                        </p:tgtEl>
                                      </p:cBhvr>
                                    </p:animEffect>
                                  </p:childTnLst>
                                </p:cTn>
                              </p:par>
                              <p:par>
                                <p:cTn id="16" presetID="10" presetClass="entr" presetSubtype="0" fill="hold" nodeType="withEffect">
                                  <p:stCondLst>
                                    <p:cond delay="0"/>
                                  </p:stCondLst>
                                  <p:childTnLst>
                                    <p:set>
                                      <p:cBhvr>
                                        <p:cTn id="17" dur="1" fill="hold">
                                          <p:stCondLst>
                                            <p:cond delay="0"/>
                                          </p:stCondLst>
                                        </p:cTn>
                                        <p:tgtEl>
                                          <p:spTgt spid="1004"/>
                                        </p:tgtEl>
                                        <p:attrNameLst>
                                          <p:attrName>style.visibility</p:attrName>
                                        </p:attrNameLst>
                                      </p:cBhvr>
                                      <p:to>
                                        <p:strVal val="visible"/>
                                      </p:to>
                                    </p:set>
                                    <p:animEffect transition="in" filter="fade">
                                      <p:cBhvr>
                                        <p:cTn id="18" dur="1500"/>
                                        <p:tgtEl>
                                          <p:spTgt spid="1004"/>
                                        </p:tgtEl>
                                      </p:cBhvr>
                                    </p:animEffect>
                                  </p:childTnLst>
                                </p:cTn>
                              </p:par>
                              <p:par>
                                <p:cTn id="19" presetID="10" presetClass="entr" presetSubtype="0" fill="hold" nodeType="withEffect">
                                  <p:stCondLst>
                                    <p:cond delay="0"/>
                                  </p:stCondLst>
                                  <p:childTnLst>
                                    <p:set>
                                      <p:cBhvr>
                                        <p:cTn id="20" dur="1" fill="hold">
                                          <p:stCondLst>
                                            <p:cond delay="0"/>
                                          </p:stCondLst>
                                        </p:cTn>
                                        <p:tgtEl>
                                          <p:spTgt spid="1001"/>
                                        </p:tgtEl>
                                        <p:attrNameLst>
                                          <p:attrName>style.visibility</p:attrName>
                                        </p:attrNameLst>
                                      </p:cBhvr>
                                      <p:to>
                                        <p:strVal val="visible"/>
                                      </p:to>
                                    </p:set>
                                    <p:animEffect transition="in" filter="fade">
                                      <p:cBhvr>
                                        <p:cTn id="21" dur="1500"/>
                                        <p:tgtEl>
                                          <p:spTgt spid="100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Effect transition="in" filter="fade">
                                      <p:cBhvr>
                                        <p:cTn id="26" dur="1500"/>
                                        <p:tgtEl>
                                          <p:spTgt spid="980"/>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989"/>
                                        </p:tgtEl>
                                        <p:attrNameLst>
                                          <p:attrName>style.visibility</p:attrName>
                                        </p:attrNameLst>
                                      </p:cBhvr>
                                      <p:to>
                                        <p:strVal val="visible"/>
                                      </p:to>
                                    </p:set>
                                    <p:animEffect transition="in" filter="fade">
                                      <p:cBhvr>
                                        <p:cTn id="30" dur="1500"/>
                                        <p:tgtEl>
                                          <p:spTgt spid="989"/>
                                        </p:tgtEl>
                                      </p:cBhvr>
                                    </p:animEffect>
                                  </p:childTnLst>
                                </p:cTn>
                              </p:par>
                              <p:par>
                                <p:cTn id="31" presetID="10" presetClass="entr" presetSubtype="0" fill="hold" nodeType="withEffect">
                                  <p:stCondLst>
                                    <p:cond delay="0"/>
                                  </p:stCondLst>
                                  <p:childTnLst>
                                    <p:set>
                                      <p:cBhvr>
                                        <p:cTn id="32" dur="1" fill="hold">
                                          <p:stCondLst>
                                            <p:cond delay="0"/>
                                          </p:stCondLst>
                                        </p:cTn>
                                        <p:tgtEl>
                                          <p:spTgt spid="995"/>
                                        </p:tgtEl>
                                        <p:attrNameLst>
                                          <p:attrName>style.visibility</p:attrName>
                                        </p:attrNameLst>
                                      </p:cBhvr>
                                      <p:to>
                                        <p:strVal val="visible"/>
                                      </p:to>
                                    </p:set>
                                    <p:animEffect transition="in" filter="fade">
                                      <p:cBhvr>
                                        <p:cTn id="33" dur="1500"/>
                                        <p:tgtEl>
                                          <p:spTgt spid="995"/>
                                        </p:tgtEl>
                                      </p:cBhvr>
                                    </p:animEffect>
                                  </p:childTnLst>
                                </p:cTn>
                              </p:par>
                              <p:par>
                                <p:cTn id="34" presetID="10" presetClass="entr" presetSubtype="0" fill="hold" nodeType="withEffect">
                                  <p:stCondLst>
                                    <p:cond delay="0"/>
                                  </p:stCondLst>
                                  <p:childTnLst>
                                    <p:set>
                                      <p:cBhvr>
                                        <p:cTn id="35" dur="1" fill="hold">
                                          <p:stCondLst>
                                            <p:cond delay="0"/>
                                          </p:stCondLst>
                                        </p:cTn>
                                        <p:tgtEl>
                                          <p:spTgt spid="992"/>
                                        </p:tgtEl>
                                        <p:attrNameLst>
                                          <p:attrName>style.visibility</p:attrName>
                                        </p:attrNameLst>
                                      </p:cBhvr>
                                      <p:to>
                                        <p:strVal val="visible"/>
                                      </p:to>
                                    </p:set>
                                    <p:animEffect transition="in" filter="fade">
                                      <p:cBhvr>
                                        <p:cTn id="36" dur="1500"/>
                                        <p:tgtEl>
                                          <p:spTgt spid="99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07"/>
                                        </p:tgtEl>
                                        <p:attrNameLst>
                                          <p:attrName>style.visibility</p:attrName>
                                        </p:attrNameLst>
                                      </p:cBhvr>
                                      <p:to>
                                        <p:strVal val="visible"/>
                                      </p:to>
                                    </p:set>
                                    <p:animEffect transition="in" filter="fade">
                                      <p:cBhvr>
                                        <p:cTn id="41" dur="1500"/>
                                        <p:tgtEl>
                                          <p:spTgt spid="1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25"/>
          <p:cNvSpPr txBox="1"/>
          <p:nvPr/>
        </p:nvSpPr>
        <p:spPr>
          <a:xfrm>
            <a:off x="-1555" y="6858000"/>
            <a:ext cx="609755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Photos by: </a:t>
            </a:r>
            <a:r>
              <a:rPr lang="en-US" sz="1000" u="sng">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iStock</a:t>
            </a:r>
            <a:r>
              <a:rPr lang="en-US" sz="1000">
                <a:solidFill>
                  <a:schemeClr val="dk1"/>
                </a:solidFill>
                <a:latin typeface="Arial"/>
                <a:ea typeface="Arial"/>
                <a:cs typeface="Arial"/>
                <a:sym typeface="Arial"/>
              </a:rPr>
              <a:t>, screenshot of the PayPay video on </a:t>
            </a:r>
            <a:r>
              <a:rPr lang="en-US" sz="1000" u="sng">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Google Play </a:t>
            </a:r>
            <a:r>
              <a:rPr lang="en-US" sz="1000" b="0" i="0">
                <a:solidFill>
                  <a:schemeClr val="dk1"/>
                </a:solidFill>
                <a:latin typeface="Arial"/>
                <a:ea typeface="Arial"/>
                <a:cs typeface="Arial"/>
                <a:sym typeface="Arial"/>
              </a:rPr>
              <a:t>and </a:t>
            </a:r>
            <a:r>
              <a:rPr lang="en-US" sz="1000" b="0" i="0" u="sng">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Marques Thomas</a:t>
            </a:r>
            <a:r>
              <a:rPr lang="en-US" sz="1000" b="0" i="0">
                <a:solidFill>
                  <a:schemeClr val="dk1"/>
                </a:solidFill>
                <a:latin typeface="Arial"/>
                <a:ea typeface="Arial"/>
                <a:cs typeface="Arial"/>
                <a:sym typeface="Arial"/>
              </a:rPr>
              <a:t> </a:t>
            </a:r>
            <a:r>
              <a:rPr lang="en-US" sz="1000">
                <a:solidFill>
                  <a:schemeClr val="dk1"/>
                </a:solidFill>
                <a:latin typeface="Arial"/>
                <a:ea typeface="Arial"/>
                <a:cs typeface="Arial"/>
                <a:sym typeface="Arial"/>
              </a:rPr>
              <a:t>on </a:t>
            </a:r>
            <a:r>
              <a:rPr lang="en-US" sz="1000" u="sng">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endParaRPr/>
          </a:p>
        </p:txBody>
      </p:sp>
      <p:grpSp>
        <p:nvGrpSpPr>
          <p:cNvPr id="1016" name="Google Shape;1016;p25"/>
          <p:cNvGrpSpPr/>
          <p:nvPr/>
        </p:nvGrpSpPr>
        <p:grpSpPr>
          <a:xfrm>
            <a:off x="4201961" y="807115"/>
            <a:ext cx="3788079" cy="4752517"/>
            <a:chOff x="4201961" y="807115"/>
            <a:chExt cx="3788079" cy="4752517"/>
          </a:xfrm>
        </p:grpSpPr>
        <p:grpSp>
          <p:nvGrpSpPr>
            <p:cNvPr id="1017" name="Google Shape;1017;p25"/>
            <p:cNvGrpSpPr/>
            <p:nvPr/>
          </p:nvGrpSpPr>
          <p:grpSpPr>
            <a:xfrm>
              <a:off x="4596495" y="807115"/>
              <a:ext cx="2999010" cy="2999010"/>
              <a:chOff x="1435214" y="906563"/>
              <a:chExt cx="3577602" cy="3577602"/>
            </a:xfrm>
          </p:grpSpPr>
          <p:pic>
            <p:nvPicPr>
              <p:cNvPr id="1018" name="Google Shape;1018;p25"/>
              <p:cNvPicPr preferRelativeResize="0"/>
              <p:nvPr/>
            </p:nvPicPr>
            <p:blipFill rotWithShape="1">
              <a:blip r:embed="rId7">
                <a:alphaModFix/>
              </a:blip>
              <a:srcRect t="29" b="28"/>
              <a:stretch/>
            </p:blipFill>
            <p:spPr>
              <a:xfrm>
                <a:off x="1578095" y="1051724"/>
                <a:ext cx="3291840" cy="3289935"/>
              </a:xfrm>
              <a:prstGeom prst="ellipse">
                <a:avLst/>
              </a:prstGeom>
              <a:noFill/>
              <a:ln>
                <a:noFill/>
              </a:ln>
            </p:spPr>
          </p:pic>
          <p:sp>
            <p:nvSpPr>
              <p:cNvPr id="1019" name="Google Shape;1019;p25"/>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20" name="Google Shape;1020;p25"/>
            <p:cNvGrpSpPr/>
            <p:nvPr/>
          </p:nvGrpSpPr>
          <p:grpSpPr>
            <a:xfrm>
              <a:off x="4201961" y="4328526"/>
              <a:ext cx="3788079" cy="1231106"/>
              <a:chOff x="878189" y="4065714"/>
              <a:chExt cx="3788079" cy="1231106"/>
            </a:xfrm>
          </p:grpSpPr>
          <p:sp>
            <p:nvSpPr>
              <p:cNvPr id="1021" name="Google Shape;1021;p25"/>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PayPay</a:t>
                </a:r>
                <a:endParaRPr sz="2400" b="1">
                  <a:solidFill>
                    <a:schemeClr val="lt1"/>
                  </a:solidFill>
                  <a:latin typeface="Arial"/>
                  <a:ea typeface="Arial"/>
                  <a:cs typeface="Arial"/>
                  <a:sym typeface="Arial"/>
                </a:endParaRPr>
              </a:p>
            </p:txBody>
          </p:sp>
          <p:sp>
            <p:nvSpPr>
              <p:cNvPr id="1022" name="Google Shape;1022;p25"/>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Integrated Payment Ecosystem</a:t>
                </a:r>
                <a:endParaRPr/>
              </a:p>
            </p:txBody>
          </p:sp>
        </p:grpSp>
      </p:grpSp>
      <p:grpSp>
        <p:nvGrpSpPr>
          <p:cNvPr id="1023" name="Google Shape;1023;p25"/>
          <p:cNvGrpSpPr/>
          <p:nvPr/>
        </p:nvGrpSpPr>
        <p:grpSpPr>
          <a:xfrm>
            <a:off x="228989" y="807115"/>
            <a:ext cx="3788079" cy="4752517"/>
            <a:chOff x="228989" y="807115"/>
            <a:chExt cx="3788079" cy="4752517"/>
          </a:xfrm>
        </p:grpSpPr>
        <p:grpSp>
          <p:nvGrpSpPr>
            <p:cNvPr id="1024" name="Google Shape;1024;p25"/>
            <p:cNvGrpSpPr/>
            <p:nvPr/>
          </p:nvGrpSpPr>
          <p:grpSpPr>
            <a:xfrm>
              <a:off x="623522" y="807115"/>
              <a:ext cx="2999011" cy="2999010"/>
              <a:chOff x="1435214" y="906563"/>
              <a:chExt cx="3577602" cy="3577602"/>
            </a:xfrm>
          </p:grpSpPr>
          <p:pic>
            <p:nvPicPr>
              <p:cNvPr id="1025" name="Google Shape;1025;p25"/>
              <p:cNvPicPr preferRelativeResize="0"/>
              <p:nvPr/>
            </p:nvPicPr>
            <p:blipFill rotWithShape="1">
              <a:blip r:embed="rId8">
                <a:alphaModFix/>
              </a:blip>
              <a:srcRect t="29" b="28"/>
              <a:stretch/>
            </p:blipFill>
            <p:spPr>
              <a:xfrm>
                <a:off x="1578094" y="1050397"/>
                <a:ext cx="3291841" cy="3289933"/>
              </a:xfrm>
              <a:prstGeom prst="ellipse">
                <a:avLst/>
              </a:prstGeom>
              <a:noFill/>
              <a:ln>
                <a:noFill/>
              </a:ln>
            </p:spPr>
          </p:pic>
          <p:sp>
            <p:nvSpPr>
              <p:cNvPr id="1026" name="Google Shape;1026;p25"/>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27" name="Google Shape;1027;p25"/>
            <p:cNvGrpSpPr/>
            <p:nvPr/>
          </p:nvGrpSpPr>
          <p:grpSpPr>
            <a:xfrm>
              <a:off x="228989" y="4328526"/>
              <a:ext cx="3788079" cy="1231106"/>
              <a:chOff x="878189" y="4065714"/>
              <a:chExt cx="3788079" cy="1231106"/>
            </a:xfrm>
          </p:grpSpPr>
          <p:sp>
            <p:nvSpPr>
              <p:cNvPr id="1028" name="Google Shape;1028;p25"/>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Tata Neu</a:t>
                </a:r>
                <a:endParaRPr/>
              </a:p>
            </p:txBody>
          </p:sp>
          <p:sp>
            <p:nvSpPr>
              <p:cNvPr id="1029" name="Google Shape;1029;p25"/>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Personalized </a:t>
                </a:r>
                <a:endParaRPr/>
              </a:p>
              <a:p>
                <a:pPr marL="0" marR="0" lvl="0" indent="0" algn="ctr" rtl="0">
                  <a:spcBef>
                    <a:spcPts val="0"/>
                  </a:spcBef>
                  <a:spcAft>
                    <a:spcPts val="0"/>
                  </a:spcAft>
                  <a:buNone/>
                </a:pPr>
                <a:r>
                  <a:rPr lang="en-US" sz="2200">
                    <a:solidFill>
                      <a:srgbClr val="FF540A"/>
                    </a:solidFill>
                    <a:latin typeface="Arial"/>
                    <a:ea typeface="Arial"/>
                    <a:cs typeface="Arial"/>
                    <a:sym typeface="Arial"/>
                  </a:rPr>
                  <a:t>Shopping Experience</a:t>
                </a:r>
                <a:endParaRPr/>
              </a:p>
            </p:txBody>
          </p:sp>
        </p:grpSp>
      </p:grpSp>
      <p:grpSp>
        <p:nvGrpSpPr>
          <p:cNvPr id="1030" name="Google Shape;1030;p25"/>
          <p:cNvGrpSpPr/>
          <p:nvPr/>
        </p:nvGrpSpPr>
        <p:grpSpPr>
          <a:xfrm>
            <a:off x="8174933" y="807115"/>
            <a:ext cx="3788079" cy="4752517"/>
            <a:chOff x="8174933" y="807115"/>
            <a:chExt cx="3788079" cy="4752517"/>
          </a:xfrm>
        </p:grpSpPr>
        <p:grpSp>
          <p:nvGrpSpPr>
            <p:cNvPr id="1031" name="Google Shape;1031;p25"/>
            <p:cNvGrpSpPr/>
            <p:nvPr/>
          </p:nvGrpSpPr>
          <p:grpSpPr>
            <a:xfrm>
              <a:off x="8569468" y="807115"/>
              <a:ext cx="2999010" cy="2999010"/>
              <a:chOff x="1435214" y="906563"/>
              <a:chExt cx="3577602" cy="3577602"/>
            </a:xfrm>
          </p:grpSpPr>
          <p:pic>
            <p:nvPicPr>
              <p:cNvPr id="1032" name="Google Shape;1032;p25"/>
              <p:cNvPicPr preferRelativeResize="0"/>
              <p:nvPr/>
            </p:nvPicPr>
            <p:blipFill rotWithShape="1">
              <a:blip r:embed="rId9">
                <a:alphaModFix/>
              </a:blip>
              <a:srcRect l="18028" r="18027"/>
              <a:stretch/>
            </p:blipFill>
            <p:spPr>
              <a:xfrm>
                <a:off x="1578095" y="1050397"/>
                <a:ext cx="3291840" cy="3289933"/>
              </a:xfrm>
              <a:prstGeom prst="ellipse">
                <a:avLst/>
              </a:prstGeom>
              <a:noFill/>
              <a:ln>
                <a:noFill/>
              </a:ln>
            </p:spPr>
          </p:pic>
          <p:sp>
            <p:nvSpPr>
              <p:cNvPr id="1033" name="Google Shape;1033;p25"/>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34" name="Google Shape;1034;p25"/>
            <p:cNvGrpSpPr/>
            <p:nvPr/>
          </p:nvGrpSpPr>
          <p:grpSpPr>
            <a:xfrm>
              <a:off x="8174933" y="4328526"/>
              <a:ext cx="3788079" cy="1231106"/>
              <a:chOff x="878189" y="4065714"/>
              <a:chExt cx="3788079" cy="1231106"/>
            </a:xfrm>
          </p:grpSpPr>
          <p:sp>
            <p:nvSpPr>
              <p:cNvPr id="1035" name="Google Shape;1035;p25"/>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Walmart</a:t>
                </a:r>
                <a:endParaRPr/>
              </a:p>
            </p:txBody>
          </p:sp>
          <p:sp>
            <p:nvSpPr>
              <p:cNvPr id="1036" name="Google Shape;1036;p25"/>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Workforce </a:t>
                </a:r>
                <a:endParaRPr/>
              </a:p>
              <a:p>
                <a:pPr marL="0" marR="0" lvl="0" indent="0" algn="ctr" rtl="0">
                  <a:spcBef>
                    <a:spcPts val="0"/>
                  </a:spcBef>
                  <a:spcAft>
                    <a:spcPts val="0"/>
                  </a:spcAft>
                  <a:buNone/>
                </a:pPr>
                <a:r>
                  <a:rPr lang="en-US" sz="2200">
                    <a:solidFill>
                      <a:srgbClr val="FF540A"/>
                    </a:solidFill>
                    <a:latin typeface="Arial"/>
                    <a:ea typeface="Arial"/>
                    <a:cs typeface="Arial"/>
                    <a:sym typeface="Arial"/>
                  </a:rPr>
                  <a:t>Enablement </a:t>
                </a:r>
                <a:endParaRPr/>
              </a:p>
            </p:txBody>
          </p:sp>
        </p:grpSp>
      </p:grpSp>
      <p:sp>
        <p:nvSpPr>
          <p:cNvPr id="1037" name="Google Shape;1037;p25"/>
          <p:cNvSpPr/>
          <p:nvPr/>
        </p:nvSpPr>
        <p:spPr>
          <a:xfrm>
            <a:off x="451042" y="415164"/>
            <a:ext cx="511997" cy="346836"/>
          </a:xfrm>
          <a:custGeom>
            <a:avLst/>
            <a:gdLst/>
            <a:ahLst/>
            <a:cxnLst/>
            <a:rect l="l" t="t" r="r" b="b"/>
            <a:pathLst>
              <a:path w="586531" h="484793" extrusionOk="0">
                <a:moveTo>
                  <a:pt x="291275" y="484794"/>
                </a:moveTo>
                <a:lnTo>
                  <a:pt x="0" y="160576"/>
                </a:lnTo>
                <a:lnTo>
                  <a:pt x="140763" y="0"/>
                </a:lnTo>
                <a:lnTo>
                  <a:pt x="443061" y="0"/>
                </a:lnTo>
                <a:lnTo>
                  <a:pt x="586531" y="160544"/>
                </a:lnTo>
                <a:lnTo>
                  <a:pt x="291275" y="484794"/>
                </a:lnTo>
                <a:close/>
                <a:moveTo>
                  <a:pt x="50937" y="160270"/>
                </a:moveTo>
                <a:lnTo>
                  <a:pt x="291462" y="427997"/>
                </a:lnTo>
                <a:lnTo>
                  <a:pt x="535224" y="160302"/>
                </a:lnTo>
                <a:lnTo>
                  <a:pt x="426022" y="38100"/>
                </a:lnTo>
                <a:lnTo>
                  <a:pt x="158027" y="38100"/>
                </a:lnTo>
                <a:lnTo>
                  <a:pt x="50937" y="1602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1038" name="Google Shape;1038;p25"/>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Superapps</a:t>
            </a:r>
            <a:endParaRPr sz="3200" b="0">
              <a:solidFill>
                <a:schemeClr val="lt2"/>
              </a:solidFill>
              <a:latin typeface="Arial Black"/>
              <a:ea typeface="Arial Black"/>
              <a:cs typeface="Arial Black"/>
              <a:sym typeface="Arial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3"/>
                                        </p:tgtEl>
                                        <p:attrNameLst>
                                          <p:attrName>style.visibility</p:attrName>
                                        </p:attrNameLst>
                                      </p:cBhvr>
                                      <p:to>
                                        <p:strVal val="visible"/>
                                      </p:to>
                                    </p:set>
                                    <p:animEffect transition="in" filter="fade">
                                      <p:cBhvr>
                                        <p:cTn id="7" dur="1500"/>
                                        <p:tgtEl>
                                          <p:spTgt spid="10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6"/>
                                        </p:tgtEl>
                                        <p:attrNameLst>
                                          <p:attrName>style.visibility</p:attrName>
                                        </p:attrNameLst>
                                      </p:cBhvr>
                                      <p:to>
                                        <p:strVal val="visible"/>
                                      </p:to>
                                    </p:set>
                                    <p:animEffect transition="in" filter="fade">
                                      <p:cBhvr>
                                        <p:cTn id="12" dur="1500"/>
                                        <p:tgtEl>
                                          <p:spTgt spid="10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1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26"/>
          <p:cNvSpPr/>
          <p:nvPr/>
        </p:nvSpPr>
        <p:spPr>
          <a:xfrm>
            <a:off x="458787" y="386739"/>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grpSp>
        <p:nvGrpSpPr>
          <p:cNvPr id="1044" name="Google Shape;1044;p26"/>
          <p:cNvGrpSpPr/>
          <p:nvPr/>
        </p:nvGrpSpPr>
        <p:grpSpPr>
          <a:xfrm>
            <a:off x="3535426" y="1704088"/>
            <a:ext cx="3436271" cy="3205878"/>
            <a:chOff x="3454401" y="1704088"/>
            <a:chExt cx="3436271" cy="3205878"/>
          </a:xfrm>
        </p:grpSpPr>
        <p:cxnSp>
          <p:nvCxnSpPr>
            <p:cNvPr id="1045" name="Google Shape;1045;p26"/>
            <p:cNvCxnSpPr/>
            <p:nvPr/>
          </p:nvCxnSpPr>
          <p:spPr>
            <a:xfrm flipH="1">
              <a:off x="3454401" y="1704088"/>
              <a:ext cx="3436271" cy="1369312"/>
            </a:xfrm>
            <a:prstGeom prst="bentConnector3">
              <a:avLst>
                <a:gd name="adj1" fmla="val 52358"/>
              </a:avLst>
            </a:prstGeom>
            <a:noFill/>
            <a:ln w="28575" cap="flat" cmpd="sng">
              <a:solidFill>
                <a:srgbClr val="BDBDBD"/>
              </a:solidFill>
              <a:prstDash val="solid"/>
              <a:miter lim="800000"/>
              <a:headEnd type="oval" w="med" len="med"/>
              <a:tailEnd type="oval" w="med" len="med"/>
            </a:ln>
          </p:spPr>
        </p:cxnSp>
        <p:cxnSp>
          <p:nvCxnSpPr>
            <p:cNvPr id="1046" name="Google Shape;1046;p26"/>
            <p:cNvCxnSpPr/>
            <p:nvPr/>
          </p:nvCxnSpPr>
          <p:spPr>
            <a:xfrm>
              <a:off x="3568700" y="3349697"/>
              <a:ext cx="3321969" cy="0"/>
            </a:xfrm>
            <a:prstGeom prst="straightConnector1">
              <a:avLst/>
            </a:prstGeom>
            <a:noFill/>
            <a:ln w="28575" cap="flat" cmpd="sng">
              <a:solidFill>
                <a:srgbClr val="BDBDBD"/>
              </a:solidFill>
              <a:prstDash val="solid"/>
              <a:miter lim="800000"/>
              <a:headEnd type="oval" w="med" len="med"/>
              <a:tailEnd type="oval" w="med" len="med"/>
            </a:ln>
          </p:spPr>
        </p:cxnSp>
        <p:cxnSp>
          <p:nvCxnSpPr>
            <p:cNvPr id="1047" name="Google Shape;1047;p26"/>
            <p:cNvCxnSpPr/>
            <p:nvPr/>
          </p:nvCxnSpPr>
          <p:spPr>
            <a:xfrm rot="10800000">
              <a:off x="3492501" y="3594100"/>
              <a:ext cx="3398169" cy="1315866"/>
            </a:xfrm>
            <a:prstGeom prst="bentConnector3">
              <a:avLst>
                <a:gd name="adj1" fmla="val 52384"/>
              </a:avLst>
            </a:prstGeom>
            <a:noFill/>
            <a:ln w="28575" cap="flat" cmpd="sng">
              <a:solidFill>
                <a:srgbClr val="BDBDBD"/>
              </a:solidFill>
              <a:prstDash val="solid"/>
              <a:miter lim="800000"/>
              <a:headEnd type="oval" w="med" len="med"/>
              <a:tailEnd type="oval" w="med" len="med"/>
            </a:ln>
          </p:spPr>
        </p:cxnSp>
      </p:grpSp>
      <p:grpSp>
        <p:nvGrpSpPr>
          <p:cNvPr id="1048" name="Google Shape;1048;p26"/>
          <p:cNvGrpSpPr/>
          <p:nvPr/>
        </p:nvGrpSpPr>
        <p:grpSpPr>
          <a:xfrm>
            <a:off x="-27972" y="360445"/>
            <a:ext cx="6514198" cy="6514198"/>
            <a:chOff x="-108997" y="360445"/>
            <a:chExt cx="6514198" cy="6514198"/>
          </a:xfrm>
        </p:grpSpPr>
        <p:sp>
          <p:nvSpPr>
            <p:cNvPr id="1049" name="Google Shape;1049;p26"/>
            <p:cNvSpPr/>
            <p:nvPr/>
          </p:nvSpPr>
          <p:spPr>
            <a:xfrm>
              <a:off x="578845" y="1048288"/>
              <a:ext cx="5078123" cy="5078123"/>
            </a:xfrm>
            <a:prstGeom prst="ellipse">
              <a:avLst/>
            </a:prstGeom>
            <a:noFill/>
            <a:ln w="50800" cap="rnd" cmpd="sng">
              <a:solidFill>
                <a:srgbClr val="FF540A"/>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050" name="Google Shape;1050;p26"/>
            <p:cNvGrpSpPr/>
            <p:nvPr/>
          </p:nvGrpSpPr>
          <p:grpSpPr>
            <a:xfrm>
              <a:off x="-108997" y="360445"/>
              <a:ext cx="6514198" cy="6514198"/>
              <a:chOff x="-107845" y="361597"/>
              <a:chExt cx="6511871" cy="6511871"/>
            </a:xfrm>
          </p:grpSpPr>
          <p:sp>
            <p:nvSpPr>
              <p:cNvPr id="1051" name="Google Shape;1051;p26"/>
              <p:cNvSpPr/>
              <p:nvPr/>
            </p:nvSpPr>
            <p:spPr>
              <a:xfrm rot="8880000">
                <a:off x="785239" y="1254681"/>
                <a:ext cx="4725706" cy="4725706"/>
              </a:xfrm>
              <a:custGeom>
                <a:avLst/>
                <a:gdLst/>
                <a:ahLst/>
                <a:cxnLst/>
                <a:rect l="l" t="t" r="r" b="b"/>
                <a:pathLst>
                  <a:path w="120000" h="120000" extrusionOk="0">
                    <a:moveTo>
                      <a:pt x="42986" y="7604"/>
                    </a:moveTo>
                    <a:lnTo>
                      <a:pt x="42986" y="7604"/>
                    </a:lnTo>
                    <a:cubicBezTo>
                      <a:pt x="56920" y="3079"/>
                      <a:pt x="72081" y="4291"/>
                      <a:pt x="85120" y="10971"/>
                    </a:cubicBezTo>
                    <a:cubicBezTo>
                      <a:pt x="98158" y="17651"/>
                      <a:pt x="107998" y="29249"/>
                      <a:pt x="112466" y="43201"/>
                    </a:cubicBezTo>
                    <a:lnTo>
                      <a:pt x="117095" y="43148"/>
                    </a:lnTo>
                    <a:lnTo>
                      <a:pt x="109664" y="59435"/>
                    </a:lnTo>
                    <a:lnTo>
                      <a:pt x="96430" y="43383"/>
                    </a:lnTo>
                    <a:lnTo>
                      <a:pt x="100984" y="43331"/>
                    </a:lnTo>
                    <a:lnTo>
                      <a:pt x="100984" y="43331"/>
                    </a:lnTo>
                    <a:cubicBezTo>
                      <a:pt x="92245" y="21845"/>
                      <a:pt x="68397" y="10755"/>
                      <a:pt x="46336" y="17919"/>
                    </a:cubicBezTo>
                    <a:close/>
                  </a:path>
                </a:pathLst>
              </a:custGeom>
              <a:solidFill>
                <a:srgbClr val="FF540A"/>
              </a:solidFill>
              <a:ln>
                <a:noFill/>
              </a:ln>
            </p:spPr>
            <p:txBody>
              <a:bodyPr spcFirstLastPara="1" wrap="square" lIns="91425" tIns="45700" rIns="91425" bIns="45700" anchor="ctr" anchorCtr="0">
                <a:normAutofit/>
              </a:bodyPr>
              <a:lstStyle/>
              <a:p>
                <a:pPr marL="0" marR="0" lvl="0" indent="0" algn="ctr" rtl="0">
                  <a:spcBef>
                    <a:spcPts val="0"/>
                  </a:spcBef>
                  <a:spcAft>
                    <a:spcPts val="0"/>
                  </a:spcAft>
                  <a:buNone/>
                </a:pPr>
                <a:endParaRPr sz="2000" b="1">
                  <a:solidFill>
                    <a:schemeClr val="lt1"/>
                  </a:solidFill>
                  <a:latin typeface="Arial"/>
                  <a:ea typeface="Arial"/>
                  <a:cs typeface="Arial"/>
                  <a:sym typeface="Arial"/>
                </a:endParaRPr>
              </a:p>
            </p:txBody>
          </p:sp>
          <p:sp>
            <p:nvSpPr>
              <p:cNvPr id="1052" name="Google Shape;1052;p26"/>
              <p:cNvSpPr/>
              <p:nvPr/>
            </p:nvSpPr>
            <p:spPr>
              <a:xfrm rot="-120000">
                <a:off x="1251594" y="1885983"/>
                <a:ext cx="3741252" cy="3741252"/>
              </a:xfrm>
              <a:prstGeom prst="rect">
                <a:avLst/>
              </a:prstGeom>
            </p:spPr>
            <p:txBody>
              <a:bodyPr>
                <a:prstTxWarp prst="textPlain">
                  <a:avLst/>
                </a:prstTxWarp>
              </a:bodyPr>
              <a:lstStyle/>
              <a:p>
                <a:pPr lvl="0" algn="ctr"/>
                <a:r>
                  <a:rPr b="1" i="0">
                    <a:ln>
                      <a:noFill/>
                    </a:ln>
                    <a:solidFill>
                      <a:schemeClr val="lt1"/>
                    </a:solidFill>
                    <a:latin typeface="Arial"/>
                  </a:rPr>
                  <a:t>Adaptable Learning</a:t>
                </a:r>
              </a:p>
            </p:txBody>
          </p:sp>
          <p:sp>
            <p:nvSpPr>
              <p:cNvPr id="1053" name="Google Shape;1053;p26"/>
              <p:cNvSpPr/>
              <p:nvPr/>
            </p:nvSpPr>
            <p:spPr>
              <a:xfrm rot="-5520000">
                <a:off x="724869" y="1194311"/>
                <a:ext cx="4725706" cy="4725706"/>
              </a:xfrm>
              <a:custGeom>
                <a:avLst/>
                <a:gdLst/>
                <a:ahLst/>
                <a:cxnLst/>
                <a:rect l="l" t="t" r="r" b="b"/>
                <a:pathLst>
                  <a:path w="120000" h="120000" extrusionOk="0">
                    <a:moveTo>
                      <a:pt x="42986" y="7604"/>
                    </a:moveTo>
                    <a:lnTo>
                      <a:pt x="42986" y="7604"/>
                    </a:lnTo>
                    <a:cubicBezTo>
                      <a:pt x="56920" y="3079"/>
                      <a:pt x="72081" y="4291"/>
                      <a:pt x="85120" y="10971"/>
                    </a:cubicBezTo>
                    <a:cubicBezTo>
                      <a:pt x="98158" y="17651"/>
                      <a:pt x="107998" y="29249"/>
                      <a:pt x="112466" y="43201"/>
                    </a:cubicBezTo>
                    <a:lnTo>
                      <a:pt x="117095" y="43148"/>
                    </a:lnTo>
                    <a:lnTo>
                      <a:pt x="109664" y="59435"/>
                    </a:lnTo>
                    <a:lnTo>
                      <a:pt x="96430" y="43383"/>
                    </a:lnTo>
                    <a:lnTo>
                      <a:pt x="100984" y="43331"/>
                    </a:lnTo>
                    <a:lnTo>
                      <a:pt x="100984" y="43331"/>
                    </a:lnTo>
                    <a:cubicBezTo>
                      <a:pt x="92245" y="21845"/>
                      <a:pt x="68397" y="10755"/>
                      <a:pt x="46336" y="17919"/>
                    </a:cubicBezTo>
                    <a:close/>
                  </a:path>
                </a:pathLst>
              </a:custGeom>
              <a:solidFill>
                <a:srgbClr val="FF540A"/>
              </a:solidFill>
              <a:ln>
                <a:noFill/>
              </a:ln>
            </p:spPr>
            <p:txBody>
              <a:bodyPr spcFirstLastPara="1" wrap="square" lIns="91425" tIns="45700" rIns="91425" bIns="45700" anchor="ctr" anchorCtr="0">
                <a:normAutofit/>
              </a:bodyPr>
              <a:lstStyle/>
              <a:p>
                <a:pPr marL="0" marR="0" lvl="0" indent="0" algn="ctr" rtl="0">
                  <a:spcBef>
                    <a:spcPts val="0"/>
                  </a:spcBef>
                  <a:spcAft>
                    <a:spcPts val="0"/>
                  </a:spcAft>
                  <a:buNone/>
                </a:pPr>
                <a:endParaRPr sz="2000" b="1">
                  <a:solidFill>
                    <a:schemeClr val="lt1"/>
                  </a:solidFill>
                  <a:latin typeface="Arial"/>
                  <a:ea typeface="Arial"/>
                  <a:cs typeface="Arial"/>
                  <a:sym typeface="Arial"/>
                </a:endParaRPr>
              </a:p>
            </p:txBody>
          </p:sp>
          <p:sp>
            <p:nvSpPr>
              <p:cNvPr id="1054" name="Google Shape;1054;p26"/>
              <p:cNvSpPr/>
              <p:nvPr/>
            </p:nvSpPr>
            <p:spPr>
              <a:xfrm rot="-3720000">
                <a:off x="1180299" y="1696821"/>
                <a:ext cx="3684532" cy="3684532"/>
              </a:xfrm>
              <a:prstGeom prst="rect">
                <a:avLst/>
              </a:prstGeom>
            </p:spPr>
            <p:txBody>
              <a:bodyPr>
                <a:prstTxWarp prst="textPlain">
                  <a:avLst/>
                </a:prstTxWarp>
              </a:bodyPr>
              <a:lstStyle/>
              <a:p>
                <a:pPr lvl="0" algn="ctr"/>
                <a:r>
                  <a:rPr b="1" i="0">
                    <a:ln>
                      <a:noFill/>
                    </a:ln>
                    <a:solidFill>
                      <a:schemeClr val="lt1"/>
                    </a:solidFill>
                    <a:latin typeface="Arial"/>
                  </a:rPr>
                  <a:t>Goal Oriented</a:t>
                </a:r>
              </a:p>
            </p:txBody>
          </p:sp>
          <p:sp>
            <p:nvSpPr>
              <p:cNvPr id="1055" name="Google Shape;1055;p26"/>
              <p:cNvSpPr/>
              <p:nvPr/>
            </p:nvSpPr>
            <p:spPr>
              <a:xfrm rot="1680000">
                <a:off x="724870" y="1194312"/>
                <a:ext cx="4725706" cy="4725706"/>
              </a:xfrm>
              <a:custGeom>
                <a:avLst/>
                <a:gdLst/>
                <a:ahLst/>
                <a:cxnLst/>
                <a:rect l="l" t="t" r="r" b="b"/>
                <a:pathLst>
                  <a:path w="120000" h="120000" extrusionOk="0">
                    <a:moveTo>
                      <a:pt x="42986" y="7604"/>
                    </a:moveTo>
                    <a:lnTo>
                      <a:pt x="42986" y="7604"/>
                    </a:lnTo>
                    <a:cubicBezTo>
                      <a:pt x="56920" y="3079"/>
                      <a:pt x="72081" y="4291"/>
                      <a:pt x="85120" y="10971"/>
                    </a:cubicBezTo>
                    <a:cubicBezTo>
                      <a:pt x="98158" y="17651"/>
                      <a:pt x="107998" y="29249"/>
                      <a:pt x="112466" y="43201"/>
                    </a:cubicBezTo>
                    <a:lnTo>
                      <a:pt x="117095" y="43148"/>
                    </a:lnTo>
                    <a:lnTo>
                      <a:pt x="109664" y="59435"/>
                    </a:lnTo>
                    <a:lnTo>
                      <a:pt x="96430" y="43383"/>
                    </a:lnTo>
                    <a:lnTo>
                      <a:pt x="100984" y="43331"/>
                    </a:lnTo>
                    <a:lnTo>
                      <a:pt x="100984" y="43331"/>
                    </a:lnTo>
                    <a:cubicBezTo>
                      <a:pt x="92245" y="21845"/>
                      <a:pt x="68397" y="10755"/>
                      <a:pt x="46336" y="17919"/>
                    </a:cubicBezTo>
                    <a:close/>
                  </a:path>
                </a:pathLst>
              </a:custGeom>
              <a:solidFill>
                <a:srgbClr val="FF540A"/>
              </a:solidFill>
              <a:ln>
                <a:noFill/>
              </a:ln>
            </p:spPr>
            <p:txBody>
              <a:bodyPr spcFirstLastPara="1" wrap="square" lIns="91425" tIns="45700" rIns="91425" bIns="45700" anchor="ctr" anchorCtr="0">
                <a:normAutofit/>
              </a:bodyPr>
              <a:lstStyle/>
              <a:p>
                <a:pPr marL="0" marR="0" lvl="0" indent="0" algn="ctr" rtl="0">
                  <a:spcBef>
                    <a:spcPts val="0"/>
                  </a:spcBef>
                  <a:spcAft>
                    <a:spcPts val="0"/>
                  </a:spcAft>
                  <a:buNone/>
                </a:pPr>
                <a:endParaRPr sz="2000" b="1">
                  <a:solidFill>
                    <a:schemeClr val="lt1"/>
                  </a:solidFill>
                  <a:latin typeface="Arial"/>
                  <a:ea typeface="Arial"/>
                  <a:cs typeface="Arial"/>
                  <a:sym typeface="Arial"/>
                </a:endParaRPr>
              </a:p>
            </p:txBody>
          </p:sp>
          <p:sp>
            <p:nvSpPr>
              <p:cNvPr id="1056" name="Google Shape;1056;p26"/>
              <p:cNvSpPr/>
              <p:nvPr/>
            </p:nvSpPr>
            <p:spPr>
              <a:xfrm rot="3480000">
                <a:off x="1282007" y="1698395"/>
                <a:ext cx="3737102" cy="3737104"/>
              </a:xfrm>
              <a:prstGeom prst="rect">
                <a:avLst/>
              </a:prstGeom>
            </p:spPr>
            <p:txBody>
              <a:bodyPr>
                <a:prstTxWarp prst="textPlain">
                  <a:avLst/>
                </a:prstTxWarp>
              </a:bodyPr>
              <a:lstStyle/>
              <a:p>
                <a:pPr lvl="0" algn="ctr"/>
                <a:r>
                  <a:rPr b="1" i="0">
                    <a:ln>
                      <a:noFill/>
                    </a:ln>
                    <a:solidFill>
                      <a:schemeClr val="lt1"/>
                    </a:solidFill>
                    <a:latin typeface="Arial"/>
                  </a:rPr>
                  <a:t>Real-Time Feedback</a:t>
                </a:r>
              </a:p>
            </p:txBody>
          </p:sp>
        </p:grpSp>
      </p:grpSp>
      <p:sp>
        <p:nvSpPr>
          <p:cNvPr id="1057" name="Google Shape;1057;p26"/>
          <p:cNvSpPr txBox="1"/>
          <p:nvPr/>
        </p:nvSpPr>
        <p:spPr>
          <a:xfrm>
            <a:off x="2769879" y="3821205"/>
            <a:ext cx="878189" cy="461665"/>
          </a:xfrm>
          <a:prstGeom prst="rect">
            <a:avLst/>
          </a:prstGeom>
          <a:noFill/>
          <a:ln>
            <a:noFill/>
          </a:ln>
        </p:spPr>
        <p:txBody>
          <a:bodyPr spcFirstLastPara="1" wrap="square" lIns="36000" tIns="45700" rIns="36000" bIns="45700" anchor="t" anchorCtr="0">
            <a:spAutoFit/>
          </a:bodyPr>
          <a:lstStyle/>
          <a:p>
            <a:pPr marL="0" marR="0" lvl="0" indent="0" algn="ctr" rtl="0">
              <a:spcBef>
                <a:spcPts val="0"/>
              </a:spcBef>
              <a:spcAft>
                <a:spcPts val="0"/>
              </a:spcAft>
              <a:buNone/>
            </a:pPr>
            <a:r>
              <a:rPr lang="en-US" sz="2400">
                <a:solidFill>
                  <a:schemeClr val="lt1"/>
                </a:solidFill>
                <a:latin typeface="Arial Black"/>
                <a:ea typeface="Arial Black"/>
                <a:cs typeface="Arial Black"/>
                <a:sym typeface="Arial Black"/>
              </a:rPr>
              <a:t>AI</a:t>
            </a:r>
            <a:endParaRPr/>
          </a:p>
        </p:txBody>
      </p:sp>
      <p:sp>
        <p:nvSpPr>
          <p:cNvPr id="1058" name="Google Shape;1058;p26"/>
          <p:cNvSpPr txBox="1"/>
          <p:nvPr/>
        </p:nvSpPr>
        <p:spPr>
          <a:xfrm>
            <a:off x="2049525" y="3821205"/>
            <a:ext cx="2318896" cy="461665"/>
          </a:xfrm>
          <a:prstGeom prst="rect">
            <a:avLst/>
          </a:prstGeom>
          <a:solidFill>
            <a:srgbClr val="002856"/>
          </a:solidFill>
          <a:ln>
            <a:noFill/>
          </a:ln>
        </p:spPr>
        <p:txBody>
          <a:bodyPr spcFirstLastPara="1" wrap="square" lIns="36000" tIns="45700" rIns="36000" bIns="45700" anchor="t" anchorCtr="0">
            <a:spAutoFit/>
          </a:bodyPr>
          <a:lstStyle/>
          <a:p>
            <a:pPr marL="0" marR="0" lvl="0" indent="0" algn="ctr" rtl="0">
              <a:spcBef>
                <a:spcPts val="0"/>
              </a:spcBef>
              <a:spcAft>
                <a:spcPts val="0"/>
              </a:spcAft>
              <a:buNone/>
            </a:pPr>
            <a:r>
              <a:rPr lang="en-US" sz="2400">
                <a:solidFill>
                  <a:srgbClr val="FF540A"/>
                </a:solidFill>
                <a:latin typeface="Arial Black"/>
                <a:ea typeface="Arial Black"/>
                <a:cs typeface="Arial Black"/>
                <a:sym typeface="Arial Black"/>
              </a:rPr>
              <a:t>Adaptive AI</a:t>
            </a:r>
            <a:endParaRPr/>
          </a:p>
        </p:txBody>
      </p:sp>
      <p:grpSp>
        <p:nvGrpSpPr>
          <p:cNvPr id="1059" name="Google Shape;1059;p26"/>
          <p:cNvGrpSpPr/>
          <p:nvPr/>
        </p:nvGrpSpPr>
        <p:grpSpPr>
          <a:xfrm>
            <a:off x="7641571" y="1730103"/>
            <a:ext cx="3992584" cy="412882"/>
            <a:chOff x="7641571" y="1730103"/>
            <a:chExt cx="3992584" cy="412882"/>
          </a:xfrm>
        </p:grpSpPr>
        <p:sp>
          <p:nvSpPr>
            <p:cNvPr id="1060" name="Google Shape;1060;p26"/>
            <p:cNvSpPr/>
            <p:nvPr/>
          </p:nvSpPr>
          <p:spPr>
            <a:xfrm>
              <a:off x="7641571" y="1730103"/>
              <a:ext cx="412880" cy="412882"/>
            </a:xfrm>
            <a:custGeom>
              <a:avLst/>
              <a:gdLst/>
              <a:ahLst/>
              <a:cxnLst/>
              <a:rect l="l" t="t" r="r" b="b"/>
              <a:pathLst>
                <a:path w="455287" h="455288" extrusionOk="0">
                  <a:moveTo>
                    <a:pt x="227644" y="0"/>
                  </a:moveTo>
                  <a:cubicBezTo>
                    <a:pt x="101919" y="0"/>
                    <a:pt x="0" y="101919"/>
                    <a:pt x="0" y="227644"/>
                  </a:cubicBezTo>
                  <a:cubicBezTo>
                    <a:pt x="0" y="353369"/>
                    <a:pt x="101919" y="455288"/>
                    <a:pt x="227644" y="455288"/>
                  </a:cubicBezTo>
                  <a:cubicBezTo>
                    <a:pt x="353368" y="455288"/>
                    <a:pt x="455288" y="353369"/>
                    <a:pt x="455288" y="227644"/>
                  </a:cubicBezTo>
                  <a:cubicBezTo>
                    <a:pt x="455288" y="101919"/>
                    <a:pt x="353368" y="0"/>
                    <a:pt x="227644" y="0"/>
                  </a:cubicBezTo>
                  <a:close/>
                  <a:moveTo>
                    <a:pt x="227644" y="422767"/>
                  </a:moveTo>
                  <a:cubicBezTo>
                    <a:pt x="120050" y="422767"/>
                    <a:pt x="32521" y="335238"/>
                    <a:pt x="32521" y="227644"/>
                  </a:cubicBezTo>
                  <a:cubicBezTo>
                    <a:pt x="32521" y="120050"/>
                    <a:pt x="120050" y="32521"/>
                    <a:pt x="227644" y="32521"/>
                  </a:cubicBezTo>
                  <a:cubicBezTo>
                    <a:pt x="335238" y="32521"/>
                    <a:pt x="422767" y="120050"/>
                    <a:pt x="422767" y="227644"/>
                  </a:cubicBezTo>
                  <a:cubicBezTo>
                    <a:pt x="422767" y="335238"/>
                    <a:pt x="335238" y="422767"/>
                    <a:pt x="227644" y="422767"/>
                  </a:cubicBezTo>
                  <a:close/>
                  <a:moveTo>
                    <a:pt x="249969" y="347564"/>
                  </a:moveTo>
                  <a:cubicBezTo>
                    <a:pt x="249969" y="359759"/>
                    <a:pt x="239823" y="369922"/>
                    <a:pt x="227644" y="369922"/>
                  </a:cubicBezTo>
                  <a:cubicBezTo>
                    <a:pt x="215465" y="369922"/>
                    <a:pt x="205319" y="359759"/>
                    <a:pt x="205319" y="347564"/>
                  </a:cubicBezTo>
                  <a:cubicBezTo>
                    <a:pt x="205319" y="335368"/>
                    <a:pt x="215465" y="325206"/>
                    <a:pt x="227644" y="325206"/>
                  </a:cubicBezTo>
                  <a:cubicBezTo>
                    <a:pt x="239823" y="325206"/>
                    <a:pt x="249969" y="335368"/>
                    <a:pt x="249969" y="347564"/>
                  </a:cubicBezTo>
                  <a:close/>
                  <a:moveTo>
                    <a:pt x="243904" y="300815"/>
                  </a:moveTo>
                  <a:lnTo>
                    <a:pt x="211384" y="300815"/>
                  </a:lnTo>
                  <a:lnTo>
                    <a:pt x="211384" y="89432"/>
                  </a:lnTo>
                  <a:lnTo>
                    <a:pt x="243904" y="89432"/>
                  </a:lnTo>
                  <a:lnTo>
                    <a:pt x="243904" y="300815"/>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1" name="Google Shape;1061;p26"/>
            <p:cNvSpPr txBox="1"/>
            <p:nvPr/>
          </p:nvSpPr>
          <p:spPr>
            <a:xfrm>
              <a:off x="8280000" y="1751878"/>
              <a:ext cx="3354155" cy="369332"/>
            </a:xfrm>
            <a:prstGeom prst="rect">
              <a:avLst/>
            </a:prstGeom>
            <a:noFill/>
            <a:ln>
              <a:noFill/>
            </a:ln>
          </p:spPr>
          <p:txBody>
            <a:bodyPr spcFirstLastPara="1" wrap="square" lIns="0" tIns="0" rIns="36000" bIns="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Changing Environments</a:t>
              </a:r>
              <a:endParaRPr/>
            </a:p>
          </p:txBody>
        </p:sp>
      </p:grpSp>
      <p:grpSp>
        <p:nvGrpSpPr>
          <p:cNvPr id="1062" name="Google Shape;1062;p26"/>
          <p:cNvGrpSpPr/>
          <p:nvPr/>
        </p:nvGrpSpPr>
        <p:grpSpPr>
          <a:xfrm>
            <a:off x="7641571" y="3323583"/>
            <a:ext cx="3992584" cy="412882"/>
            <a:chOff x="7641571" y="3323583"/>
            <a:chExt cx="3992584" cy="412882"/>
          </a:xfrm>
        </p:grpSpPr>
        <p:sp>
          <p:nvSpPr>
            <p:cNvPr id="1063" name="Google Shape;1063;p26"/>
            <p:cNvSpPr/>
            <p:nvPr/>
          </p:nvSpPr>
          <p:spPr>
            <a:xfrm>
              <a:off x="7641571" y="3323583"/>
              <a:ext cx="412880" cy="412882"/>
            </a:xfrm>
            <a:custGeom>
              <a:avLst/>
              <a:gdLst/>
              <a:ahLst/>
              <a:cxnLst/>
              <a:rect l="l" t="t" r="r" b="b"/>
              <a:pathLst>
                <a:path w="455287" h="455288" extrusionOk="0">
                  <a:moveTo>
                    <a:pt x="227644" y="0"/>
                  </a:moveTo>
                  <a:cubicBezTo>
                    <a:pt x="101919" y="0"/>
                    <a:pt x="0" y="101919"/>
                    <a:pt x="0" y="227644"/>
                  </a:cubicBezTo>
                  <a:cubicBezTo>
                    <a:pt x="0" y="353369"/>
                    <a:pt x="101919" y="455288"/>
                    <a:pt x="227644" y="455288"/>
                  </a:cubicBezTo>
                  <a:cubicBezTo>
                    <a:pt x="353368" y="455288"/>
                    <a:pt x="455288" y="353369"/>
                    <a:pt x="455288" y="227644"/>
                  </a:cubicBezTo>
                  <a:cubicBezTo>
                    <a:pt x="455288" y="101919"/>
                    <a:pt x="353368" y="0"/>
                    <a:pt x="227644" y="0"/>
                  </a:cubicBezTo>
                  <a:close/>
                  <a:moveTo>
                    <a:pt x="227644" y="422767"/>
                  </a:moveTo>
                  <a:cubicBezTo>
                    <a:pt x="120050" y="422767"/>
                    <a:pt x="32521" y="335238"/>
                    <a:pt x="32521" y="227644"/>
                  </a:cubicBezTo>
                  <a:cubicBezTo>
                    <a:pt x="32521" y="120050"/>
                    <a:pt x="120050" y="32521"/>
                    <a:pt x="227644" y="32521"/>
                  </a:cubicBezTo>
                  <a:cubicBezTo>
                    <a:pt x="335238" y="32521"/>
                    <a:pt x="422767" y="120050"/>
                    <a:pt x="422767" y="227644"/>
                  </a:cubicBezTo>
                  <a:cubicBezTo>
                    <a:pt x="422767" y="335238"/>
                    <a:pt x="335238" y="422767"/>
                    <a:pt x="227644" y="422767"/>
                  </a:cubicBezTo>
                  <a:close/>
                  <a:moveTo>
                    <a:pt x="249969" y="347564"/>
                  </a:moveTo>
                  <a:cubicBezTo>
                    <a:pt x="249969" y="359759"/>
                    <a:pt x="239823" y="369922"/>
                    <a:pt x="227644" y="369922"/>
                  </a:cubicBezTo>
                  <a:cubicBezTo>
                    <a:pt x="215465" y="369922"/>
                    <a:pt x="205319" y="359759"/>
                    <a:pt x="205319" y="347564"/>
                  </a:cubicBezTo>
                  <a:cubicBezTo>
                    <a:pt x="205319" y="335368"/>
                    <a:pt x="215465" y="325206"/>
                    <a:pt x="227644" y="325206"/>
                  </a:cubicBezTo>
                  <a:cubicBezTo>
                    <a:pt x="239823" y="325206"/>
                    <a:pt x="249969" y="335368"/>
                    <a:pt x="249969" y="347564"/>
                  </a:cubicBezTo>
                  <a:close/>
                  <a:moveTo>
                    <a:pt x="243904" y="300815"/>
                  </a:moveTo>
                  <a:lnTo>
                    <a:pt x="211384" y="300815"/>
                  </a:lnTo>
                  <a:lnTo>
                    <a:pt x="211384" y="89432"/>
                  </a:lnTo>
                  <a:lnTo>
                    <a:pt x="243904" y="89432"/>
                  </a:lnTo>
                  <a:lnTo>
                    <a:pt x="243904" y="300815"/>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4" name="Google Shape;1064;p26"/>
            <p:cNvSpPr txBox="1"/>
            <p:nvPr/>
          </p:nvSpPr>
          <p:spPr>
            <a:xfrm>
              <a:off x="8280000" y="3345358"/>
              <a:ext cx="3354155" cy="369332"/>
            </a:xfrm>
            <a:prstGeom prst="rect">
              <a:avLst/>
            </a:prstGeom>
            <a:noFill/>
            <a:ln>
              <a:noFill/>
            </a:ln>
          </p:spPr>
          <p:txBody>
            <a:bodyPr spcFirstLastPara="1" wrap="square" lIns="0" tIns="0" rIns="36000" bIns="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Limited Training Data</a:t>
              </a:r>
              <a:endParaRPr/>
            </a:p>
          </p:txBody>
        </p:sp>
      </p:grpSp>
      <p:grpSp>
        <p:nvGrpSpPr>
          <p:cNvPr id="1065" name="Google Shape;1065;p26"/>
          <p:cNvGrpSpPr/>
          <p:nvPr/>
        </p:nvGrpSpPr>
        <p:grpSpPr>
          <a:xfrm>
            <a:off x="7642460" y="4917062"/>
            <a:ext cx="3991695" cy="412882"/>
            <a:chOff x="7642460" y="4917062"/>
            <a:chExt cx="3991695" cy="412882"/>
          </a:xfrm>
        </p:grpSpPr>
        <p:sp>
          <p:nvSpPr>
            <p:cNvPr id="1066" name="Google Shape;1066;p26"/>
            <p:cNvSpPr/>
            <p:nvPr/>
          </p:nvSpPr>
          <p:spPr>
            <a:xfrm>
              <a:off x="7642460" y="4917062"/>
              <a:ext cx="412880" cy="412882"/>
            </a:xfrm>
            <a:custGeom>
              <a:avLst/>
              <a:gdLst/>
              <a:ahLst/>
              <a:cxnLst/>
              <a:rect l="l" t="t" r="r" b="b"/>
              <a:pathLst>
                <a:path w="455287" h="455288" extrusionOk="0">
                  <a:moveTo>
                    <a:pt x="227644" y="0"/>
                  </a:moveTo>
                  <a:cubicBezTo>
                    <a:pt x="101919" y="0"/>
                    <a:pt x="0" y="101919"/>
                    <a:pt x="0" y="227644"/>
                  </a:cubicBezTo>
                  <a:cubicBezTo>
                    <a:pt x="0" y="353369"/>
                    <a:pt x="101919" y="455288"/>
                    <a:pt x="227644" y="455288"/>
                  </a:cubicBezTo>
                  <a:cubicBezTo>
                    <a:pt x="353368" y="455288"/>
                    <a:pt x="455288" y="353369"/>
                    <a:pt x="455288" y="227644"/>
                  </a:cubicBezTo>
                  <a:cubicBezTo>
                    <a:pt x="455288" y="101919"/>
                    <a:pt x="353368" y="0"/>
                    <a:pt x="227644" y="0"/>
                  </a:cubicBezTo>
                  <a:close/>
                  <a:moveTo>
                    <a:pt x="227644" y="422767"/>
                  </a:moveTo>
                  <a:cubicBezTo>
                    <a:pt x="120050" y="422767"/>
                    <a:pt x="32521" y="335238"/>
                    <a:pt x="32521" y="227644"/>
                  </a:cubicBezTo>
                  <a:cubicBezTo>
                    <a:pt x="32521" y="120050"/>
                    <a:pt x="120050" y="32521"/>
                    <a:pt x="227644" y="32521"/>
                  </a:cubicBezTo>
                  <a:cubicBezTo>
                    <a:pt x="335238" y="32521"/>
                    <a:pt x="422767" y="120050"/>
                    <a:pt x="422767" y="227644"/>
                  </a:cubicBezTo>
                  <a:cubicBezTo>
                    <a:pt x="422767" y="335238"/>
                    <a:pt x="335238" y="422767"/>
                    <a:pt x="227644" y="422767"/>
                  </a:cubicBezTo>
                  <a:close/>
                  <a:moveTo>
                    <a:pt x="249969" y="347564"/>
                  </a:moveTo>
                  <a:cubicBezTo>
                    <a:pt x="249969" y="359759"/>
                    <a:pt x="239823" y="369922"/>
                    <a:pt x="227644" y="369922"/>
                  </a:cubicBezTo>
                  <a:cubicBezTo>
                    <a:pt x="215465" y="369922"/>
                    <a:pt x="205319" y="359759"/>
                    <a:pt x="205319" y="347564"/>
                  </a:cubicBezTo>
                  <a:cubicBezTo>
                    <a:pt x="205319" y="335368"/>
                    <a:pt x="215465" y="325206"/>
                    <a:pt x="227644" y="325206"/>
                  </a:cubicBezTo>
                  <a:cubicBezTo>
                    <a:pt x="239823" y="325206"/>
                    <a:pt x="249969" y="335368"/>
                    <a:pt x="249969" y="347564"/>
                  </a:cubicBezTo>
                  <a:close/>
                  <a:moveTo>
                    <a:pt x="243904" y="300815"/>
                  </a:moveTo>
                  <a:lnTo>
                    <a:pt x="211384" y="300815"/>
                  </a:lnTo>
                  <a:lnTo>
                    <a:pt x="211384" y="89432"/>
                  </a:lnTo>
                  <a:lnTo>
                    <a:pt x="243904" y="89432"/>
                  </a:lnTo>
                  <a:lnTo>
                    <a:pt x="243904" y="300815"/>
                  </a:lnTo>
                  <a:close/>
                </a:path>
              </a:pathLst>
            </a:custGeom>
            <a:solidFill>
              <a:srgbClr val="FF54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7" name="Google Shape;1067;p26"/>
            <p:cNvSpPr txBox="1"/>
            <p:nvPr/>
          </p:nvSpPr>
          <p:spPr>
            <a:xfrm>
              <a:off x="8280000" y="4938837"/>
              <a:ext cx="3354155" cy="369332"/>
            </a:xfrm>
            <a:prstGeom prst="rect">
              <a:avLst/>
            </a:prstGeom>
            <a:noFill/>
            <a:ln>
              <a:noFill/>
            </a:ln>
          </p:spPr>
          <p:txBody>
            <a:bodyPr spcFirstLastPara="1" wrap="square" lIns="0" tIns="0" rIns="36000" bIns="0" anchor="t" anchorCtr="0">
              <a:sp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Generalized Results </a:t>
              </a:r>
              <a:endParaRPr/>
            </a:p>
          </p:txBody>
        </p:sp>
      </p:grpSp>
      <p:grpSp>
        <p:nvGrpSpPr>
          <p:cNvPr id="1068" name="Google Shape;1068;p26"/>
          <p:cNvGrpSpPr/>
          <p:nvPr/>
        </p:nvGrpSpPr>
        <p:grpSpPr>
          <a:xfrm>
            <a:off x="7313138" y="4483173"/>
            <a:ext cx="3996912" cy="914400"/>
            <a:chOff x="7313138" y="4483173"/>
            <a:chExt cx="3996912" cy="914400"/>
          </a:xfrm>
        </p:grpSpPr>
        <p:sp>
          <p:nvSpPr>
            <p:cNvPr id="1069" name="Google Shape;1069;p26"/>
            <p:cNvSpPr/>
            <p:nvPr/>
          </p:nvSpPr>
          <p:spPr>
            <a:xfrm>
              <a:off x="7313138" y="4483173"/>
              <a:ext cx="985088" cy="914400"/>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70" name="Google Shape;1070;p26"/>
            <p:cNvSpPr/>
            <p:nvPr/>
          </p:nvSpPr>
          <p:spPr>
            <a:xfrm>
              <a:off x="7495953" y="4668062"/>
              <a:ext cx="450424" cy="527246"/>
            </a:xfrm>
            <a:custGeom>
              <a:avLst/>
              <a:gdLst/>
              <a:ahLst/>
              <a:cxnLst/>
              <a:rect l="l" t="t" r="r" b="b"/>
              <a:pathLst>
                <a:path w="688257" h="805640" extrusionOk="0">
                  <a:moveTo>
                    <a:pt x="538833" y="431115"/>
                  </a:moveTo>
                  <a:lnTo>
                    <a:pt x="538833" y="332360"/>
                  </a:lnTo>
                  <a:lnTo>
                    <a:pt x="394317" y="332360"/>
                  </a:lnTo>
                  <a:cubicBezTo>
                    <a:pt x="434006" y="297550"/>
                    <a:pt x="459226" y="246620"/>
                    <a:pt x="459226" y="189802"/>
                  </a:cubicBezTo>
                  <a:cubicBezTo>
                    <a:pt x="459226" y="85143"/>
                    <a:pt x="374083" y="0"/>
                    <a:pt x="269424" y="0"/>
                  </a:cubicBezTo>
                  <a:cubicBezTo>
                    <a:pt x="164765" y="0"/>
                    <a:pt x="79607" y="85143"/>
                    <a:pt x="79607" y="189802"/>
                  </a:cubicBezTo>
                  <a:cubicBezTo>
                    <a:pt x="79607" y="246620"/>
                    <a:pt x="104827" y="297535"/>
                    <a:pt x="144516" y="332360"/>
                  </a:cubicBezTo>
                  <a:lnTo>
                    <a:pt x="0" y="332360"/>
                  </a:lnTo>
                  <a:lnTo>
                    <a:pt x="0" y="640922"/>
                  </a:lnTo>
                  <a:lnTo>
                    <a:pt x="61177" y="640922"/>
                  </a:lnTo>
                  <a:lnTo>
                    <a:pt x="61177" y="393537"/>
                  </a:lnTo>
                  <a:lnTo>
                    <a:pt x="477656" y="393537"/>
                  </a:lnTo>
                  <a:lnTo>
                    <a:pt x="477656" y="428056"/>
                  </a:lnTo>
                  <a:cubicBezTo>
                    <a:pt x="383030" y="438594"/>
                    <a:pt x="309419" y="518766"/>
                    <a:pt x="309419" y="616221"/>
                  </a:cubicBezTo>
                  <a:cubicBezTo>
                    <a:pt x="309419" y="720834"/>
                    <a:pt x="394225" y="805641"/>
                    <a:pt x="498838" y="805641"/>
                  </a:cubicBezTo>
                  <a:cubicBezTo>
                    <a:pt x="603451" y="805641"/>
                    <a:pt x="688258" y="720834"/>
                    <a:pt x="688258" y="616221"/>
                  </a:cubicBezTo>
                  <a:cubicBezTo>
                    <a:pt x="688243" y="525343"/>
                    <a:pt x="624221" y="449483"/>
                    <a:pt x="538833" y="431115"/>
                  </a:cubicBezTo>
                  <a:close/>
                  <a:moveTo>
                    <a:pt x="140784" y="189802"/>
                  </a:moveTo>
                  <a:cubicBezTo>
                    <a:pt x="140784" y="118882"/>
                    <a:pt x="198489" y="61177"/>
                    <a:pt x="269424" y="61177"/>
                  </a:cubicBezTo>
                  <a:cubicBezTo>
                    <a:pt x="340344" y="61177"/>
                    <a:pt x="398049" y="118882"/>
                    <a:pt x="398049" y="189802"/>
                  </a:cubicBezTo>
                  <a:cubicBezTo>
                    <a:pt x="398049" y="260721"/>
                    <a:pt x="340344" y="318427"/>
                    <a:pt x="269424" y="318427"/>
                  </a:cubicBezTo>
                  <a:cubicBezTo>
                    <a:pt x="198489" y="318442"/>
                    <a:pt x="140784" y="260737"/>
                    <a:pt x="140784" y="189802"/>
                  </a:cubicBezTo>
                  <a:close/>
                  <a:moveTo>
                    <a:pt x="498838" y="744449"/>
                  </a:moveTo>
                  <a:cubicBezTo>
                    <a:pt x="428133" y="744449"/>
                    <a:pt x="370596" y="686927"/>
                    <a:pt x="370596" y="616206"/>
                  </a:cubicBezTo>
                  <a:cubicBezTo>
                    <a:pt x="370596" y="545485"/>
                    <a:pt x="428117" y="487979"/>
                    <a:pt x="498838" y="487979"/>
                  </a:cubicBezTo>
                  <a:cubicBezTo>
                    <a:pt x="569559" y="487979"/>
                    <a:pt x="627081" y="545501"/>
                    <a:pt x="627081" y="616221"/>
                  </a:cubicBezTo>
                  <a:cubicBezTo>
                    <a:pt x="627081" y="686942"/>
                    <a:pt x="569544" y="744449"/>
                    <a:pt x="498838" y="744449"/>
                  </a:cubicBezTo>
                  <a:close/>
                  <a:moveTo>
                    <a:pt x="548453" y="531919"/>
                  </a:moveTo>
                  <a:lnTo>
                    <a:pt x="595315" y="571241"/>
                  </a:lnTo>
                  <a:lnTo>
                    <a:pt x="481999" y="706274"/>
                  </a:lnTo>
                  <a:lnTo>
                    <a:pt x="391044" y="629971"/>
                  </a:lnTo>
                  <a:lnTo>
                    <a:pt x="430366" y="583109"/>
                  </a:lnTo>
                  <a:lnTo>
                    <a:pt x="474444" y="620106"/>
                  </a:lnTo>
                  <a:lnTo>
                    <a:pt x="548453" y="531919"/>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71" name="Google Shape;1071;p26"/>
            <p:cNvSpPr txBox="1"/>
            <p:nvPr/>
          </p:nvSpPr>
          <p:spPr>
            <a:xfrm>
              <a:off x="8280000" y="4552640"/>
              <a:ext cx="3030050" cy="443199"/>
            </a:xfrm>
            <a:prstGeom prst="rect">
              <a:avLst/>
            </a:prstGeom>
            <a:noFill/>
            <a:ln>
              <a:noFill/>
            </a:ln>
          </p:spPr>
          <p:txBody>
            <a:bodyPr spcFirstLastPara="1" wrap="square" lIns="0" tIns="0" rIns="36000" bIns="0" anchor="b" anchorCtr="0">
              <a:noAutofit/>
            </a:bodyPr>
            <a:lstStyle/>
            <a:p>
              <a:pPr marL="0" marR="0" lvl="0" indent="0" algn="l" rtl="0">
                <a:spcBef>
                  <a:spcPts val="0"/>
                </a:spcBef>
                <a:spcAft>
                  <a:spcPts val="0"/>
                </a:spcAft>
                <a:buNone/>
              </a:pPr>
              <a:r>
                <a:rPr lang="en-US" sz="2800">
                  <a:solidFill>
                    <a:srgbClr val="009AD7"/>
                  </a:solidFill>
                  <a:latin typeface="Arial Black"/>
                  <a:ea typeface="Arial Black"/>
                  <a:cs typeface="Arial Black"/>
                  <a:sym typeface="Arial Black"/>
                </a:rPr>
                <a:t>Personalizes</a:t>
              </a:r>
              <a:endParaRPr/>
            </a:p>
          </p:txBody>
        </p:sp>
      </p:grpSp>
      <p:grpSp>
        <p:nvGrpSpPr>
          <p:cNvPr id="1072" name="Google Shape;1072;p26"/>
          <p:cNvGrpSpPr/>
          <p:nvPr/>
        </p:nvGrpSpPr>
        <p:grpSpPr>
          <a:xfrm>
            <a:off x="7255088" y="2888466"/>
            <a:ext cx="4054962" cy="914400"/>
            <a:chOff x="7255088" y="2888466"/>
            <a:chExt cx="4054962" cy="914400"/>
          </a:xfrm>
        </p:grpSpPr>
        <p:sp>
          <p:nvSpPr>
            <p:cNvPr id="1073" name="Google Shape;1073;p26"/>
            <p:cNvSpPr/>
            <p:nvPr/>
          </p:nvSpPr>
          <p:spPr>
            <a:xfrm>
              <a:off x="7255088" y="2888466"/>
              <a:ext cx="985088" cy="914400"/>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74" name="Google Shape;1074;p26"/>
            <p:cNvSpPr txBox="1"/>
            <p:nvPr/>
          </p:nvSpPr>
          <p:spPr>
            <a:xfrm>
              <a:off x="8280000" y="2959160"/>
              <a:ext cx="3030050" cy="443199"/>
            </a:xfrm>
            <a:prstGeom prst="rect">
              <a:avLst/>
            </a:prstGeom>
            <a:noFill/>
            <a:ln>
              <a:noFill/>
            </a:ln>
          </p:spPr>
          <p:txBody>
            <a:bodyPr spcFirstLastPara="1" wrap="square" lIns="0" tIns="0" rIns="36000" bIns="0" anchor="b" anchorCtr="0">
              <a:noAutofit/>
            </a:bodyPr>
            <a:lstStyle/>
            <a:p>
              <a:pPr marL="0" marR="0" lvl="0" indent="0" algn="l" rtl="0">
                <a:spcBef>
                  <a:spcPts val="0"/>
                </a:spcBef>
                <a:spcAft>
                  <a:spcPts val="0"/>
                </a:spcAft>
                <a:buNone/>
              </a:pPr>
              <a:r>
                <a:rPr lang="en-US" sz="2800">
                  <a:solidFill>
                    <a:srgbClr val="009AD7"/>
                  </a:solidFill>
                  <a:latin typeface="Arial Black"/>
                  <a:ea typeface="Arial Black"/>
                  <a:cs typeface="Arial Black"/>
                  <a:sym typeface="Arial Black"/>
                </a:rPr>
                <a:t>Adds to</a:t>
              </a:r>
              <a:endParaRPr/>
            </a:p>
          </p:txBody>
        </p:sp>
        <p:sp>
          <p:nvSpPr>
            <p:cNvPr id="1075" name="Google Shape;1075;p26"/>
            <p:cNvSpPr/>
            <p:nvPr/>
          </p:nvSpPr>
          <p:spPr>
            <a:xfrm>
              <a:off x="7421526" y="3077610"/>
              <a:ext cx="536112" cy="536114"/>
            </a:xfrm>
            <a:custGeom>
              <a:avLst/>
              <a:gdLst/>
              <a:ahLst/>
              <a:cxnLst/>
              <a:rect l="l" t="t" r="r" b="b"/>
              <a:pathLst>
                <a:path w="856479" h="856479" extrusionOk="0">
                  <a:moveTo>
                    <a:pt x="428240" y="0"/>
                  </a:moveTo>
                  <a:cubicBezTo>
                    <a:pt x="191729" y="0"/>
                    <a:pt x="0" y="191729"/>
                    <a:pt x="0" y="428240"/>
                  </a:cubicBezTo>
                  <a:cubicBezTo>
                    <a:pt x="0" y="664750"/>
                    <a:pt x="191729" y="856479"/>
                    <a:pt x="428240" y="856479"/>
                  </a:cubicBezTo>
                  <a:cubicBezTo>
                    <a:pt x="664751" y="856479"/>
                    <a:pt x="856480" y="664750"/>
                    <a:pt x="856480" y="428240"/>
                  </a:cubicBezTo>
                  <a:cubicBezTo>
                    <a:pt x="856480" y="191729"/>
                    <a:pt x="664751" y="0"/>
                    <a:pt x="428240" y="0"/>
                  </a:cubicBezTo>
                  <a:close/>
                  <a:moveTo>
                    <a:pt x="428240" y="795302"/>
                  </a:moveTo>
                  <a:cubicBezTo>
                    <a:pt x="225835" y="795302"/>
                    <a:pt x="61177" y="630644"/>
                    <a:pt x="61177" y="428240"/>
                  </a:cubicBezTo>
                  <a:cubicBezTo>
                    <a:pt x="61177" y="225835"/>
                    <a:pt x="225835" y="61177"/>
                    <a:pt x="428240" y="61177"/>
                  </a:cubicBezTo>
                  <a:cubicBezTo>
                    <a:pt x="630644" y="61177"/>
                    <a:pt x="795302" y="225835"/>
                    <a:pt x="795302" y="428240"/>
                  </a:cubicBezTo>
                  <a:cubicBezTo>
                    <a:pt x="795302" y="630644"/>
                    <a:pt x="630644" y="795302"/>
                    <a:pt x="428240" y="795302"/>
                  </a:cubicBezTo>
                  <a:close/>
                  <a:moveTo>
                    <a:pt x="458828" y="397651"/>
                  </a:moveTo>
                  <a:lnTo>
                    <a:pt x="672948" y="397651"/>
                  </a:lnTo>
                  <a:lnTo>
                    <a:pt x="672948" y="458828"/>
                  </a:lnTo>
                  <a:lnTo>
                    <a:pt x="458828" y="458828"/>
                  </a:lnTo>
                  <a:lnTo>
                    <a:pt x="458828" y="672948"/>
                  </a:lnTo>
                  <a:lnTo>
                    <a:pt x="397651" y="672948"/>
                  </a:lnTo>
                  <a:lnTo>
                    <a:pt x="397651" y="458828"/>
                  </a:lnTo>
                  <a:lnTo>
                    <a:pt x="183531" y="458828"/>
                  </a:lnTo>
                  <a:lnTo>
                    <a:pt x="183531" y="397651"/>
                  </a:lnTo>
                  <a:lnTo>
                    <a:pt x="397651" y="397651"/>
                  </a:lnTo>
                  <a:lnTo>
                    <a:pt x="397651" y="183531"/>
                  </a:lnTo>
                  <a:lnTo>
                    <a:pt x="458828" y="183531"/>
                  </a:lnTo>
                  <a:lnTo>
                    <a:pt x="458828" y="397651"/>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nvGrpSpPr>
          <p:cNvPr id="1076" name="Google Shape;1076;p26"/>
          <p:cNvGrpSpPr/>
          <p:nvPr/>
        </p:nvGrpSpPr>
        <p:grpSpPr>
          <a:xfrm>
            <a:off x="7255088" y="1257893"/>
            <a:ext cx="4054962" cy="914400"/>
            <a:chOff x="7255088" y="1257893"/>
            <a:chExt cx="4054962" cy="914400"/>
          </a:xfrm>
        </p:grpSpPr>
        <p:sp>
          <p:nvSpPr>
            <p:cNvPr id="1077" name="Google Shape;1077;p26"/>
            <p:cNvSpPr/>
            <p:nvPr/>
          </p:nvSpPr>
          <p:spPr>
            <a:xfrm>
              <a:off x="7255088" y="1257893"/>
              <a:ext cx="985088" cy="914400"/>
            </a:xfrm>
            <a:prstGeom prst="rect">
              <a:avLst/>
            </a:prstGeom>
            <a:solidFill>
              <a:srgbClr val="0028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78" name="Google Shape;1078;p26"/>
            <p:cNvSpPr txBox="1"/>
            <p:nvPr/>
          </p:nvSpPr>
          <p:spPr>
            <a:xfrm>
              <a:off x="8280000" y="1365681"/>
              <a:ext cx="3030050" cy="443199"/>
            </a:xfrm>
            <a:prstGeom prst="rect">
              <a:avLst/>
            </a:prstGeom>
            <a:noFill/>
            <a:ln>
              <a:noFill/>
            </a:ln>
          </p:spPr>
          <p:txBody>
            <a:bodyPr spcFirstLastPara="1" wrap="square" lIns="0" tIns="0" rIns="36000" bIns="0" anchor="b" anchorCtr="0">
              <a:noAutofit/>
            </a:bodyPr>
            <a:lstStyle/>
            <a:p>
              <a:pPr marL="0" marR="0" lvl="0" indent="0" algn="l" rtl="0">
                <a:spcBef>
                  <a:spcPts val="0"/>
                </a:spcBef>
                <a:spcAft>
                  <a:spcPts val="0"/>
                </a:spcAft>
                <a:buNone/>
              </a:pPr>
              <a:r>
                <a:rPr lang="en-US" sz="2800">
                  <a:solidFill>
                    <a:srgbClr val="009AD7"/>
                  </a:solidFill>
                  <a:latin typeface="Arial Black"/>
                  <a:ea typeface="Arial Black"/>
                  <a:cs typeface="Arial Black"/>
                  <a:sym typeface="Arial Black"/>
                </a:rPr>
                <a:t>Responds to</a:t>
              </a:r>
              <a:endParaRPr/>
            </a:p>
          </p:txBody>
        </p:sp>
        <p:sp>
          <p:nvSpPr>
            <p:cNvPr id="1079" name="Google Shape;1079;p26"/>
            <p:cNvSpPr/>
            <p:nvPr/>
          </p:nvSpPr>
          <p:spPr>
            <a:xfrm>
              <a:off x="7357730" y="1437269"/>
              <a:ext cx="597940" cy="550864"/>
            </a:xfrm>
            <a:custGeom>
              <a:avLst/>
              <a:gdLst/>
              <a:ahLst/>
              <a:cxnLst/>
              <a:rect l="l" t="t" r="r" b="b"/>
              <a:pathLst>
                <a:path w="913069" h="841184" extrusionOk="0">
                  <a:moveTo>
                    <a:pt x="189986" y="251988"/>
                  </a:moveTo>
                  <a:lnTo>
                    <a:pt x="127753" y="207543"/>
                  </a:lnTo>
                  <a:lnTo>
                    <a:pt x="149976" y="176435"/>
                  </a:lnTo>
                  <a:cubicBezTo>
                    <a:pt x="228848" y="65964"/>
                    <a:pt x="356892" y="0"/>
                    <a:pt x="492476" y="0"/>
                  </a:cubicBezTo>
                  <a:cubicBezTo>
                    <a:pt x="535101" y="0"/>
                    <a:pt x="577175" y="6362"/>
                    <a:pt x="617522" y="18919"/>
                  </a:cubicBezTo>
                  <a:lnTo>
                    <a:pt x="654045" y="30283"/>
                  </a:lnTo>
                  <a:lnTo>
                    <a:pt x="631333" y="103297"/>
                  </a:lnTo>
                  <a:lnTo>
                    <a:pt x="594825" y="91934"/>
                  </a:lnTo>
                  <a:cubicBezTo>
                    <a:pt x="561820" y="81687"/>
                    <a:pt x="527377" y="76471"/>
                    <a:pt x="492476" y="76471"/>
                  </a:cubicBezTo>
                  <a:cubicBezTo>
                    <a:pt x="381546" y="76471"/>
                    <a:pt x="276765" y="130445"/>
                    <a:pt x="212208" y="220865"/>
                  </a:cubicBezTo>
                  <a:lnTo>
                    <a:pt x="189986" y="251988"/>
                  </a:lnTo>
                  <a:close/>
                  <a:moveTo>
                    <a:pt x="691607" y="139790"/>
                  </a:moveTo>
                  <a:cubicBezTo>
                    <a:pt x="708737" y="152025"/>
                    <a:pt x="732596" y="148049"/>
                    <a:pt x="744831" y="130919"/>
                  </a:cubicBezTo>
                  <a:cubicBezTo>
                    <a:pt x="757067" y="113636"/>
                    <a:pt x="753090" y="89777"/>
                    <a:pt x="735808" y="77542"/>
                  </a:cubicBezTo>
                  <a:cubicBezTo>
                    <a:pt x="718678" y="65307"/>
                    <a:pt x="694666" y="69283"/>
                    <a:pt x="682584" y="86566"/>
                  </a:cubicBezTo>
                  <a:cubicBezTo>
                    <a:pt x="677690" y="93295"/>
                    <a:pt x="675395" y="100942"/>
                    <a:pt x="675395" y="108589"/>
                  </a:cubicBezTo>
                  <a:cubicBezTo>
                    <a:pt x="675395" y="120672"/>
                    <a:pt x="681054" y="132448"/>
                    <a:pt x="691607" y="139790"/>
                  </a:cubicBezTo>
                  <a:close/>
                  <a:moveTo>
                    <a:pt x="822067" y="223143"/>
                  </a:moveTo>
                  <a:cubicBezTo>
                    <a:pt x="839044" y="210449"/>
                    <a:pt x="842562" y="186437"/>
                    <a:pt x="830020" y="169613"/>
                  </a:cubicBezTo>
                  <a:cubicBezTo>
                    <a:pt x="817326" y="152637"/>
                    <a:pt x="793467" y="149119"/>
                    <a:pt x="776491" y="161660"/>
                  </a:cubicBezTo>
                  <a:cubicBezTo>
                    <a:pt x="766396" y="169308"/>
                    <a:pt x="761043" y="180778"/>
                    <a:pt x="761043" y="192402"/>
                  </a:cubicBezTo>
                  <a:cubicBezTo>
                    <a:pt x="761043" y="200355"/>
                    <a:pt x="763490" y="208308"/>
                    <a:pt x="768690" y="215190"/>
                  </a:cubicBezTo>
                  <a:cubicBezTo>
                    <a:pt x="781232" y="232167"/>
                    <a:pt x="805244" y="235685"/>
                    <a:pt x="822067" y="223143"/>
                  </a:cubicBezTo>
                  <a:close/>
                  <a:moveTo>
                    <a:pt x="874374" y="378380"/>
                  </a:moveTo>
                  <a:cubicBezTo>
                    <a:pt x="853421" y="378533"/>
                    <a:pt x="836597" y="395663"/>
                    <a:pt x="836597" y="416616"/>
                  </a:cubicBezTo>
                  <a:cubicBezTo>
                    <a:pt x="836597" y="416769"/>
                    <a:pt x="836597" y="416769"/>
                    <a:pt x="836597" y="416922"/>
                  </a:cubicBezTo>
                  <a:cubicBezTo>
                    <a:pt x="836750" y="438028"/>
                    <a:pt x="854033" y="455004"/>
                    <a:pt x="875139" y="454699"/>
                  </a:cubicBezTo>
                  <a:cubicBezTo>
                    <a:pt x="896398" y="454546"/>
                    <a:pt x="913221" y="437263"/>
                    <a:pt x="913068" y="416157"/>
                  </a:cubicBezTo>
                  <a:cubicBezTo>
                    <a:pt x="912763" y="395051"/>
                    <a:pt x="895480" y="378074"/>
                    <a:pt x="874374" y="378380"/>
                  </a:cubicBezTo>
                  <a:close/>
                  <a:moveTo>
                    <a:pt x="868868" y="498593"/>
                  </a:moveTo>
                  <a:cubicBezTo>
                    <a:pt x="848680" y="492170"/>
                    <a:pt x="827268" y="503487"/>
                    <a:pt x="820844" y="523691"/>
                  </a:cubicBezTo>
                  <a:cubicBezTo>
                    <a:pt x="819773" y="527346"/>
                    <a:pt x="819162" y="531170"/>
                    <a:pt x="819162" y="534994"/>
                  </a:cubicBezTo>
                  <a:cubicBezTo>
                    <a:pt x="819162" y="551358"/>
                    <a:pt x="829562" y="566362"/>
                    <a:pt x="845927" y="571562"/>
                  </a:cubicBezTo>
                  <a:cubicBezTo>
                    <a:pt x="866115" y="577833"/>
                    <a:pt x="887527" y="566668"/>
                    <a:pt x="893951" y="546464"/>
                  </a:cubicBezTo>
                  <a:cubicBezTo>
                    <a:pt x="900221" y="526276"/>
                    <a:pt x="889056" y="504864"/>
                    <a:pt x="868868" y="498593"/>
                  </a:cubicBezTo>
                  <a:close/>
                  <a:moveTo>
                    <a:pt x="816714" y="298391"/>
                  </a:moveTo>
                  <a:cubicBezTo>
                    <a:pt x="816714" y="302521"/>
                    <a:pt x="817326" y="306650"/>
                    <a:pt x="818703" y="310627"/>
                  </a:cubicBezTo>
                  <a:cubicBezTo>
                    <a:pt x="825432" y="330662"/>
                    <a:pt x="847150" y="341521"/>
                    <a:pt x="867186" y="334639"/>
                  </a:cubicBezTo>
                  <a:cubicBezTo>
                    <a:pt x="887068" y="327909"/>
                    <a:pt x="897927" y="306191"/>
                    <a:pt x="891198" y="286309"/>
                  </a:cubicBezTo>
                  <a:cubicBezTo>
                    <a:pt x="884468" y="266273"/>
                    <a:pt x="862750" y="255414"/>
                    <a:pt x="842715" y="262144"/>
                  </a:cubicBezTo>
                  <a:cubicBezTo>
                    <a:pt x="826809" y="267650"/>
                    <a:pt x="816714" y="282485"/>
                    <a:pt x="816714" y="298391"/>
                  </a:cubicBezTo>
                  <a:close/>
                  <a:moveTo>
                    <a:pt x="492476" y="764713"/>
                  </a:moveTo>
                  <a:lnTo>
                    <a:pt x="492476" y="841185"/>
                  </a:lnTo>
                  <a:cubicBezTo>
                    <a:pt x="628213" y="841185"/>
                    <a:pt x="756333" y="775114"/>
                    <a:pt x="835205" y="664444"/>
                  </a:cubicBezTo>
                  <a:lnTo>
                    <a:pt x="772927" y="620060"/>
                  </a:lnTo>
                  <a:cubicBezTo>
                    <a:pt x="708370" y="710648"/>
                    <a:pt x="603543" y="764713"/>
                    <a:pt x="492476" y="764713"/>
                  </a:cubicBezTo>
                  <a:close/>
                  <a:moveTo>
                    <a:pt x="290132" y="698948"/>
                  </a:moveTo>
                  <a:cubicBezTo>
                    <a:pt x="273156" y="686544"/>
                    <a:pt x="249128" y="690368"/>
                    <a:pt x="236755" y="707360"/>
                  </a:cubicBezTo>
                  <a:cubicBezTo>
                    <a:pt x="231861" y="714242"/>
                    <a:pt x="229414" y="722042"/>
                    <a:pt x="229414" y="729843"/>
                  </a:cubicBezTo>
                  <a:cubicBezTo>
                    <a:pt x="229414" y="741634"/>
                    <a:pt x="234920" y="753243"/>
                    <a:pt x="245167" y="760752"/>
                  </a:cubicBezTo>
                  <a:cubicBezTo>
                    <a:pt x="262297" y="773278"/>
                    <a:pt x="286156" y="769455"/>
                    <a:pt x="298544" y="752493"/>
                  </a:cubicBezTo>
                  <a:cubicBezTo>
                    <a:pt x="311086" y="735348"/>
                    <a:pt x="307262" y="711336"/>
                    <a:pt x="290132" y="698948"/>
                  </a:cubicBezTo>
                  <a:close/>
                  <a:moveTo>
                    <a:pt x="213967" y="622783"/>
                  </a:moveTo>
                  <a:cubicBezTo>
                    <a:pt x="201579" y="605806"/>
                    <a:pt x="177720" y="601982"/>
                    <a:pt x="160590" y="614371"/>
                  </a:cubicBezTo>
                  <a:cubicBezTo>
                    <a:pt x="150343" y="621865"/>
                    <a:pt x="144852" y="633489"/>
                    <a:pt x="144852" y="645265"/>
                  </a:cubicBezTo>
                  <a:cubicBezTo>
                    <a:pt x="144852" y="653234"/>
                    <a:pt x="147299" y="661018"/>
                    <a:pt x="152178" y="667763"/>
                  </a:cubicBezTo>
                  <a:cubicBezTo>
                    <a:pt x="164582" y="684893"/>
                    <a:pt x="188578" y="688716"/>
                    <a:pt x="205555" y="676328"/>
                  </a:cubicBezTo>
                  <a:cubicBezTo>
                    <a:pt x="222685" y="663787"/>
                    <a:pt x="226508" y="639927"/>
                    <a:pt x="214120" y="622798"/>
                  </a:cubicBezTo>
                  <a:cubicBezTo>
                    <a:pt x="213967" y="622783"/>
                    <a:pt x="213967" y="622783"/>
                    <a:pt x="213967" y="622783"/>
                  </a:cubicBezTo>
                  <a:close/>
                  <a:moveTo>
                    <a:pt x="386028" y="747890"/>
                  </a:moveTo>
                  <a:cubicBezTo>
                    <a:pt x="365839" y="741313"/>
                    <a:pt x="344289" y="752325"/>
                    <a:pt x="337698" y="772514"/>
                  </a:cubicBezTo>
                  <a:cubicBezTo>
                    <a:pt x="336474" y="776337"/>
                    <a:pt x="335862" y="780314"/>
                    <a:pt x="335862" y="784305"/>
                  </a:cubicBezTo>
                  <a:cubicBezTo>
                    <a:pt x="335862" y="800364"/>
                    <a:pt x="346125" y="815337"/>
                    <a:pt x="362321" y="820706"/>
                  </a:cubicBezTo>
                  <a:cubicBezTo>
                    <a:pt x="382510" y="827129"/>
                    <a:pt x="403922" y="816102"/>
                    <a:pt x="410498" y="796082"/>
                  </a:cubicBezTo>
                  <a:cubicBezTo>
                    <a:pt x="417075" y="776031"/>
                    <a:pt x="406063" y="754466"/>
                    <a:pt x="386028" y="747890"/>
                  </a:cubicBezTo>
                  <a:close/>
                  <a:moveTo>
                    <a:pt x="281568" y="209684"/>
                  </a:moveTo>
                  <a:cubicBezTo>
                    <a:pt x="274073" y="217179"/>
                    <a:pt x="270418" y="226967"/>
                    <a:pt x="270418" y="236755"/>
                  </a:cubicBezTo>
                  <a:cubicBezTo>
                    <a:pt x="270418" y="246544"/>
                    <a:pt x="274073" y="256332"/>
                    <a:pt x="281568" y="263826"/>
                  </a:cubicBezTo>
                  <a:cubicBezTo>
                    <a:pt x="296556" y="278662"/>
                    <a:pt x="320736" y="278662"/>
                    <a:pt x="335709" y="263826"/>
                  </a:cubicBezTo>
                  <a:cubicBezTo>
                    <a:pt x="350545" y="248838"/>
                    <a:pt x="350545" y="224673"/>
                    <a:pt x="335709" y="209684"/>
                  </a:cubicBezTo>
                  <a:cubicBezTo>
                    <a:pt x="320721" y="194696"/>
                    <a:pt x="296556" y="194696"/>
                    <a:pt x="281568" y="209684"/>
                  </a:cubicBezTo>
                  <a:close/>
                  <a:moveTo>
                    <a:pt x="378227" y="144990"/>
                  </a:moveTo>
                  <a:cubicBezTo>
                    <a:pt x="363545" y="151107"/>
                    <a:pt x="354674" y="165331"/>
                    <a:pt x="354674" y="180319"/>
                  </a:cubicBezTo>
                  <a:cubicBezTo>
                    <a:pt x="354674" y="185214"/>
                    <a:pt x="355592" y="190261"/>
                    <a:pt x="357580" y="195002"/>
                  </a:cubicBezTo>
                  <a:cubicBezTo>
                    <a:pt x="365671" y="214426"/>
                    <a:pt x="388001" y="223755"/>
                    <a:pt x="407593" y="215649"/>
                  </a:cubicBezTo>
                  <a:cubicBezTo>
                    <a:pt x="427016" y="207543"/>
                    <a:pt x="436346" y="185214"/>
                    <a:pt x="428240" y="165637"/>
                  </a:cubicBezTo>
                  <a:cubicBezTo>
                    <a:pt x="420134" y="146213"/>
                    <a:pt x="397804" y="136884"/>
                    <a:pt x="378227" y="144990"/>
                  </a:cubicBezTo>
                  <a:close/>
                  <a:moveTo>
                    <a:pt x="768079" y="534841"/>
                  </a:moveTo>
                  <a:cubicBezTo>
                    <a:pt x="776185" y="515264"/>
                    <a:pt x="766855" y="492934"/>
                    <a:pt x="747431" y="484828"/>
                  </a:cubicBezTo>
                  <a:cubicBezTo>
                    <a:pt x="727855" y="476722"/>
                    <a:pt x="705525" y="486052"/>
                    <a:pt x="697419" y="505476"/>
                  </a:cubicBezTo>
                  <a:cubicBezTo>
                    <a:pt x="695431" y="510370"/>
                    <a:pt x="694513" y="515264"/>
                    <a:pt x="694513" y="520158"/>
                  </a:cubicBezTo>
                  <a:cubicBezTo>
                    <a:pt x="694513" y="535146"/>
                    <a:pt x="703384" y="549370"/>
                    <a:pt x="718066" y="555488"/>
                  </a:cubicBezTo>
                  <a:cubicBezTo>
                    <a:pt x="737643" y="563594"/>
                    <a:pt x="759973" y="554264"/>
                    <a:pt x="768079" y="534841"/>
                  </a:cubicBezTo>
                  <a:close/>
                  <a:moveTo>
                    <a:pt x="649242" y="577359"/>
                  </a:moveTo>
                  <a:cubicBezTo>
                    <a:pt x="641901" y="584853"/>
                    <a:pt x="638077" y="594641"/>
                    <a:pt x="638077" y="604429"/>
                  </a:cubicBezTo>
                  <a:cubicBezTo>
                    <a:pt x="638077" y="614233"/>
                    <a:pt x="641901" y="624006"/>
                    <a:pt x="649242" y="631516"/>
                  </a:cubicBezTo>
                  <a:cubicBezTo>
                    <a:pt x="664231" y="646351"/>
                    <a:pt x="688395" y="646351"/>
                    <a:pt x="703384" y="631516"/>
                  </a:cubicBezTo>
                  <a:cubicBezTo>
                    <a:pt x="718372" y="616527"/>
                    <a:pt x="718372" y="592347"/>
                    <a:pt x="703384" y="577374"/>
                  </a:cubicBezTo>
                  <a:cubicBezTo>
                    <a:pt x="688395" y="562539"/>
                    <a:pt x="664231" y="562539"/>
                    <a:pt x="649242" y="577359"/>
                  </a:cubicBezTo>
                  <a:close/>
                  <a:moveTo>
                    <a:pt x="790714" y="420745"/>
                  </a:moveTo>
                  <a:cubicBezTo>
                    <a:pt x="790714" y="399639"/>
                    <a:pt x="773585" y="382510"/>
                    <a:pt x="752479" y="382510"/>
                  </a:cubicBezTo>
                  <a:cubicBezTo>
                    <a:pt x="731372" y="382510"/>
                    <a:pt x="714243" y="399639"/>
                    <a:pt x="714243" y="420745"/>
                  </a:cubicBezTo>
                  <a:cubicBezTo>
                    <a:pt x="714243" y="441851"/>
                    <a:pt x="731372" y="458981"/>
                    <a:pt x="752479" y="458981"/>
                  </a:cubicBezTo>
                  <a:cubicBezTo>
                    <a:pt x="773585" y="458981"/>
                    <a:pt x="790714" y="441851"/>
                    <a:pt x="790714" y="420745"/>
                  </a:cubicBezTo>
                  <a:close/>
                  <a:moveTo>
                    <a:pt x="577359" y="625536"/>
                  </a:moveTo>
                  <a:cubicBezTo>
                    <a:pt x="562677" y="631653"/>
                    <a:pt x="553806" y="645877"/>
                    <a:pt x="553806" y="660881"/>
                  </a:cubicBezTo>
                  <a:cubicBezTo>
                    <a:pt x="553806" y="665775"/>
                    <a:pt x="554723" y="670669"/>
                    <a:pt x="556712" y="675563"/>
                  </a:cubicBezTo>
                  <a:cubicBezTo>
                    <a:pt x="564818" y="694987"/>
                    <a:pt x="587147" y="704316"/>
                    <a:pt x="606724" y="696210"/>
                  </a:cubicBezTo>
                  <a:cubicBezTo>
                    <a:pt x="626148" y="688120"/>
                    <a:pt x="635477" y="665790"/>
                    <a:pt x="627371" y="646198"/>
                  </a:cubicBezTo>
                  <a:cubicBezTo>
                    <a:pt x="619265" y="626759"/>
                    <a:pt x="596936" y="617430"/>
                    <a:pt x="577359" y="625536"/>
                  </a:cubicBezTo>
                  <a:close/>
                  <a:moveTo>
                    <a:pt x="346538" y="451181"/>
                  </a:moveTo>
                  <a:lnTo>
                    <a:pt x="0" y="451181"/>
                  </a:lnTo>
                  <a:lnTo>
                    <a:pt x="0" y="390004"/>
                  </a:lnTo>
                  <a:lnTo>
                    <a:pt x="346538" y="390004"/>
                  </a:lnTo>
                  <a:cubicBezTo>
                    <a:pt x="360685" y="322403"/>
                    <a:pt x="420730" y="271473"/>
                    <a:pt x="492476" y="271473"/>
                  </a:cubicBezTo>
                  <a:cubicBezTo>
                    <a:pt x="574698" y="271473"/>
                    <a:pt x="641595" y="338370"/>
                    <a:pt x="641595" y="420592"/>
                  </a:cubicBezTo>
                  <a:cubicBezTo>
                    <a:pt x="641595" y="502814"/>
                    <a:pt x="574698" y="569711"/>
                    <a:pt x="492476" y="569711"/>
                  </a:cubicBezTo>
                  <a:cubicBezTo>
                    <a:pt x="420730" y="569711"/>
                    <a:pt x="360685" y="518782"/>
                    <a:pt x="346538" y="451181"/>
                  </a:cubicBezTo>
                  <a:close/>
                  <a:moveTo>
                    <a:pt x="396887" y="420592"/>
                  </a:moveTo>
                  <a:cubicBezTo>
                    <a:pt x="396887" y="473296"/>
                    <a:pt x="439772" y="516182"/>
                    <a:pt x="492476" y="516182"/>
                  </a:cubicBezTo>
                  <a:cubicBezTo>
                    <a:pt x="545180" y="516182"/>
                    <a:pt x="588065" y="473296"/>
                    <a:pt x="588065" y="420592"/>
                  </a:cubicBezTo>
                  <a:cubicBezTo>
                    <a:pt x="588065" y="367888"/>
                    <a:pt x="545180" y="325003"/>
                    <a:pt x="492476" y="325003"/>
                  </a:cubicBezTo>
                  <a:cubicBezTo>
                    <a:pt x="439772" y="325003"/>
                    <a:pt x="396887" y="367888"/>
                    <a:pt x="396887" y="420592"/>
                  </a:cubicBezTo>
                  <a:close/>
                  <a:moveTo>
                    <a:pt x="489417" y="117766"/>
                  </a:moveTo>
                  <a:lnTo>
                    <a:pt x="489417" y="194237"/>
                  </a:lnTo>
                  <a:cubicBezTo>
                    <a:pt x="571333" y="194237"/>
                    <a:pt x="646979" y="238774"/>
                    <a:pt x="686790" y="310489"/>
                  </a:cubicBezTo>
                  <a:lnTo>
                    <a:pt x="753641" y="273354"/>
                  </a:lnTo>
                  <a:cubicBezTo>
                    <a:pt x="700340" y="177383"/>
                    <a:pt x="599107" y="117766"/>
                    <a:pt x="489417" y="117766"/>
                  </a:cubicBezTo>
                  <a:close/>
                  <a:moveTo>
                    <a:pt x="287899" y="521366"/>
                  </a:moveTo>
                  <a:lnTo>
                    <a:pt x="219641" y="555840"/>
                  </a:lnTo>
                  <a:cubicBezTo>
                    <a:pt x="271382" y="658265"/>
                    <a:pt x="374740" y="721889"/>
                    <a:pt x="489417" y="721889"/>
                  </a:cubicBezTo>
                  <a:lnTo>
                    <a:pt x="489417" y="645418"/>
                  </a:lnTo>
                  <a:cubicBezTo>
                    <a:pt x="403769" y="645418"/>
                    <a:pt x="326548" y="597884"/>
                    <a:pt x="287899" y="521366"/>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pic>
        <p:nvPicPr>
          <p:cNvPr id="1080" name="Google Shape;1080;p26"/>
          <p:cNvPicPr preferRelativeResize="0"/>
          <p:nvPr/>
        </p:nvPicPr>
        <p:blipFill rotWithShape="1">
          <a:blip r:embed="rId3">
            <a:alphaModFix/>
          </a:blip>
          <a:srcRect/>
          <a:stretch/>
        </p:blipFill>
        <p:spPr>
          <a:xfrm>
            <a:off x="2593145" y="2856960"/>
            <a:ext cx="1231658" cy="957956"/>
          </a:xfrm>
          <a:prstGeom prst="rect">
            <a:avLst/>
          </a:prstGeom>
          <a:noFill/>
          <a:ln>
            <a:noFill/>
          </a:ln>
        </p:spPr>
      </p:pic>
      <p:sp>
        <p:nvSpPr>
          <p:cNvPr id="1081" name="Google Shape;1081;p26"/>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Adaptive AI: </a:t>
            </a:r>
            <a:r>
              <a:rPr lang="en-US" sz="3200" b="0">
                <a:solidFill>
                  <a:srgbClr val="FF540A"/>
                </a:solidFill>
                <a:latin typeface="Arial Black"/>
                <a:ea typeface="Arial Black"/>
                <a:cs typeface="Arial Black"/>
                <a:sym typeface="Arial Black"/>
              </a:rPr>
              <a:t>Pioneer Acceleration</a:t>
            </a:r>
            <a:endParaRPr sz="3200" b="0">
              <a:solidFill>
                <a:schemeClr val="lt2"/>
              </a:solidFill>
              <a:latin typeface="Arial Black"/>
              <a:ea typeface="Arial Black"/>
              <a:cs typeface="Arial Black"/>
              <a:sym typeface="Arial Black"/>
            </a:endParaRPr>
          </a:p>
        </p:txBody>
      </p:sp>
      <p:sp>
        <p:nvSpPr>
          <p:cNvPr id="1082" name="Google Shape;1082;p26"/>
          <p:cNvSpPr txBox="1"/>
          <p:nvPr/>
        </p:nvSpPr>
        <p:spPr>
          <a:xfrm>
            <a:off x="2647529" y="5923192"/>
            <a:ext cx="1102805" cy="400110"/>
          </a:xfrm>
          <a:prstGeom prst="rect">
            <a:avLst/>
          </a:prstGeom>
          <a:solidFill>
            <a:srgbClr val="002856"/>
          </a:solidFill>
          <a:ln>
            <a:noFill/>
          </a:ln>
        </p:spPr>
        <p:txBody>
          <a:bodyPr spcFirstLastPara="1" wrap="square" lIns="36000" tIns="45700" rIns="36000"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Runtime</a:t>
            </a:r>
            <a:endParaRPr/>
          </a:p>
        </p:txBody>
      </p:sp>
      <p:sp>
        <p:nvSpPr>
          <p:cNvPr id="1083" name="Google Shape;1083;p26"/>
          <p:cNvSpPr txBox="1"/>
          <p:nvPr/>
        </p:nvSpPr>
        <p:spPr>
          <a:xfrm>
            <a:off x="2357071" y="900643"/>
            <a:ext cx="1683722" cy="400110"/>
          </a:xfrm>
          <a:prstGeom prst="rect">
            <a:avLst/>
          </a:prstGeom>
          <a:solidFill>
            <a:srgbClr val="002856"/>
          </a:solidFill>
          <a:ln>
            <a:noFill/>
          </a:ln>
        </p:spPr>
        <p:txBody>
          <a:bodyPr spcFirstLastPara="1" wrap="square" lIns="36000" tIns="45700" rIns="36000"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Development</a:t>
            </a:r>
            <a:endParaRPr/>
          </a:p>
        </p:txBody>
      </p:sp>
      <p:sp>
        <p:nvSpPr>
          <p:cNvPr id="1084" name="Google Shape;1084;p26"/>
          <p:cNvSpPr txBox="1"/>
          <p:nvPr/>
        </p:nvSpPr>
        <p:spPr>
          <a:xfrm>
            <a:off x="457200" y="6271384"/>
            <a:ext cx="6229673" cy="1384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900">
                <a:solidFill>
                  <a:srgbClr val="D3D3D3"/>
                </a:solidFill>
                <a:latin typeface="Arial"/>
                <a:ea typeface="Arial"/>
                <a:cs typeface="Arial"/>
                <a:sym typeface="Arial"/>
              </a:rPr>
              <a:t>Gartner Research: </a:t>
            </a:r>
            <a:r>
              <a:rPr lang="en-US" sz="900" u="sng">
                <a:solidFill>
                  <a:srgbClr val="0563C1"/>
                </a:solidFill>
                <a:latin typeface="Calibri"/>
                <a:ea typeface="Calibri"/>
                <a:cs typeface="Calibri"/>
                <a:sym typeface="Calibri"/>
                <a:hlinkClick r:id="rId4">
                  <a:extLst>
                    <a:ext uri="{A12FA001-AC4F-418D-AE19-62706E023703}">
                      <ahyp:hlinkClr xmlns:ahyp="http://schemas.microsoft.com/office/drawing/2018/hyperlinkcolor" xmlns="" val="tx"/>
                    </a:ext>
                  </a:extLst>
                </a:hlinkClick>
              </a:rPr>
              <a:t>Top Strategic Technology Trends for 2023: Adaptive AI</a:t>
            </a:r>
            <a:r>
              <a:rPr lang="en-US" sz="900">
                <a:solidFill>
                  <a:srgbClr val="D3D3D3"/>
                </a:solidFill>
                <a:latin typeface="Arial"/>
                <a:ea typeface="Arial"/>
                <a:cs typeface="Arial"/>
                <a:sym typeface="Arial"/>
              </a:rPr>
              <a:t> by Erick Brethenoux et 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Effect transition="in" filter="fade">
                                      <p:cBhvr>
                                        <p:cTn id="7" dur="1500"/>
                                        <p:tgtEl>
                                          <p:spTgt spid="1044"/>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065"/>
                                        </p:tgtEl>
                                        <p:attrNameLst>
                                          <p:attrName>style.visibility</p:attrName>
                                        </p:attrNameLst>
                                      </p:cBhvr>
                                      <p:to>
                                        <p:strVal val="visible"/>
                                      </p:to>
                                    </p:set>
                                    <p:animEffect transition="in" filter="fade">
                                      <p:cBhvr>
                                        <p:cTn id="11" dur="1000"/>
                                        <p:tgtEl>
                                          <p:spTgt spid="1065"/>
                                        </p:tgtEl>
                                      </p:cBhvr>
                                    </p:animEffect>
                                  </p:childTnLst>
                                </p:cTn>
                              </p:par>
                              <p:par>
                                <p:cTn id="12" presetID="10" presetClass="entr" presetSubtype="0" fill="hold" nodeType="withEffect">
                                  <p:stCondLst>
                                    <p:cond delay="0"/>
                                  </p:stCondLst>
                                  <p:childTnLst>
                                    <p:set>
                                      <p:cBhvr>
                                        <p:cTn id="13" dur="1" fill="hold">
                                          <p:stCondLst>
                                            <p:cond delay="0"/>
                                          </p:stCondLst>
                                        </p:cTn>
                                        <p:tgtEl>
                                          <p:spTgt spid="1062"/>
                                        </p:tgtEl>
                                        <p:attrNameLst>
                                          <p:attrName>style.visibility</p:attrName>
                                        </p:attrNameLst>
                                      </p:cBhvr>
                                      <p:to>
                                        <p:strVal val="visible"/>
                                      </p:to>
                                    </p:set>
                                    <p:animEffect transition="in" filter="fade">
                                      <p:cBhvr>
                                        <p:cTn id="14" dur="1000"/>
                                        <p:tgtEl>
                                          <p:spTgt spid="1062"/>
                                        </p:tgtEl>
                                      </p:cBhvr>
                                    </p:animEffect>
                                  </p:childTnLst>
                                </p:cTn>
                              </p:par>
                              <p:par>
                                <p:cTn id="15" presetID="10" presetClass="entr" presetSubtype="0" fill="hold" nodeType="withEffect">
                                  <p:stCondLst>
                                    <p:cond delay="0"/>
                                  </p:stCondLst>
                                  <p:childTnLst>
                                    <p:set>
                                      <p:cBhvr>
                                        <p:cTn id="16" dur="1" fill="hold">
                                          <p:stCondLst>
                                            <p:cond delay="0"/>
                                          </p:stCondLst>
                                        </p:cTn>
                                        <p:tgtEl>
                                          <p:spTgt spid="1059"/>
                                        </p:tgtEl>
                                        <p:attrNameLst>
                                          <p:attrName>style.visibility</p:attrName>
                                        </p:attrNameLst>
                                      </p:cBhvr>
                                      <p:to>
                                        <p:strVal val="visible"/>
                                      </p:to>
                                    </p:set>
                                    <p:animEffect transition="in" filter="fade">
                                      <p:cBhvr>
                                        <p:cTn id="17" dur="1000"/>
                                        <p:tgtEl>
                                          <p:spTgt spid="10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8"/>
                                        </p:tgtEl>
                                        <p:attrNameLst>
                                          <p:attrName>style.visibility</p:attrName>
                                        </p:attrNameLst>
                                      </p:cBhvr>
                                      <p:to>
                                        <p:strVal val="visible"/>
                                      </p:to>
                                    </p:set>
                                    <p:animEffect transition="in" filter="fade">
                                      <p:cBhvr>
                                        <p:cTn id="22" dur="3000"/>
                                        <p:tgtEl>
                                          <p:spTgt spid="1048"/>
                                        </p:tgtEl>
                                      </p:cBhvr>
                                    </p:animEffect>
                                  </p:childTnLst>
                                </p:cTn>
                              </p:par>
                              <p:par>
                                <p:cTn id="23" presetID="10" presetClass="entr" presetSubtype="0" fill="hold" nodeType="withEffect">
                                  <p:stCondLst>
                                    <p:cond delay="250"/>
                                  </p:stCondLst>
                                  <p:childTnLst>
                                    <p:set>
                                      <p:cBhvr>
                                        <p:cTn id="24" dur="1" fill="hold">
                                          <p:stCondLst>
                                            <p:cond delay="0"/>
                                          </p:stCondLst>
                                        </p:cTn>
                                        <p:tgtEl>
                                          <p:spTgt spid="1083"/>
                                        </p:tgtEl>
                                        <p:attrNameLst>
                                          <p:attrName>style.visibility</p:attrName>
                                        </p:attrNameLst>
                                      </p:cBhvr>
                                      <p:to>
                                        <p:strVal val="visible"/>
                                      </p:to>
                                    </p:set>
                                    <p:animEffect transition="in" filter="fade">
                                      <p:cBhvr>
                                        <p:cTn id="25" dur="750"/>
                                        <p:tgtEl>
                                          <p:spTgt spid="1083"/>
                                        </p:tgtEl>
                                      </p:cBhvr>
                                    </p:animEffect>
                                  </p:childTnLst>
                                </p:cTn>
                              </p:par>
                              <p:par>
                                <p:cTn id="26" presetID="10" presetClass="entr" presetSubtype="0" fill="hold" nodeType="withEffect">
                                  <p:stCondLst>
                                    <p:cond delay="1000"/>
                                  </p:stCondLst>
                                  <p:childTnLst>
                                    <p:set>
                                      <p:cBhvr>
                                        <p:cTn id="27" dur="1" fill="hold">
                                          <p:stCondLst>
                                            <p:cond delay="0"/>
                                          </p:stCondLst>
                                        </p:cTn>
                                        <p:tgtEl>
                                          <p:spTgt spid="1082"/>
                                        </p:tgtEl>
                                        <p:attrNameLst>
                                          <p:attrName>style.visibility</p:attrName>
                                        </p:attrNameLst>
                                      </p:cBhvr>
                                      <p:to>
                                        <p:strVal val="visible"/>
                                      </p:to>
                                    </p:set>
                                    <p:animEffect transition="in" filter="fade">
                                      <p:cBhvr>
                                        <p:cTn id="28" dur="750"/>
                                        <p:tgtEl>
                                          <p:spTgt spid="1082"/>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058"/>
                                        </p:tgtEl>
                                        <p:attrNameLst>
                                          <p:attrName>style.visibility</p:attrName>
                                        </p:attrNameLst>
                                      </p:cBhvr>
                                      <p:to>
                                        <p:strVal val="visible"/>
                                      </p:to>
                                    </p:set>
                                    <p:animEffect transition="in" filter="fade">
                                      <p:cBhvr>
                                        <p:cTn id="32" dur="1500"/>
                                        <p:tgtEl>
                                          <p:spTgt spid="10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76"/>
                                        </p:tgtEl>
                                        <p:attrNameLst>
                                          <p:attrName>style.visibility</p:attrName>
                                        </p:attrNameLst>
                                      </p:cBhvr>
                                      <p:to>
                                        <p:strVal val="visible"/>
                                      </p:to>
                                    </p:set>
                                    <p:animEffect transition="in" filter="fade">
                                      <p:cBhvr>
                                        <p:cTn id="37" dur="1000"/>
                                        <p:tgtEl>
                                          <p:spTgt spid="1076"/>
                                        </p:tgtEl>
                                      </p:cBhvr>
                                    </p:animEffect>
                                  </p:childTnLst>
                                </p:cTn>
                              </p:par>
                              <p:par>
                                <p:cTn id="38" presetID="10" presetClass="entr" presetSubtype="0" fill="hold" nodeType="withEffect">
                                  <p:stCondLst>
                                    <p:cond delay="0"/>
                                  </p:stCondLst>
                                  <p:childTnLst>
                                    <p:set>
                                      <p:cBhvr>
                                        <p:cTn id="39" dur="1" fill="hold">
                                          <p:stCondLst>
                                            <p:cond delay="0"/>
                                          </p:stCondLst>
                                        </p:cTn>
                                        <p:tgtEl>
                                          <p:spTgt spid="1072"/>
                                        </p:tgtEl>
                                        <p:attrNameLst>
                                          <p:attrName>style.visibility</p:attrName>
                                        </p:attrNameLst>
                                      </p:cBhvr>
                                      <p:to>
                                        <p:strVal val="visible"/>
                                      </p:to>
                                    </p:set>
                                    <p:animEffect transition="in" filter="fade">
                                      <p:cBhvr>
                                        <p:cTn id="40" dur="1000"/>
                                        <p:tgtEl>
                                          <p:spTgt spid="1072"/>
                                        </p:tgtEl>
                                      </p:cBhvr>
                                    </p:animEffect>
                                  </p:childTnLst>
                                </p:cTn>
                              </p:par>
                              <p:par>
                                <p:cTn id="41" presetID="10" presetClass="entr" presetSubtype="0" fill="hold" nodeType="withEffect">
                                  <p:stCondLst>
                                    <p:cond delay="0"/>
                                  </p:stCondLst>
                                  <p:childTnLst>
                                    <p:set>
                                      <p:cBhvr>
                                        <p:cTn id="42" dur="1" fill="hold">
                                          <p:stCondLst>
                                            <p:cond delay="0"/>
                                          </p:stCondLst>
                                        </p:cTn>
                                        <p:tgtEl>
                                          <p:spTgt spid="1068"/>
                                        </p:tgtEl>
                                        <p:attrNameLst>
                                          <p:attrName>style.visibility</p:attrName>
                                        </p:attrNameLst>
                                      </p:cBhvr>
                                      <p:to>
                                        <p:strVal val="visible"/>
                                      </p:to>
                                    </p:set>
                                    <p:animEffect transition="in" filter="fade">
                                      <p:cBhvr>
                                        <p:cTn id="43" dur="1000"/>
                                        <p:tgtEl>
                                          <p:spTgt spid="1068"/>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084"/>
                                        </p:tgtEl>
                                        <p:attrNameLst>
                                          <p:attrName>style.visibility</p:attrName>
                                        </p:attrNameLst>
                                      </p:cBhvr>
                                      <p:to>
                                        <p:strVal val="visible"/>
                                      </p:to>
                                    </p:set>
                                    <p:animEffect transition="in" filter="fade">
                                      <p:cBhvr>
                                        <p:cTn id="47" dur="500"/>
                                        <p:tgtEl>
                                          <p:spTgt spid="1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grpSp>
        <p:nvGrpSpPr>
          <p:cNvPr id="1089" name="Google Shape;1089;p27"/>
          <p:cNvGrpSpPr/>
          <p:nvPr/>
        </p:nvGrpSpPr>
        <p:grpSpPr>
          <a:xfrm>
            <a:off x="4201961" y="807115"/>
            <a:ext cx="3788079" cy="4752517"/>
            <a:chOff x="4201961" y="807115"/>
            <a:chExt cx="3788079" cy="4752517"/>
          </a:xfrm>
        </p:grpSpPr>
        <p:grpSp>
          <p:nvGrpSpPr>
            <p:cNvPr id="1090" name="Google Shape;1090;p27"/>
            <p:cNvGrpSpPr/>
            <p:nvPr/>
          </p:nvGrpSpPr>
          <p:grpSpPr>
            <a:xfrm>
              <a:off x="4596495" y="807115"/>
              <a:ext cx="2999010" cy="2999010"/>
              <a:chOff x="1435214" y="906563"/>
              <a:chExt cx="3577602" cy="3577602"/>
            </a:xfrm>
          </p:grpSpPr>
          <p:pic>
            <p:nvPicPr>
              <p:cNvPr id="1091" name="Google Shape;1091;p27"/>
              <p:cNvPicPr preferRelativeResize="0"/>
              <p:nvPr/>
            </p:nvPicPr>
            <p:blipFill rotWithShape="1">
              <a:blip r:embed="rId3">
                <a:alphaModFix/>
              </a:blip>
              <a:srcRect t="29" b="28"/>
              <a:stretch/>
            </p:blipFill>
            <p:spPr>
              <a:xfrm>
                <a:off x="1578095" y="1051724"/>
                <a:ext cx="3291840" cy="3289935"/>
              </a:xfrm>
              <a:prstGeom prst="ellipse">
                <a:avLst/>
              </a:prstGeom>
              <a:noFill/>
              <a:ln>
                <a:noFill/>
              </a:ln>
            </p:spPr>
          </p:pic>
          <p:sp>
            <p:nvSpPr>
              <p:cNvPr id="1092" name="Google Shape;1092;p27"/>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093" name="Google Shape;1093;p27"/>
            <p:cNvGrpSpPr/>
            <p:nvPr/>
          </p:nvGrpSpPr>
          <p:grpSpPr>
            <a:xfrm>
              <a:off x="4201961" y="4328526"/>
              <a:ext cx="3788079" cy="1231106"/>
              <a:chOff x="878189" y="4065714"/>
              <a:chExt cx="3788079" cy="1231106"/>
            </a:xfrm>
          </p:grpSpPr>
          <p:sp>
            <p:nvSpPr>
              <p:cNvPr id="1094" name="Google Shape;1094;p27"/>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Luffy</a:t>
                </a:r>
                <a:endParaRPr sz="2400" b="1">
                  <a:solidFill>
                    <a:schemeClr val="lt1"/>
                  </a:solidFill>
                  <a:latin typeface="Arial"/>
                  <a:ea typeface="Arial"/>
                  <a:cs typeface="Arial"/>
                  <a:sym typeface="Arial"/>
                </a:endParaRPr>
              </a:p>
            </p:txBody>
          </p:sp>
          <p:sp>
            <p:nvSpPr>
              <p:cNvPr id="1095" name="Google Shape;1095;p27"/>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Responsive AI </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at the Edge</a:t>
                </a:r>
                <a:endParaRPr/>
              </a:p>
            </p:txBody>
          </p:sp>
        </p:grpSp>
      </p:grpSp>
      <p:sp>
        <p:nvSpPr>
          <p:cNvPr id="1096" name="Google Shape;1096;p27"/>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Adaptive AI</a:t>
            </a:r>
            <a:endParaRPr/>
          </a:p>
        </p:txBody>
      </p:sp>
      <p:sp>
        <p:nvSpPr>
          <p:cNvPr id="1097" name="Google Shape;1097;p27"/>
          <p:cNvSpPr/>
          <p:nvPr/>
        </p:nvSpPr>
        <p:spPr>
          <a:xfrm>
            <a:off x="458787" y="386739"/>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1098" name="Google Shape;1098;p27"/>
          <p:cNvSpPr txBox="1"/>
          <p:nvPr/>
        </p:nvSpPr>
        <p:spPr>
          <a:xfrm>
            <a:off x="0" y="6877183"/>
            <a:ext cx="799004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Photos by: Marine Corps Staff Sgt. Jacob Osborne (VIRIN: 200205-M-VG714-0024M | </a:t>
            </a:r>
            <a:r>
              <a:rPr lang="en-US" sz="1000" u="sng">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Defense.gov</a:t>
            </a:r>
            <a:r>
              <a:rPr lang="en-US" sz="1000">
                <a:solidFill>
                  <a:schemeClr val="dk1"/>
                </a:solidFill>
                <a:latin typeface="Arial"/>
                <a:ea typeface="Arial"/>
                <a:cs typeface="Arial"/>
                <a:sym typeface="Arial"/>
              </a:rPr>
              <a:t>), </a:t>
            </a:r>
            <a:r>
              <a:rPr lang="en-US" sz="1000" u="sng">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Getty</a:t>
            </a:r>
            <a:r>
              <a:rPr lang="en-US" sz="1000">
                <a:solidFill>
                  <a:schemeClr val="dk1"/>
                </a:solidFill>
                <a:latin typeface="Arial"/>
                <a:ea typeface="Arial"/>
                <a:cs typeface="Arial"/>
                <a:sym typeface="Arial"/>
              </a:rPr>
              <a:t> (Center) and </a:t>
            </a:r>
            <a:r>
              <a:rPr lang="en-US" sz="1000" u="sng">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Getty</a:t>
            </a:r>
            <a:r>
              <a:rPr lang="en-US" sz="1000">
                <a:solidFill>
                  <a:schemeClr val="dk1"/>
                </a:solidFill>
                <a:latin typeface="Arial"/>
                <a:ea typeface="Arial"/>
                <a:cs typeface="Arial"/>
                <a:sym typeface="Arial"/>
              </a:rPr>
              <a:t> (Right)  </a:t>
            </a:r>
            <a:endParaRPr/>
          </a:p>
        </p:txBody>
      </p:sp>
      <p:grpSp>
        <p:nvGrpSpPr>
          <p:cNvPr id="1099" name="Google Shape;1099;p27"/>
          <p:cNvGrpSpPr/>
          <p:nvPr/>
        </p:nvGrpSpPr>
        <p:grpSpPr>
          <a:xfrm>
            <a:off x="8174933" y="807115"/>
            <a:ext cx="3788079" cy="4752517"/>
            <a:chOff x="4201961" y="807115"/>
            <a:chExt cx="3788079" cy="4752517"/>
          </a:xfrm>
        </p:grpSpPr>
        <p:grpSp>
          <p:nvGrpSpPr>
            <p:cNvPr id="1100" name="Google Shape;1100;p27"/>
            <p:cNvGrpSpPr/>
            <p:nvPr/>
          </p:nvGrpSpPr>
          <p:grpSpPr>
            <a:xfrm>
              <a:off x="4596495" y="807115"/>
              <a:ext cx="2999010" cy="2999010"/>
              <a:chOff x="1435214" y="906563"/>
              <a:chExt cx="3577602" cy="3577602"/>
            </a:xfrm>
          </p:grpSpPr>
          <p:pic>
            <p:nvPicPr>
              <p:cNvPr id="1101" name="Google Shape;1101;p27"/>
              <p:cNvPicPr preferRelativeResize="0"/>
              <p:nvPr/>
            </p:nvPicPr>
            <p:blipFill rotWithShape="1">
              <a:blip r:embed="rId7">
                <a:alphaModFix/>
              </a:blip>
              <a:srcRect t="29" b="28"/>
              <a:stretch/>
            </p:blipFill>
            <p:spPr>
              <a:xfrm>
                <a:off x="1578095" y="1051724"/>
                <a:ext cx="3291840" cy="3289935"/>
              </a:xfrm>
              <a:prstGeom prst="ellipse">
                <a:avLst/>
              </a:prstGeom>
              <a:noFill/>
              <a:ln>
                <a:noFill/>
              </a:ln>
            </p:spPr>
          </p:pic>
          <p:sp>
            <p:nvSpPr>
              <p:cNvPr id="1102" name="Google Shape;1102;p27"/>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103" name="Google Shape;1103;p27"/>
            <p:cNvGrpSpPr/>
            <p:nvPr/>
          </p:nvGrpSpPr>
          <p:grpSpPr>
            <a:xfrm>
              <a:off x="4201961" y="4328526"/>
              <a:ext cx="3788079" cy="1231106"/>
              <a:chOff x="878189" y="4065714"/>
              <a:chExt cx="3788079" cy="1231106"/>
            </a:xfrm>
          </p:grpSpPr>
          <p:sp>
            <p:nvSpPr>
              <p:cNvPr id="1104" name="Google Shape;1104;p27"/>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DSTA</a:t>
                </a:r>
                <a:endParaRPr sz="2400" b="1">
                  <a:solidFill>
                    <a:schemeClr val="lt1"/>
                  </a:solidFill>
                  <a:latin typeface="Arial"/>
                  <a:ea typeface="Arial"/>
                  <a:cs typeface="Arial"/>
                  <a:sym typeface="Arial"/>
                </a:endParaRPr>
              </a:p>
            </p:txBody>
          </p:sp>
          <p:sp>
            <p:nvSpPr>
              <p:cNvPr id="1105" name="Google Shape;1105;p27"/>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Ensuring </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Product Safety</a:t>
                </a:r>
                <a:endParaRPr/>
              </a:p>
            </p:txBody>
          </p:sp>
        </p:grpSp>
      </p:grpSp>
      <p:grpSp>
        <p:nvGrpSpPr>
          <p:cNvPr id="1106" name="Google Shape;1106;p27"/>
          <p:cNvGrpSpPr/>
          <p:nvPr/>
        </p:nvGrpSpPr>
        <p:grpSpPr>
          <a:xfrm>
            <a:off x="228987" y="807115"/>
            <a:ext cx="3788079" cy="4752517"/>
            <a:chOff x="8174933" y="807115"/>
            <a:chExt cx="3788079" cy="4752517"/>
          </a:xfrm>
        </p:grpSpPr>
        <p:grpSp>
          <p:nvGrpSpPr>
            <p:cNvPr id="1107" name="Google Shape;1107;p27"/>
            <p:cNvGrpSpPr/>
            <p:nvPr/>
          </p:nvGrpSpPr>
          <p:grpSpPr>
            <a:xfrm>
              <a:off x="8569468" y="807115"/>
              <a:ext cx="2999010" cy="2999010"/>
              <a:chOff x="1435214" y="906563"/>
              <a:chExt cx="3577602" cy="3577602"/>
            </a:xfrm>
          </p:grpSpPr>
          <p:pic>
            <p:nvPicPr>
              <p:cNvPr id="1108" name="Google Shape;1108;p27"/>
              <p:cNvPicPr preferRelativeResize="0"/>
              <p:nvPr/>
            </p:nvPicPr>
            <p:blipFill rotWithShape="1">
              <a:blip r:embed="rId8">
                <a:alphaModFix/>
              </a:blip>
              <a:srcRect t="29" b="28"/>
              <a:stretch/>
            </p:blipFill>
            <p:spPr>
              <a:xfrm>
                <a:off x="1578095" y="1050397"/>
                <a:ext cx="3291840" cy="3289933"/>
              </a:xfrm>
              <a:prstGeom prst="ellipse">
                <a:avLst/>
              </a:prstGeom>
              <a:noFill/>
              <a:ln>
                <a:noFill/>
              </a:ln>
            </p:spPr>
          </p:pic>
          <p:sp>
            <p:nvSpPr>
              <p:cNvPr id="1109" name="Google Shape;1109;p27"/>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110" name="Google Shape;1110;p27"/>
            <p:cNvGrpSpPr/>
            <p:nvPr/>
          </p:nvGrpSpPr>
          <p:grpSpPr>
            <a:xfrm>
              <a:off x="8174933" y="4328526"/>
              <a:ext cx="3788079" cy="1231106"/>
              <a:chOff x="878189" y="4065714"/>
              <a:chExt cx="3788079" cy="1231106"/>
            </a:xfrm>
          </p:grpSpPr>
          <p:sp>
            <p:nvSpPr>
              <p:cNvPr id="1111" name="Google Shape;1111;p27"/>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U.S. Army</a:t>
                </a:r>
                <a:endParaRPr/>
              </a:p>
            </p:txBody>
          </p:sp>
          <p:sp>
            <p:nvSpPr>
              <p:cNvPr id="1112" name="Google Shape;1112;p27"/>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AI-Driven </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Combat Training</a:t>
                </a: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fade">
                                      <p:cBhvr>
                                        <p:cTn id="7" dur="15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9"/>
                                        </p:tgtEl>
                                        <p:attrNameLst>
                                          <p:attrName>style.visibility</p:attrName>
                                        </p:attrNameLst>
                                      </p:cBhvr>
                                      <p:to>
                                        <p:strVal val="visible"/>
                                      </p:to>
                                    </p:set>
                                    <p:animEffect transition="in" filter="fade">
                                      <p:cBhvr>
                                        <p:cTn id="12" dur="1500"/>
                                        <p:tgtEl>
                                          <p:spTgt spid="10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9"/>
                                        </p:tgtEl>
                                        <p:attrNameLst>
                                          <p:attrName>style.visibility</p:attrName>
                                        </p:attrNameLst>
                                      </p:cBhvr>
                                      <p:to>
                                        <p:strVal val="visible"/>
                                      </p:to>
                                    </p:set>
                                    <p:animEffect transition="in" filter="fade">
                                      <p:cBhvr>
                                        <p:cTn id="17" dur="1500"/>
                                        <p:tgtEl>
                                          <p:spTgt spid="1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grpSp>
        <p:nvGrpSpPr>
          <p:cNvPr id="1117" name="Google Shape;1117;p28"/>
          <p:cNvGrpSpPr/>
          <p:nvPr/>
        </p:nvGrpSpPr>
        <p:grpSpPr>
          <a:xfrm>
            <a:off x="431800" y="4258650"/>
            <a:ext cx="11345159" cy="1885256"/>
            <a:chOff x="431800" y="4258650"/>
            <a:chExt cx="11345159" cy="1885256"/>
          </a:xfrm>
        </p:grpSpPr>
        <p:sp>
          <p:nvSpPr>
            <p:cNvPr id="1118" name="Google Shape;1118;p28"/>
            <p:cNvSpPr/>
            <p:nvPr/>
          </p:nvSpPr>
          <p:spPr>
            <a:xfrm>
              <a:off x="431800" y="4258650"/>
              <a:ext cx="11345159" cy="1616213"/>
            </a:xfrm>
            <a:prstGeom prst="roundRect">
              <a:avLst>
                <a:gd name="adj" fmla="val 16667"/>
              </a:avLst>
            </a:prstGeom>
            <a:solidFill>
              <a:schemeClr val="dk2"/>
            </a:solidFill>
            <a:ln w="50800" cap="rnd" cmpd="sng">
              <a:solidFill>
                <a:srgbClr val="979D9D"/>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9" name="Google Shape;1119;p28"/>
            <p:cNvSpPr/>
            <p:nvPr/>
          </p:nvSpPr>
          <p:spPr>
            <a:xfrm>
              <a:off x="1707481" y="5648358"/>
              <a:ext cx="2707412" cy="495548"/>
            </a:xfrm>
            <a:prstGeom prst="roundRect">
              <a:avLst>
                <a:gd name="adj" fmla="val 16667"/>
              </a:avLst>
            </a:prstGeom>
            <a:solidFill>
              <a:srgbClr val="002856"/>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800">
                  <a:solidFill>
                    <a:schemeClr val="lt2"/>
                  </a:solidFill>
                  <a:latin typeface="Arial Black"/>
                  <a:ea typeface="Arial Black"/>
                  <a:cs typeface="Arial Black"/>
                  <a:sym typeface="Arial Black"/>
                </a:rPr>
                <a:t>Metaverse</a:t>
              </a:r>
              <a:endParaRPr/>
            </a:p>
          </p:txBody>
        </p:sp>
      </p:grpSp>
      <p:sp>
        <p:nvSpPr>
          <p:cNvPr id="1120" name="Google Shape;1120;p28"/>
          <p:cNvSpPr/>
          <p:nvPr/>
        </p:nvSpPr>
        <p:spPr>
          <a:xfrm>
            <a:off x="6608744" y="4605356"/>
            <a:ext cx="808626" cy="334504"/>
          </a:xfrm>
          <a:custGeom>
            <a:avLst/>
            <a:gdLst/>
            <a:ahLst/>
            <a:cxnLst/>
            <a:rect l="l" t="t" r="r" b="b"/>
            <a:pathLst>
              <a:path w="825965" h="341676" extrusionOk="0">
                <a:moveTo>
                  <a:pt x="243630" y="103989"/>
                </a:moveTo>
                <a:cubicBezTo>
                  <a:pt x="243630" y="46646"/>
                  <a:pt x="196984" y="0"/>
                  <a:pt x="139642" y="0"/>
                </a:cubicBezTo>
                <a:cubicBezTo>
                  <a:pt x="82299" y="0"/>
                  <a:pt x="35653" y="46646"/>
                  <a:pt x="35653" y="103989"/>
                </a:cubicBezTo>
                <a:cubicBezTo>
                  <a:pt x="35653" y="139796"/>
                  <a:pt x="53848" y="171433"/>
                  <a:pt x="81468" y="190151"/>
                </a:cubicBezTo>
                <a:lnTo>
                  <a:pt x="0" y="190151"/>
                </a:lnTo>
                <a:lnTo>
                  <a:pt x="0" y="341677"/>
                </a:lnTo>
                <a:lnTo>
                  <a:pt x="41595" y="341677"/>
                </a:lnTo>
                <a:lnTo>
                  <a:pt x="41595" y="231746"/>
                </a:lnTo>
                <a:lnTo>
                  <a:pt x="237688" y="231746"/>
                </a:lnTo>
                <a:lnTo>
                  <a:pt x="237688" y="341677"/>
                </a:lnTo>
                <a:lnTo>
                  <a:pt x="279283" y="341677"/>
                </a:lnTo>
                <a:lnTo>
                  <a:pt x="279283" y="190151"/>
                </a:lnTo>
                <a:lnTo>
                  <a:pt x="197816" y="190151"/>
                </a:lnTo>
                <a:cubicBezTo>
                  <a:pt x="225435" y="171433"/>
                  <a:pt x="243630" y="139808"/>
                  <a:pt x="243630" y="103989"/>
                </a:cubicBezTo>
                <a:close/>
                <a:moveTo>
                  <a:pt x="139642" y="41595"/>
                </a:moveTo>
                <a:cubicBezTo>
                  <a:pt x="174047" y="41595"/>
                  <a:pt x="202035" y="69583"/>
                  <a:pt x="202035" y="103989"/>
                </a:cubicBezTo>
                <a:cubicBezTo>
                  <a:pt x="202035" y="138394"/>
                  <a:pt x="174047" y="166382"/>
                  <a:pt x="139642" y="166382"/>
                </a:cubicBezTo>
                <a:cubicBezTo>
                  <a:pt x="105236" y="166382"/>
                  <a:pt x="77249" y="138394"/>
                  <a:pt x="77249" y="103989"/>
                </a:cubicBezTo>
                <a:cubicBezTo>
                  <a:pt x="77249" y="69583"/>
                  <a:pt x="105236" y="41595"/>
                  <a:pt x="139642" y="41595"/>
                </a:cubicBezTo>
                <a:close/>
                <a:moveTo>
                  <a:pt x="744498" y="190151"/>
                </a:moveTo>
                <a:cubicBezTo>
                  <a:pt x="772118" y="171433"/>
                  <a:pt x="790313" y="139808"/>
                  <a:pt x="790313" y="103989"/>
                </a:cubicBezTo>
                <a:cubicBezTo>
                  <a:pt x="790313" y="46646"/>
                  <a:pt x="743667" y="0"/>
                  <a:pt x="686324" y="0"/>
                </a:cubicBezTo>
                <a:cubicBezTo>
                  <a:pt x="628982" y="0"/>
                  <a:pt x="582336" y="46646"/>
                  <a:pt x="582336" y="103989"/>
                </a:cubicBezTo>
                <a:cubicBezTo>
                  <a:pt x="582336" y="139796"/>
                  <a:pt x="600531" y="171433"/>
                  <a:pt x="628150" y="190151"/>
                </a:cubicBezTo>
                <a:lnTo>
                  <a:pt x="546683" y="190151"/>
                </a:lnTo>
                <a:lnTo>
                  <a:pt x="546683" y="341677"/>
                </a:lnTo>
                <a:lnTo>
                  <a:pt x="588278" y="341677"/>
                </a:lnTo>
                <a:lnTo>
                  <a:pt x="588278" y="231746"/>
                </a:lnTo>
                <a:lnTo>
                  <a:pt x="784371" y="231746"/>
                </a:lnTo>
                <a:lnTo>
                  <a:pt x="784371" y="341677"/>
                </a:lnTo>
                <a:lnTo>
                  <a:pt x="825966" y="341677"/>
                </a:lnTo>
                <a:lnTo>
                  <a:pt x="825966" y="190151"/>
                </a:lnTo>
                <a:lnTo>
                  <a:pt x="744498" y="190151"/>
                </a:lnTo>
                <a:close/>
                <a:moveTo>
                  <a:pt x="686324" y="41595"/>
                </a:moveTo>
                <a:cubicBezTo>
                  <a:pt x="720730" y="41595"/>
                  <a:pt x="748717" y="69583"/>
                  <a:pt x="748717" y="103989"/>
                </a:cubicBezTo>
                <a:cubicBezTo>
                  <a:pt x="748717" y="138394"/>
                  <a:pt x="720730" y="166382"/>
                  <a:pt x="686324" y="166382"/>
                </a:cubicBezTo>
                <a:cubicBezTo>
                  <a:pt x="651919" y="166382"/>
                  <a:pt x="623931" y="138394"/>
                  <a:pt x="623931" y="103989"/>
                </a:cubicBezTo>
                <a:cubicBezTo>
                  <a:pt x="623931" y="69583"/>
                  <a:pt x="651919" y="41595"/>
                  <a:pt x="686324" y="41595"/>
                </a:cubicBezTo>
                <a:close/>
                <a:moveTo>
                  <a:pt x="557985" y="92104"/>
                </a:moveTo>
                <a:lnTo>
                  <a:pt x="473760" y="177981"/>
                </a:lnTo>
                <a:lnTo>
                  <a:pt x="444073" y="148852"/>
                </a:lnTo>
                <a:lnTo>
                  <a:pt x="479322" y="112914"/>
                </a:lnTo>
                <a:lnTo>
                  <a:pt x="439723" y="112914"/>
                </a:lnTo>
                <a:lnTo>
                  <a:pt x="404070" y="112914"/>
                </a:lnTo>
                <a:lnTo>
                  <a:pt x="346644" y="112914"/>
                </a:lnTo>
                <a:lnTo>
                  <a:pt x="381905" y="148852"/>
                </a:lnTo>
                <a:lnTo>
                  <a:pt x="352206" y="177981"/>
                </a:lnTo>
                <a:lnTo>
                  <a:pt x="267981" y="92104"/>
                </a:lnTo>
                <a:lnTo>
                  <a:pt x="352206" y="6227"/>
                </a:lnTo>
                <a:lnTo>
                  <a:pt x="381905" y="35356"/>
                </a:lnTo>
                <a:lnTo>
                  <a:pt x="346644" y="71295"/>
                </a:lnTo>
                <a:lnTo>
                  <a:pt x="404070" y="71295"/>
                </a:lnTo>
                <a:lnTo>
                  <a:pt x="439723" y="71295"/>
                </a:lnTo>
                <a:lnTo>
                  <a:pt x="479322" y="71295"/>
                </a:lnTo>
                <a:lnTo>
                  <a:pt x="444073" y="35356"/>
                </a:lnTo>
                <a:lnTo>
                  <a:pt x="473760" y="6227"/>
                </a:lnTo>
                <a:lnTo>
                  <a:pt x="557985" y="92104"/>
                </a:lnTo>
                <a:close/>
              </a:path>
            </a:pathLst>
          </a:custGeom>
          <a:solidFill>
            <a:schemeClr val="lt1"/>
          </a:solidFill>
          <a:ln w="11750" cap="flat" cmpd="sng">
            <a:solidFill>
              <a:srgbClr val="35557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1" name="Google Shape;1121;p28"/>
          <p:cNvSpPr/>
          <p:nvPr/>
        </p:nvSpPr>
        <p:spPr>
          <a:xfrm>
            <a:off x="10642600" y="4511156"/>
            <a:ext cx="513498" cy="366782"/>
          </a:xfrm>
          <a:custGeom>
            <a:avLst/>
            <a:gdLst/>
            <a:ahLst/>
            <a:cxnLst/>
            <a:rect l="l" t="t" r="r" b="b"/>
            <a:pathLst>
              <a:path w="665526" h="475375" extrusionOk="0">
                <a:moveTo>
                  <a:pt x="463872" y="154687"/>
                </a:moveTo>
                <a:cubicBezTo>
                  <a:pt x="460021" y="125416"/>
                  <a:pt x="480629" y="98557"/>
                  <a:pt x="509900" y="94695"/>
                </a:cubicBezTo>
                <a:cubicBezTo>
                  <a:pt x="539172" y="90844"/>
                  <a:pt x="566030" y="111452"/>
                  <a:pt x="569893" y="140723"/>
                </a:cubicBezTo>
                <a:cubicBezTo>
                  <a:pt x="573743" y="169994"/>
                  <a:pt x="553136" y="196853"/>
                  <a:pt x="523865" y="200716"/>
                </a:cubicBezTo>
                <a:cubicBezTo>
                  <a:pt x="494593" y="204566"/>
                  <a:pt x="467734" y="183959"/>
                  <a:pt x="463872" y="154687"/>
                </a:cubicBezTo>
                <a:close/>
                <a:moveTo>
                  <a:pt x="665527" y="0"/>
                </a:moveTo>
                <a:lnTo>
                  <a:pt x="665527" y="475376"/>
                </a:lnTo>
                <a:lnTo>
                  <a:pt x="0" y="475376"/>
                </a:lnTo>
                <a:lnTo>
                  <a:pt x="0" y="0"/>
                </a:lnTo>
                <a:lnTo>
                  <a:pt x="665527" y="0"/>
                </a:lnTo>
                <a:close/>
                <a:moveTo>
                  <a:pt x="47538" y="427838"/>
                </a:moveTo>
                <a:lnTo>
                  <a:pt x="524958" y="427838"/>
                </a:lnTo>
                <a:lnTo>
                  <a:pt x="386243" y="289124"/>
                </a:lnTo>
                <a:lnTo>
                  <a:pt x="303052" y="372314"/>
                </a:lnTo>
                <a:lnTo>
                  <a:pt x="172324" y="241586"/>
                </a:lnTo>
                <a:lnTo>
                  <a:pt x="47538" y="366372"/>
                </a:lnTo>
                <a:lnTo>
                  <a:pt x="47538" y="427838"/>
                </a:lnTo>
                <a:close/>
                <a:moveTo>
                  <a:pt x="617989" y="47538"/>
                </a:moveTo>
                <a:lnTo>
                  <a:pt x="47538" y="47538"/>
                </a:lnTo>
                <a:lnTo>
                  <a:pt x="47538" y="299154"/>
                </a:lnTo>
                <a:lnTo>
                  <a:pt x="172324" y="174368"/>
                </a:lnTo>
                <a:lnTo>
                  <a:pt x="303052" y="305096"/>
                </a:lnTo>
                <a:lnTo>
                  <a:pt x="386243" y="221905"/>
                </a:lnTo>
                <a:lnTo>
                  <a:pt x="592176" y="427838"/>
                </a:lnTo>
                <a:lnTo>
                  <a:pt x="617989" y="427838"/>
                </a:lnTo>
                <a:lnTo>
                  <a:pt x="617989" y="4753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2" name="Google Shape;1122;p28"/>
          <p:cNvSpPr/>
          <p:nvPr/>
        </p:nvSpPr>
        <p:spPr>
          <a:xfrm>
            <a:off x="926871" y="4511156"/>
            <a:ext cx="513496" cy="366782"/>
          </a:xfrm>
          <a:custGeom>
            <a:avLst/>
            <a:gdLst/>
            <a:ahLst/>
            <a:cxnLst/>
            <a:rect l="l" t="t" r="r" b="b"/>
            <a:pathLst>
              <a:path w="665525" h="475375" extrusionOk="0">
                <a:moveTo>
                  <a:pt x="0" y="0"/>
                </a:moveTo>
                <a:lnTo>
                  <a:pt x="0" y="475376"/>
                </a:lnTo>
                <a:lnTo>
                  <a:pt x="665526" y="475376"/>
                </a:lnTo>
                <a:lnTo>
                  <a:pt x="665526" y="0"/>
                </a:lnTo>
                <a:lnTo>
                  <a:pt x="0" y="0"/>
                </a:lnTo>
                <a:close/>
                <a:moveTo>
                  <a:pt x="270762" y="216498"/>
                </a:moveTo>
                <a:cubicBezTo>
                  <a:pt x="270762" y="182307"/>
                  <a:pt x="298572" y="154497"/>
                  <a:pt x="332763" y="154497"/>
                </a:cubicBezTo>
                <a:cubicBezTo>
                  <a:pt x="366954" y="154497"/>
                  <a:pt x="394776" y="182307"/>
                  <a:pt x="394776" y="216498"/>
                </a:cubicBezTo>
                <a:cubicBezTo>
                  <a:pt x="394776" y="250678"/>
                  <a:pt x="366954" y="278499"/>
                  <a:pt x="332763" y="278499"/>
                </a:cubicBezTo>
                <a:cubicBezTo>
                  <a:pt x="298572" y="278499"/>
                  <a:pt x="270762" y="250689"/>
                  <a:pt x="270762" y="216498"/>
                </a:cubicBezTo>
                <a:close/>
                <a:moveTo>
                  <a:pt x="451607" y="427838"/>
                </a:moveTo>
                <a:lnTo>
                  <a:pt x="213919" y="427838"/>
                </a:lnTo>
                <a:lnTo>
                  <a:pt x="213919" y="350590"/>
                </a:lnTo>
                <a:lnTo>
                  <a:pt x="451607" y="350590"/>
                </a:lnTo>
                <a:lnTo>
                  <a:pt x="451607" y="427838"/>
                </a:lnTo>
                <a:close/>
                <a:moveTo>
                  <a:pt x="617988" y="427838"/>
                </a:moveTo>
                <a:lnTo>
                  <a:pt x="499144" y="427838"/>
                </a:lnTo>
                <a:lnTo>
                  <a:pt x="499144" y="303052"/>
                </a:lnTo>
                <a:lnTo>
                  <a:pt x="399660" y="303052"/>
                </a:lnTo>
                <a:cubicBezTo>
                  <a:pt x="425544" y="283003"/>
                  <a:pt x="442313" y="251711"/>
                  <a:pt x="442313" y="216498"/>
                </a:cubicBezTo>
                <a:cubicBezTo>
                  <a:pt x="442313" y="156102"/>
                  <a:pt x="393171" y="106960"/>
                  <a:pt x="332763" y="106960"/>
                </a:cubicBezTo>
                <a:cubicBezTo>
                  <a:pt x="272355" y="106960"/>
                  <a:pt x="223224" y="156102"/>
                  <a:pt x="223224" y="216498"/>
                </a:cubicBezTo>
                <a:cubicBezTo>
                  <a:pt x="223224" y="251700"/>
                  <a:pt x="239981" y="282991"/>
                  <a:pt x="265878" y="303052"/>
                </a:cubicBezTo>
                <a:lnTo>
                  <a:pt x="166381" y="303052"/>
                </a:lnTo>
                <a:lnTo>
                  <a:pt x="166381" y="427838"/>
                </a:lnTo>
                <a:lnTo>
                  <a:pt x="47538" y="427838"/>
                </a:lnTo>
                <a:lnTo>
                  <a:pt x="47538" y="47538"/>
                </a:lnTo>
                <a:lnTo>
                  <a:pt x="617988" y="47538"/>
                </a:lnTo>
                <a:lnTo>
                  <a:pt x="617988" y="427838"/>
                </a:lnTo>
                <a:close/>
                <a:moveTo>
                  <a:pt x="570451" y="138952"/>
                </a:moveTo>
                <a:lnTo>
                  <a:pt x="475376" y="138952"/>
                </a:lnTo>
                <a:lnTo>
                  <a:pt x="475376" y="73125"/>
                </a:lnTo>
                <a:lnTo>
                  <a:pt x="570451" y="73125"/>
                </a:lnTo>
                <a:lnTo>
                  <a:pt x="570451" y="13895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3" name="Google Shape;1123;p28"/>
          <p:cNvSpPr/>
          <p:nvPr/>
        </p:nvSpPr>
        <p:spPr>
          <a:xfrm>
            <a:off x="2833343" y="4501994"/>
            <a:ext cx="586844" cy="385176"/>
          </a:xfrm>
          <a:custGeom>
            <a:avLst/>
            <a:gdLst/>
            <a:ahLst/>
            <a:cxnLst/>
            <a:rect l="l" t="t" r="r" b="b"/>
            <a:pathLst>
              <a:path w="760588" h="499215" extrusionOk="0">
                <a:moveTo>
                  <a:pt x="201951" y="225803"/>
                </a:moveTo>
                <a:cubicBezTo>
                  <a:pt x="156078" y="225803"/>
                  <a:pt x="118761" y="263132"/>
                  <a:pt x="118761" y="308994"/>
                </a:cubicBezTo>
                <a:cubicBezTo>
                  <a:pt x="118761" y="354856"/>
                  <a:pt x="156078" y="392185"/>
                  <a:pt x="201951" y="392185"/>
                </a:cubicBezTo>
                <a:cubicBezTo>
                  <a:pt x="247825" y="392185"/>
                  <a:pt x="285142" y="354856"/>
                  <a:pt x="285142" y="308994"/>
                </a:cubicBezTo>
                <a:cubicBezTo>
                  <a:pt x="285142" y="263132"/>
                  <a:pt x="247825" y="225803"/>
                  <a:pt x="201951" y="225803"/>
                </a:cubicBezTo>
                <a:close/>
                <a:moveTo>
                  <a:pt x="201951" y="344647"/>
                </a:moveTo>
                <a:cubicBezTo>
                  <a:pt x="182295" y="344647"/>
                  <a:pt x="166298" y="328651"/>
                  <a:pt x="166298" y="308994"/>
                </a:cubicBezTo>
                <a:cubicBezTo>
                  <a:pt x="166298" y="289337"/>
                  <a:pt x="182295" y="273341"/>
                  <a:pt x="201951" y="273341"/>
                </a:cubicBezTo>
                <a:cubicBezTo>
                  <a:pt x="221608" y="273341"/>
                  <a:pt x="237605" y="289337"/>
                  <a:pt x="237605" y="308994"/>
                </a:cubicBezTo>
                <a:cubicBezTo>
                  <a:pt x="237605" y="328651"/>
                  <a:pt x="221608" y="344647"/>
                  <a:pt x="201951" y="344647"/>
                </a:cubicBezTo>
                <a:close/>
                <a:moveTo>
                  <a:pt x="582252" y="285225"/>
                </a:moveTo>
                <a:lnTo>
                  <a:pt x="629789" y="285225"/>
                </a:lnTo>
                <a:lnTo>
                  <a:pt x="629789" y="332763"/>
                </a:lnTo>
                <a:lnTo>
                  <a:pt x="582252" y="332763"/>
                </a:lnTo>
                <a:lnTo>
                  <a:pt x="582252" y="380301"/>
                </a:lnTo>
                <a:lnTo>
                  <a:pt x="534714" y="380301"/>
                </a:lnTo>
                <a:lnTo>
                  <a:pt x="534714" y="332763"/>
                </a:lnTo>
                <a:lnTo>
                  <a:pt x="487177" y="332763"/>
                </a:lnTo>
                <a:lnTo>
                  <a:pt x="487177" y="285225"/>
                </a:lnTo>
                <a:lnTo>
                  <a:pt x="534714" y="285225"/>
                </a:lnTo>
                <a:lnTo>
                  <a:pt x="534714" y="237688"/>
                </a:lnTo>
                <a:lnTo>
                  <a:pt x="582252" y="237688"/>
                </a:lnTo>
                <a:lnTo>
                  <a:pt x="582252" y="285225"/>
                </a:lnTo>
                <a:close/>
                <a:moveTo>
                  <a:pt x="576345" y="130728"/>
                </a:moveTo>
                <a:lnTo>
                  <a:pt x="403986" y="130728"/>
                </a:lnTo>
                <a:lnTo>
                  <a:pt x="403986" y="0"/>
                </a:lnTo>
                <a:lnTo>
                  <a:pt x="356448" y="0"/>
                </a:lnTo>
                <a:lnTo>
                  <a:pt x="356448" y="130728"/>
                </a:lnTo>
                <a:lnTo>
                  <a:pt x="184232" y="130728"/>
                </a:lnTo>
                <a:cubicBezTo>
                  <a:pt x="82644" y="130728"/>
                  <a:pt x="0" y="213372"/>
                  <a:pt x="0" y="314972"/>
                </a:cubicBezTo>
                <a:cubicBezTo>
                  <a:pt x="0" y="416572"/>
                  <a:pt x="82656" y="499216"/>
                  <a:pt x="184232" y="499216"/>
                </a:cubicBezTo>
                <a:cubicBezTo>
                  <a:pt x="223367" y="499216"/>
                  <a:pt x="261706" y="486618"/>
                  <a:pt x="293152" y="463586"/>
                </a:cubicBezTo>
                <a:cubicBezTo>
                  <a:pt x="356021" y="463491"/>
                  <a:pt x="441873" y="463384"/>
                  <a:pt x="467330" y="463491"/>
                </a:cubicBezTo>
                <a:cubicBezTo>
                  <a:pt x="498788" y="486583"/>
                  <a:pt x="537174" y="499216"/>
                  <a:pt x="576345" y="499216"/>
                </a:cubicBezTo>
                <a:cubicBezTo>
                  <a:pt x="677933" y="499216"/>
                  <a:pt x="760589" y="416572"/>
                  <a:pt x="760589" y="314972"/>
                </a:cubicBezTo>
                <a:cubicBezTo>
                  <a:pt x="760589" y="213372"/>
                  <a:pt x="677945" y="130728"/>
                  <a:pt x="576345" y="130728"/>
                </a:cubicBezTo>
                <a:close/>
                <a:moveTo>
                  <a:pt x="576345" y="451678"/>
                </a:moveTo>
                <a:cubicBezTo>
                  <a:pt x="544721" y="451678"/>
                  <a:pt x="515034" y="441184"/>
                  <a:pt x="490326" y="421230"/>
                </a:cubicBezTo>
                <a:cubicBezTo>
                  <a:pt x="484788" y="416821"/>
                  <a:pt x="483671" y="415942"/>
                  <a:pt x="382487" y="415942"/>
                </a:cubicBezTo>
                <a:cubicBezTo>
                  <a:pt x="356936" y="415942"/>
                  <a:pt x="325002" y="416001"/>
                  <a:pt x="285011" y="416073"/>
                </a:cubicBezTo>
                <a:cubicBezTo>
                  <a:pt x="279580" y="416085"/>
                  <a:pt x="274327" y="417938"/>
                  <a:pt x="270108" y="421349"/>
                </a:cubicBezTo>
                <a:cubicBezTo>
                  <a:pt x="245555" y="441196"/>
                  <a:pt x="215868" y="451690"/>
                  <a:pt x="184232" y="451690"/>
                </a:cubicBezTo>
                <a:cubicBezTo>
                  <a:pt x="108861" y="451690"/>
                  <a:pt x="47538" y="390367"/>
                  <a:pt x="47538" y="314984"/>
                </a:cubicBezTo>
                <a:cubicBezTo>
                  <a:pt x="47538" y="239601"/>
                  <a:pt x="108861" y="178266"/>
                  <a:pt x="184232" y="178266"/>
                </a:cubicBezTo>
                <a:lnTo>
                  <a:pt x="576357" y="178266"/>
                </a:lnTo>
                <a:cubicBezTo>
                  <a:pt x="651740" y="178266"/>
                  <a:pt x="713063" y="239589"/>
                  <a:pt x="713063" y="314972"/>
                </a:cubicBezTo>
                <a:cubicBezTo>
                  <a:pt x="713063" y="390355"/>
                  <a:pt x="651728" y="451678"/>
                  <a:pt x="576345" y="4516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4" name="Google Shape;1124;p28"/>
          <p:cNvSpPr txBox="1"/>
          <p:nvPr/>
        </p:nvSpPr>
        <p:spPr>
          <a:xfrm>
            <a:off x="4595742" y="5019177"/>
            <a:ext cx="948337" cy="707886"/>
          </a:xfrm>
          <a:prstGeom prst="rect">
            <a:avLst/>
          </a:prstGeom>
          <a:noFill/>
          <a:ln>
            <a:noFill/>
          </a:ln>
        </p:spPr>
        <p:txBody>
          <a:bodyPr spcFirstLastPara="1" wrap="square" lIns="0" tIns="45700" rIns="91425" bIns="45700" anchor="ctr"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Virtual</a:t>
            </a:r>
            <a:br>
              <a:rPr lang="en-US" sz="2000">
                <a:solidFill>
                  <a:schemeClr val="lt1"/>
                </a:solidFill>
                <a:latin typeface="Arial"/>
                <a:ea typeface="Arial"/>
                <a:cs typeface="Arial"/>
                <a:sym typeface="Arial"/>
              </a:rPr>
            </a:br>
            <a:r>
              <a:rPr lang="en-US" sz="2000">
                <a:solidFill>
                  <a:schemeClr val="lt1"/>
                </a:solidFill>
                <a:latin typeface="Arial"/>
                <a:ea typeface="Arial"/>
                <a:cs typeface="Arial"/>
                <a:sym typeface="Arial"/>
              </a:rPr>
              <a:t>Spaces</a:t>
            </a:r>
            <a:endParaRPr/>
          </a:p>
        </p:txBody>
      </p:sp>
      <p:sp>
        <p:nvSpPr>
          <p:cNvPr id="1125" name="Google Shape;1125;p28"/>
          <p:cNvSpPr/>
          <p:nvPr/>
        </p:nvSpPr>
        <p:spPr>
          <a:xfrm>
            <a:off x="4886519" y="4464153"/>
            <a:ext cx="366784" cy="510452"/>
          </a:xfrm>
          <a:custGeom>
            <a:avLst/>
            <a:gdLst/>
            <a:ahLst/>
            <a:cxnLst/>
            <a:rect l="l" t="t" r="r" b="b"/>
            <a:pathLst>
              <a:path w="475376" h="661580" extrusionOk="0">
                <a:moveTo>
                  <a:pt x="378827" y="222357"/>
                </a:moveTo>
                <a:lnTo>
                  <a:pt x="378827" y="62322"/>
                </a:lnTo>
                <a:lnTo>
                  <a:pt x="237688" y="0"/>
                </a:lnTo>
                <a:lnTo>
                  <a:pt x="96561" y="62322"/>
                </a:lnTo>
                <a:lnTo>
                  <a:pt x="96561" y="222357"/>
                </a:lnTo>
                <a:lnTo>
                  <a:pt x="237688" y="284679"/>
                </a:lnTo>
                <a:lnTo>
                  <a:pt x="378827" y="222357"/>
                </a:lnTo>
                <a:close/>
                <a:moveTo>
                  <a:pt x="261457" y="222214"/>
                </a:moveTo>
                <a:lnTo>
                  <a:pt x="261457" y="146202"/>
                </a:lnTo>
                <a:lnTo>
                  <a:pt x="331290" y="114459"/>
                </a:lnTo>
                <a:lnTo>
                  <a:pt x="331290" y="191374"/>
                </a:lnTo>
                <a:lnTo>
                  <a:pt x="261457" y="222214"/>
                </a:lnTo>
                <a:close/>
                <a:moveTo>
                  <a:pt x="296635" y="77997"/>
                </a:moveTo>
                <a:lnTo>
                  <a:pt x="237688" y="104797"/>
                </a:lnTo>
                <a:lnTo>
                  <a:pt x="178741" y="77997"/>
                </a:lnTo>
                <a:lnTo>
                  <a:pt x="237688" y="51970"/>
                </a:lnTo>
                <a:lnTo>
                  <a:pt x="296635" y="77997"/>
                </a:lnTo>
                <a:close/>
                <a:moveTo>
                  <a:pt x="144098" y="114470"/>
                </a:moveTo>
                <a:lnTo>
                  <a:pt x="213919" y="146202"/>
                </a:lnTo>
                <a:lnTo>
                  <a:pt x="213919" y="222214"/>
                </a:lnTo>
                <a:lnTo>
                  <a:pt x="144098" y="191386"/>
                </a:lnTo>
                <a:lnTo>
                  <a:pt x="144098" y="114470"/>
                </a:lnTo>
                <a:close/>
                <a:moveTo>
                  <a:pt x="381596" y="614043"/>
                </a:moveTo>
                <a:lnTo>
                  <a:pt x="381596" y="517280"/>
                </a:lnTo>
                <a:lnTo>
                  <a:pt x="93780" y="517280"/>
                </a:lnTo>
                <a:lnTo>
                  <a:pt x="93780" y="614043"/>
                </a:lnTo>
                <a:lnTo>
                  <a:pt x="0" y="614043"/>
                </a:lnTo>
                <a:lnTo>
                  <a:pt x="0" y="661580"/>
                </a:lnTo>
                <a:lnTo>
                  <a:pt x="475376" y="661580"/>
                </a:lnTo>
                <a:lnTo>
                  <a:pt x="475376" y="614043"/>
                </a:lnTo>
                <a:lnTo>
                  <a:pt x="381596" y="614043"/>
                </a:lnTo>
                <a:close/>
                <a:moveTo>
                  <a:pt x="141317" y="564818"/>
                </a:moveTo>
                <a:lnTo>
                  <a:pt x="334071" y="564818"/>
                </a:lnTo>
                <a:lnTo>
                  <a:pt x="334071" y="614043"/>
                </a:lnTo>
                <a:lnTo>
                  <a:pt x="141317" y="614043"/>
                </a:lnTo>
                <a:lnTo>
                  <a:pt x="141317" y="564818"/>
                </a:lnTo>
                <a:close/>
                <a:moveTo>
                  <a:pt x="348617" y="422918"/>
                </a:moveTo>
                <a:lnTo>
                  <a:pt x="389535" y="447103"/>
                </a:lnTo>
                <a:lnTo>
                  <a:pt x="365350" y="488021"/>
                </a:lnTo>
                <a:lnTo>
                  <a:pt x="324432" y="463836"/>
                </a:lnTo>
                <a:lnTo>
                  <a:pt x="348617" y="422918"/>
                </a:lnTo>
                <a:close/>
                <a:moveTo>
                  <a:pt x="372802" y="381988"/>
                </a:moveTo>
                <a:lnTo>
                  <a:pt x="396987" y="341070"/>
                </a:lnTo>
                <a:lnTo>
                  <a:pt x="437905" y="365255"/>
                </a:lnTo>
                <a:lnTo>
                  <a:pt x="413720" y="406173"/>
                </a:lnTo>
                <a:lnTo>
                  <a:pt x="372802" y="381988"/>
                </a:lnTo>
                <a:close/>
                <a:moveTo>
                  <a:pt x="85841" y="447103"/>
                </a:moveTo>
                <a:lnTo>
                  <a:pt x="126759" y="422918"/>
                </a:lnTo>
                <a:lnTo>
                  <a:pt x="150944" y="463836"/>
                </a:lnTo>
                <a:lnTo>
                  <a:pt x="110026" y="488021"/>
                </a:lnTo>
                <a:lnTo>
                  <a:pt x="85841" y="447103"/>
                </a:lnTo>
                <a:close/>
                <a:moveTo>
                  <a:pt x="61656" y="406173"/>
                </a:moveTo>
                <a:lnTo>
                  <a:pt x="37472" y="365255"/>
                </a:lnTo>
                <a:lnTo>
                  <a:pt x="78390" y="341070"/>
                </a:lnTo>
                <a:lnTo>
                  <a:pt x="102574" y="381988"/>
                </a:lnTo>
                <a:lnTo>
                  <a:pt x="61656" y="406173"/>
                </a:lnTo>
                <a:close/>
                <a:moveTo>
                  <a:pt x="261457" y="373122"/>
                </a:moveTo>
                <a:lnTo>
                  <a:pt x="213919" y="373122"/>
                </a:lnTo>
                <a:lnTo>
                  <a:pt x="213919" y="325585"/>
                </a:lnTo>
                <a:lnTo>
                  <a:pt x="261457" y="325585"/>
                </a:lnTo>
                <a:lnTo>
                  <a:pt x="261457" y="373122"/>
                </a:lnTo>
                <a:close/>
                <a:moveTo>
                  <a:pt x="213919" y="420660"/>
                </a:moveTo>
                <a:lnTo>
                  <a:pt x="261457" y="420660"/>
                </a:lnTo>
                <a:lnTo>
                  <a:pt x="261457" y="468198"/>
                </a:lnTo>
                <a:lnTo>
                  <a:pt x="213919" y="468198"/>
                </a:lnTo>
                <a:lnTo>
                  <a:pt x="213919" y="4206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6" name="Google Shape;1126;p28"/>
          <p:cNvSpPr txBox="1"/>
          <p:nvPr/>
        </p:nvSpPr>
        <p:spPr>
          <a:xfrm>
            <a:off x="10275075" y="5019177"/>
            <a:ext cx="1248547" cy="707886"/>
          </a:xfrm>
          <a:prstGeom prst="rect">
            <a:avLst/>
          </a:prstGeom>
          <a:noFill/>
          <a:ln>
            <a:noFill/>
          </a:ln>
        </p:spPr>
        <p:txBody>
          <a:bodyPr spcFirstLastPara="1" wrap="square" lIns="0" tIns="45700" rIns="91425" bIns="45700" anchor="ctr"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Tokenized</a:t>
            </a:r>
            <a:br>
              <a:rPr lang="en-US" sz="2000">
                <a:solidFill>
                  <a:schemeClr val="lt1"/>
                </a:solidFill>
                <a:latin typeface="Arial"/>
                <a:ea typeface="Arial"/>
                <a:cs typeface="Arial"/>
                <a:sym typeface="Arial"/>
              </a:rPr>
            </a:br>
            <a:r>
              <a:rPr lang="en-US" sz="2000">
                <a:solidFill>
                  <a:schemeClr val="lt1"/>
                </a:solidFill>
                <a:latin typeface="Arial"/>
                <a:ea typeface="Arial"/>
                <a:cs typeface="Arial"/>
                <a:sym typeface="Arial"/>
              </a:rPr>
              <a:t>Assets</a:t>
            </a:r>
            <a:endParaRPr/>
          </a:p>
        </p:txBody>
      </p:sp>
      <p:sp>
        <p:nvSpPr>
          <p:cNvPr id="1127" name="Google Shape;1127;p28"/>
          <p:cNvSpPr txBox="1"/>
          <p:nvPr/>
        </p:nvSpPr>
        <p:spPr>
          <a:xfrm>
            <a:off x="659758" y="5019177"/>
            <a:ext cx="1047723" cy="707886"/>
          </a:xfrm>
          <a:prstGeom prst="rect">
            <a:avLst/>
          </a:prstGeom>
          <a:noFill/>
          <a:ln>
            <a:noFill/>
          </a:ln>
        </p:spPr>
        <p:txBody>
          <a:bodyPr spcFirstLastPara="1" wrap="square" lIns="0" tIns="45700" rIns="91425" bIns="45700" anchor="ctr"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Digital</a:t>
            </a:r>
            <a:br>
              <a:rPr lang="en-US" sz="2000">
                <a:solidFill>
                  <a:schemeClr val="lt1"/>
                </a:solidFill>
                <a:latin typeface="Arial"/>
                <a:ea typeface="Arial"/>
                <a:cs typeface="Arial"/>
                <a:sym typeface="Arial"/>
              </a:rPr>
            </a:br>
            <a:r>
              <a:rPr lang="en-US" sz="2000">
                <a:solidFill>
                  <a:schemeClr val="lt1"/>
                </a:solidFill>
                <a:latin typeface="Arial"/>
                <a:ea typeface="Arial"/>
                <a:cs typeface="Arial"/>
                <a:sym typeface="Arial"/>
              </a:rPr>
              <a:t>Humans</a:t>
            </a:r>
            <a:endParaRPr/>
          </a:p>
        </p:txBody>
      </p:sp>
      <p:sp>
        <p:nvSpPr>
          <p:cNvPr id="1128" name="Google Shape;1128;p28"/>
          <p:cNvSpPr txBox="1"/>
          <p:nvPr/>
        </p:nvSpPr>
        <p:spPr>
          <a:xfrm>
            <a:off x="6260768" y="5019177"/>
            <a:ext cx="1504578" cy="707886"/>
          </a:xfrm>
          <a:prstGeom prst="rect">
            <a:avLst/>
          </a:prstGeom>
          <a:noFill/>
          <a:ln>
            <a:noFill/>
          </a:ln>
        </p:spPr>
        <p:txBody>
          <a:bodyPr spcFirstLastPara="1" wrap="square" lIns="0" tIns="45700" rIns="91425" bIns="45700" anchor="ctr"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Shared</a:t>
            </a:r>
            <a:br>
              <a:rPr lang="en-US" sz="2000">
                <a:solidFill>
                  <a:schemeClr val="lt1"/>
                </a:solidFill>
                <a:latin typeface="Arial"/>
                <a:ea typeface="Arial"/>
                <a:cs typeface="Arial"/>
                <a:sym typeface="Arial"/>
              </a:rPr>
            </a:br>
            <a:r>
              <a:rPr lang="en-US" sz="2000">
                <a:solidFill>
                  <a:schemeClr val="lt1"/>
                </a:solidFill>
                <a:latin typeface="Arial"/>
                <a:ea typeface="Arial"/>
                <a:cs typeface="Arial"/>
                <a:sym typeface="Arial"/>
              </a:rPr>
              <a:t>Experiences</a:t>
            </a:r>
            <a:endParaRPr/>
          </a:p>
        </p:txBody>
      </p:sp>
      <p:sp>
        <p:nvSpPr>
          <p:cNvPr id="1129" name="Google Shape;1129;p28"/>
          <p:cNvSpPr txBox="1"/>
          <p:nvPr/>
        </p:nvSpPr>
        <p:spPr>
          <a:xfrm>
            <a:off x="2631757" y="5173065"/>
            <a:ext cx="990015" cy="400110"/>
          </a:xfrm>
          <a:prstGeom prst="rect">
            <a:avLst/>
          </a:prstGeom>
          <a:noFill/>
          <a:ln>
            <a:noFill/>
          </a:ln>
        </p:spPr>
        <p:txBody>
          <a:bodyPr spcFirstLastPara="1" wrap="square" lIns="0" tIns="45700" rIns="91425" bIns="45700" anchor="ctr"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Gaming</a:t>
            </a:r>
            <a:endParaRPr/>
          </a:p>
        </p:txBody>
      </p:sp>
      <p:sp>
        <p:nvSpPr>
          <p:cNvPr id="1130" name="Google Shape;1130;p28"/>
          <p:cNvSpPr/>
          <p:nvPr/>
        </p:nvSpPr>
        <p:spPr>
          <a:xfrm>
            <a:off x="8692916" y="4459301"/>
            <a:ext cx="526574" cy="504328"/>
          </a:xfrm>
          <a:custGeom>
            <a:avLst/>
            <a:gdLst/>
            <a:ahLst/>
            <a:cxnLst/>
            <a:rect l="l" t="t" r="r" b="b"/>
            <a:pathLst>
              <a:path w="682473" h="653641" extrusionOk="0">
                <a:moveTo>
                  <a:pt x="513311" y="439723"/>
                </a:moveTo>
                <a:lnTo>
                  <a:pt x="531387" y="439723"/>
                </a:lnTo>
                <a:lnTo>
                  <a:pt x="531387" y="287864"/>
                </a:lnTo>
                <a:lnTo>
                  <a:pt x="498004" y="287864"/>
                </a:lnTo>
                <a:cubicBezTo>
                  <a:pt x="466249" y="234230"/>
                  <a:pt x="407956" y="198065"/>
                  <a:pt x="341237" y="198065"/>
                </a:cubicBezTo>
                <a:cubicBezTo>
                  <a:pt x="274518" y="198065"/>
                  <a:pt x="216213" y="234218"/>
                  <a:pt x="184470" y="287864"/>
                </a:cubicBezTo>
                <a:lnTo>
                  <a:pt x="151086" y="287864"/>
                </a:lnTo>
                <a:lnTo>
                  <a:pt x="151086" y="439723"/>
                </a:lnTo>
                <a:lnTo>
                  <a:pt x="169151" y="439723"/>
                </a:lnTo>
                <a:cubicBezTo>
                  <a:pt x="185694" y="487474"/>
                  <a:pt x="221466" y="526241"/>
                  <a:pt x="267256" y="546682"/>
                </a:cubicBezTo>
                <a:lnTo>
                  <a:pt x="127318" y="546682"/>
                </a:lnTo>
                <a:lnTo>
                  <a:pt x="127318" y="653642"/>
                </a:lnTo>
                <a:lnTo>
                  <a:pt x="174855" y="653642"/>
                </a:lnTo>
                <a:lnTo>
                  <a:pt x="174855" y="594220"/>
                </a:lnTo>
                <a:lnTo>
                  <a:pt x="507619" y="594220"/>
                </a:lnTo>
                <a:lnTo>
                  <a:pt x="507619" y="653642"/>
                </a:lnTo>
                <a:lnTo>
                  <a:pt x="555156" y="653642"/>
                </a:lnTo>
                <a:lnTo>
                  <a:pt x="555156" y="546682"/>
                </a:lnTo>
                <a:lnTo>
                  <a:pt x="415205" y="546682"/>
                </a:lnTo>
                <a:cubicBezTo>
                  <a:pt x="461008" y="526241"/>
                  <a:pt x="496768" y="487474"/>
                  <a:pt x="513311" y="439723"/>
                </a:cubicBezTo>
                <a:close/>
                <a:moveTo>
                  <a:pt x="331397" y="392185"/>
                </a:moveTo>
                <a:lnTo>
                  <a:pt x="207145" y="392185"/>
                </a:lnTo>
                <a:lnTo>
                  <a:pt x="198624" y="392185"/>
                </a:lnTo>
                <a:lnTo>
                  <a:pt x="198624" y="335401"/>
                </a:lnTo>
                <a:lnTo>
                  <a:pt x="214407" y="335401"/>
                </a:lnTo>
                <a:lnTo>
                  <a:pt x="388180" y="335401"/>
                </a:lnTo>
                <a:lnTo>
                  <a:pt x="331397" y="392185"/>
                </a:lnTo>
                <a:close/>
                <a:moveTo>
                  <a:pt x="455398" y="335401"/>
                </a:moveTo>
                <a:lnTo>
                  <a:pt x="468067" y="335401"/>
                </a:lnTo>
                <a:lnTo>
                  <a:pt x="483850" y="335401"/>
                </a:lnTo>
                <a:lnTo>
                  <a:pt x="483850" y="392185"/>
                </a:lnTo>
                <a:lnTo>
                  <a:pt x="475317" y="392185"/>
                </a:lnTo>
                <a:lnTo>
                  <a:pt x="398615" y="392185"/>
                </a:lnTo>
                <a:lnTo>
                  <a:pt x="455398" y="335401"/>
                </a:lnTo>
                <a:close/>
                <a:moveTo>
                  <a:pt x="341237" y="245615"/>
                </a:moveTo>
                <a:cubicBezTo>
                  <a:pt x="379707" y="245615"/>
                  <a:pt x="414373" y="261920"/>
                  <a:pt x="438939" y="287876"/>
                </a:cubicBezTo>
                <a:lnTo>
                  <a:pt x="243523" y="287876"/>
                </a:lnTo>
                <a:cubicBezTo>
                  <a:pt x="268100" y="261908"/>
                  <a:pt x="302755" y="245615"/>
                  <a:pt x="341237" y="245615"/>
                </a:cubicBezTo>
                <a:close/>
                <a:moveTo>
                  <a:pt x="220551" y="439723"/>
                </a:moveTo>
                <a:lnTo>
                  <a:pt x="461923" y="439723"/>
                </a:lnTo>
                <a:cubicBezTo>
                  <a:pt x="439913" y="484230"/>
                  <a:pt x="394158" y="514986"/>
                  <a:pt x="341237" y="514986"/>
                </a:cubicBezTo>
                <a:cubicBezTo>
                  <a:pt x="288316" y="514986"/>
                  <a:pt x="242549" y="484230"/>
                  <a:pt x="220551" y="439723"/>
                </a:cubicBezTo>
                <a:close/>
                <a:moveTo>
                  <a:pt x="365006" y="142613"/>
                </a:moveTo>
                <a:lnTo>
                  <a:pt x="317468" y="142613"/>
                </a:lnTo>
                <a:lnTo>
                  <a:pt x="317468" y="95075"/>
                </a:lnTo>
                <a:lnTo>
                  <a:pt x="365006" y="95075"/>
                </a:lnTo>
                <a:lnTo>
                  <a:pt x="365006" y="142613"/>
                </a:lnTo>
                <a:close/>
                <a:moveTo>
                  <a:pt x="365006" y="47538"/>
                </a:moveTo>
                <a:lnTo>
                  <a:pt x="317468" y="47538"/>
                </a:lnTo>
                <a:lnTo>
                  <a:pt x="317468" y="0"/>
                </a:lnTo>
                <a:lnTo>
                  <a:pt x="365006" y="0"/>
                </a:lnTo>
                <a:lnTo>
                  <a:pt x="365006" y="47538"/>
                </a:lnTo>
                <a:close/>
                <a:moveTo>
                  <a:pt x="178040" y="145168"/>
                </a:moveTo>
                <a:lnTo>
                  <a:pt x="219208" y="121399"/>
                </a:lnTo>
                <a:lnTo>
                  <a:pt x="242977" y="162567"/>
                </a:lnTo>
                <a:lnTo>
                  <a:pt x="201809" y="186335"/>
                </a:lnTo>
                <a:lnTo>
                  <a:pt x="178040" y="145168"/>
                </a:lnTo>
                <a:close/>
                <a:moveTo>
                  <a:pt x="154271" y="104000"/>
                </a:moveTo>
                <a:lnTo>
                  <a:pt x="130503" y="62833"/>
                </a:lnTo>
                <a:lnTo>
                  <a:pt x="171670" y="39064"/>
                </a:lnTo>
                <a:lnTo>
                  <a:pt x="195439" y="80232"/>
                </a:lnTo>
                <a:lnTo>
                  <a:pt x="154271" y="104000"/>
                </a:lnTo>
                <a:close/>
                <a:moveTo>
                  <a:pt x="147283" y="240873"/>
                </a:moveTo>
                <a:lnTo>
                  <a:pt x="123515" y="282040"/>
                </a:lnTo>
                <a:lnTo>
                  <a:pt x="82347" y="258272"/>
                </a:lnTo>
                <a:lnTo>
                  <a:pt x="106116" y="217104"/>
                </a:lnTo>
                <a:lnTo>
                  <a:pt x="147283" y="240873"/>
                </a:lnTo>
                <a:close/>
                <a:moveTo>
                  <a:pt x="23769" y="169567"/>
                </a:moveTo>
                <a:lnTo>
                  <a:pt x="64936" y="193335"/>
                </a:lnTo>
                <a:lnTo>
                  <a:pt x="41168" y="234503"/>
                </a:lnTo>
                <a:lnTo>
                  <a:pt x="0" y="210734"/>
                </a:lnTo>
                <a:lnTo>
                  <a:pt x="23769" y="169567"/>
                </a:lnTo>
                <a:close/>
                <a:moveTo>
                  <a:pt x="480665" y="186347"/>
                </a:moveTo>
                <a:lnTo>
                  <a:pt x="439497" y="162579"/>
                </a:lnTo>
                <a:lnTo>
                  <a:pt x="463266" y="121411"/>
                </a:lnTo>
                <a:lnTo>
                  <a:pt x="504433" y="145180"/>
                </a:lnTo>
                <a:lnTo>
                  <a:pt x="480665" y="186347"/>
                </a:lnTo>
                <a:close/>
                <a:moveTo>
                  <a:pt x="528202" y="104000"/>
                </a:moveTo>
                <a:lnTo>
                  <a:pt x="487035" y="80232"/>
                </a:lnTo>
                <a:lnTo>
                  <a:pt x="510804" y="39064"/>
                </a:lnTo>
                <a:lnTo>
                  <a:pt x="551971" y="62833"/>
                </a:lnTo>
                <a:lnTo>
                  <a:pt x="528202" y="104000"/>
                </a:lnTo>
                <a:close/>
                <a:moveTo>
                  <a:pt x="576370" y="217104"/>
                </a:moveTo>
                <a:lnTo>
                  <a:pt x="600139" y="258272"/>
                </a:lnTo>
                <a:lnTo>
                  <a:pt x="558971" y="282040"/>
                </a:lnTo>
                <a:lnTo>
                  <a:pt x="535202" y="240873"/>
                </a:lnTo>
                <a:lnTo>
                  <a:pt x="576370" y="217104"/>
                </a:lnTo>
                <a:close/>
                <a:moveTo>
                  <a:pt x="682474" y="210734"/>
                </a:moveTo>
                <a:lnTo>
                  <a:pt x="641306" y="234503"/>
                </a:lnTo>
                <a:lnTo>
                  <a:pt x="617537" y="193335"/>
                </a:lnTo>
                <a:lnTo>
                  <a:pt x="658705" y="169567"/>
                </a:lnTo>
                <a:lnTo>
                  <a:pt x="682474" y="21073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1" name="Google Shape;1131;p28"/>
          <p:cNvSpPr txBox="1"/>
          <p:nvPr/>
        </p:nvSpPr>
        <p:spPr>
          <a:xfrm>
            <a:off x="8289674" y="5019177"/>
            <a:ext cx="1333057" cy="707886"/>
          </a:xfrm>
          <a:prstGeom prst="rect">
            <a:avLst/>
          </a:prstGeom>
          <a:noFill/>
          <a:ln>
            <a:noFill/>
          </a:ln>
        </p:spPr>
        <p:txBody>
          <a:bodyPr spcFirstLastPara="1" wrap="square" lIns="0" tIns="45700" rIns="91425" bIns="45700" anchor="ctr"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Spatial</a:t>
            </a:r>
            <a:br>
              <a:rPr lang="en-US" sz="2000">
                <a:solidFill>
                  <a:schemeClr val="lt1"/>
                </a:solidFill>
                <a:latin typeface="Arial"/>
                <a:ea typeface="Arial"/>
                <a:cs typeface="Arial"/>
                <a:sym typeface="Arial"/>
              </a:rPr>
            </a:br>
            <a:r>
              <a:rPr lang="en-US" sz="2000">
                <a:solidFill>
                  <a:schemeClr val="lt1"/>
                </a:solidFill>
                <a:latin typeface="Arial"/>
                <a:ea typeface="Arial"/>
                <a:cs typeface="Arial"/>
                <a:sym typeface="Arial"/>
              </a:rPr>
              <a:t>Computing</a:t>
            </a:r>
            <a:endParaRPr/>
          </a:p>
        </p:txBody>
      </p:sp>
      <p:sp>
        <p:nvSpPr>
          <p:cNvPr id="1132" name="Google Shape;1132;p28"/>
          <p:cNvSpPr/>
          <p:nvPr/>
        </p:nvSpPr>
        <p:spPr>
          <a:xfrm>
            <a:off x="5418760" y="2020822"/>
            <a:ext cx="1394688" cy="701123"/>
          </a:xfrm>
          <a:prstGeom prst="roundRect">
            <a:avLst>
              <a:gd name="adj" fmla="val 50000"/>
            </a:avLst>
          </a:prstGeom>
          <a:solidFill>
            <a:srgbClr val="009AD7"/>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00" b="1">
                <a:solidFill>
                  <a:schemeClr val="lt1"/>
                </a:solidFill>
                <a:latin typeface="Arial"/>
                <a:ea typeface="Arial"/>
                <a:cs typeface="Arial"/>
                <a:sym typeface="Arial"/>
              </a:rPr>
              <a:t>Events</a:t>
            </a:r>
            <a:endParaRPr/>
          </a:p>
        </p:txBody>
      </p:sp>
      <p:sp>
        <p:nvSpPr>
          <p:cNvPr id="1133" name="Google Shape;1133;p28"/>
          <p:cNvSpPr/>
          <p:nvPr/>
        </p:nvSpPr>
        <p:spPr>
          <a:xfrm>
            <a:off x="4125548" y="1278556"/>
            <a:ext cx="1394688" cy="701123"/>
          </a:xfrm>
          <a:prstGeom prst="roundRect">
            <a:avLst>
              <a:gd name="adj" fmla="val 50000"/>
            </a:avLst>
          </a:prstGeom>
          <a:solidFill>
            <a:srgbClr val="06C4B0"/>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00" b="1">
                <a:solidFill>
                  <a:schemeClr val="lt1"/>
                </a:solidFill>
                <a:latin typeface="Arial"/>
                <a:ea typeface="Arial"/>
                <a:cs typeface="Arial"/>
                <a:sym typeface="Arial"/>
              </a:rPr>
              <a:t>Games</a:t>
            </a:r>
            <a:endParaRPr/>
          </a:p>
        </p:txBody>
      </p:sp>
      <p:sp>
        <p:nvSpPr>
          <p:cNvPr id="1134" name="Google Shape;1134;p28"/>
          <p:cNvSpPr/>
          <p:nvPr/>
        </p:nvSpPr>
        <p:spPr>
          <a:xfrm>
            <a:off x="6711974" y="1278556"/>
            <a:ext cx="1394688" cy="701123"/>
          </a:xfrm>
          <a:prstGeom prst="roundRect">
            <a:avLst>
              <a:gd name="adj" fmla="val 50000"/>
            </a:avLst>
          </a:prstGeom>
          <a:solidFill>
            <a:srgbClr val="06C4B0"/>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00" b="1">
                <a:solidFill>
                  <a:schemeClr val="lt1"/>
                </a:solidFill>
                <a:latin typeface="Arial"/>
                <a:ea typeface="Arial"/>
                <a:cs typeface="Arial"/>
                <a:sym typeface="Arial"/>
              </a:rPr>
              <a:t>Meetings</a:t>
            </a:r>
            <a:endParaRPr/>
          </a:p>
        </p:txBody>
      </p:sp>
      <p:sp>
        <p:nvSpPr>
          <p:cNvPr id="1135" name="Google Shape;1135;p28"/>
          <p:cNvSpPr/>
          <p:nvPr/>
        </p:nvSpPr>
        <p:spPr>
          <a:xfrm>
            <a:off x="8005188" y="2020822"/>
            <a:ext cx="1394688" cy="701123"/>
          </a:xfrm>
          <a:prstGeom prst="roundRect">
            <a:avLst>
              <a:gd name="adj" fmla="val 50000"/>
            </a:avLst>
          </a:prstGeom>
          <a:solidFill>
            <a:srgbClr val="009AD7"/>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00" b="1">
                <a:solidFill>
                  <a:schemeClr val="lt1"/>
                </a:solidFill>
                <a:latin typeface="Arial"/>
                <a:ea typeface="Arial"/>
                <a:cs typeface="Arial"/>
                <a:sym typeface="Arial"/>
              </a:rPr>
              <a:t>Sales</a:t>
            </a:r>
            <a:endParaRPr/>
          </a:p>
        </p:txBody>
      </p:sp>
      <p:sp>
        <p:nvSpPr>
          <p:cNvPr id="1136" name="Google Shape;1136;p28"/>
          <p:cNvSpPr/>
          <p:nvPr/>
        </p:nvSpPr>
        <p:spPr>
          <a:xfrm>
            <a:off x="9298403" y="1278556"/>
            <a:ext cx="1394688" cy="701123"/>
          </a:xfrm>
          <a:prstGeom prst="roundRect">
            <a:avLst>
              <a:gd name="adj" fmla="val 50000"/>
            </a:avLst>
          </a:prstGeom>
          <a:solidFill>
            <a:srgbClr val="06C4B0"/>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00" b="1">
                <a:solidFill>
                  <a:schemeClr val="lt1"/>
                </a:solidFill>
                <a:latin typeface="Arial"/>
                <a:ea typeface="Arial"/>
                <a:cs typeface="Arial"/>
                <a:sym typeface="Arial"/>
              </a:rPr>
              <a:t>Retail</a:t>
            </a:r>
            <a:endParaRPr/>
          </a:p>
        </p:txBody>
      </p:sp>
      <p:sp>
        <p:nvSpPr>
          <p:cNvPr id="1137" name="Google Shape;1137;p28"/>
          <p:cNvSpPr/>
          <p:nvPr/>
        </p:nvSpPr>
        <p:spPr>
          <a:xfrm>
            <a:off x="10591618" y="2020822"/>
            <a:ext cx="1394688" cy="701123"/>
          </a:xfrm>
          <a:prstGeom prst="roundRect">
            <a:avLst>
              <a:gd name="adj" fmla="val 50000"/>
            </a:avLst>
          </a:prstGeom>
          <a:solidFill>
            <a:srgbClr val="009AD7"/>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00" b="1">
                <a:solidFill>
                  <a:schemeClr val="lt1"/>
                </a:solidFill>
                <a:latin typeface="Arial"/>
                <a:ea typeface="Arial"/>
                <a:cs typeface="Arial"/>
                <a:sym typeface="Arial"/>
              </a:rPr>
              <a:t>Trading</a:t>
            </a:r>
            <a:endParaRPr/>
          </a:p>
        </p:txBody>
      </p:sp>
      <p:sp>
        <p:nvSpPr>
          <p:cNvPr id="1138" name="Google Shape;1138;p28"/>
          <p:cNvSpPr/>
          <p:nvPr/>
        </p:nvSpPr>
        <p:spPr>
          <a:xfrm>
            <a:off x="480745" y="315913"/>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1139" name="Google Shape;1139;p28"/>
          <p:cNvSpPr/>
          <p:nvPr/>
        </p:nvSpPr>
        <p:spPr>
          <a:xfrm>
            <a:off x="214676" y="2020822"/>
            <a:ext cx="1457146" cy="701123"/>
          </a:xfrm>
          <a:prstGeom prst="roundRect">
            <a:avLst>
              <a:gd name="adj" fmla="val 50000"/>
            </a:avLst>
          </a:prstGeom>
          <a:solidFill>
            <a:srgbClr val="009AD7"/>
          </a:solidFill>
          <a:ln>
            <a:noFill/>
          </a:ln>
        </p:spPr>
        <p:txBody>
          <a:bodyPr spcFirstLastPara="1" wrap="square" lIns="91425" tIns="0" rIns="91425" bIns="0" anchor="ctr" anchorCtr="0">
            <a:spAutoFit/>
          </a:bodyPr>
          <a:lstStyle/>
          <a:p>
            <a:pPr marL="0" marR="0" lvl="0" indent="0" algn="ctr" rtl="0">
              <a:lnSpc>
                <a:spcPct val="90000"/>
              </a:lnSpc>
              <a:spcBef>
                <a:spcPts val="0"/>
              </a:spcBef>
              <a:spcAft>
                <a:spcPts val="0"/>
              </a:spcAft>
              <a:buNone/>
            </a:pPr>
            <a:r>
              <a:rPr lang="en-US" sz="1800" b="1">
                <a:solidFill>
                  <a:schemeClr val="lt1"/>
                </a:solidFill>
                <a:latin typeface="Arial"/>
                <a:ea typeface="Arial"/>
                <a:cs typeface="Arial"/>
                <a:sym typeface="Arial"/>
              </a:rPr>
              <a:t>Customer</a:t>
            </a:r>
            <a:br>
              <a:rPr lang="en-US" sz="1800" b="1">
                <a:solidFill>
                  <a:schemeClr val="lt1"/>
                </a:solidFill>
                <a:latin typeface="Arial"/>
                <a:ea typeface="Arial"/>
                <a:cs typeface="Arial"/>
                <a:sym typeface="Arial"/>
              </a:rPr>
            </a:br>
            <a:r>
              <a:rPr lang="en-US" sz="1800" b="1">
                <a:solidFill>
                  <a:schemeClr val="lt1"/>
                </a:solidFill>
                <a:latin typeface="Arial"/>
                <a:ea typeface="Arial"/>
                <a:cs typeface="Arial"/>
                <a:sym typeface="Arial"/>
              </a:rPr>
              <a:t>Service</a:t>
            </a:r>
            <a:endParaRPr/>
          </a:p>
        </p:txBody>
      </p:sp>
      <p:sp>
        <p:nvSpPr>
          <p:cNvPr id="1140" name="Google Shape;1140;p28"/>
          <p:cNvSpPr/>
          <p:nvPr/>
        </p:nvSpPr>
        <p:spPr>
          <a:xfrm>
            <a:off x="2832332" y="2020822"/>
            <a:ext cx="1394688" cy="701123"/>
          </a:xfrm>
          <a:prstGeom prst="roundRect">
            <a:avLst>
              <a:gd name="adj" fmla="val 50000"/>
            </a:avLst>
          </a:prstGeom>
          <a:solidFill>
            <a:srgbClr val="009AD7"/>
          </a:solid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1800" b="1">
                <a:solidFill>
                  <a:schemeClr val="lt1"/>
                </a:solidFill>
                <a:latin typeface="Arial"/>
                <a:ea typeface="Arial"/>
                <a:cs typeface="Arial"/>
                <a:sym typeface="Arial"/>
              </a:rPr>
              <a:t>Training</a:t>
            </a:r>
            <a:endParaRPr/>
          </a:p>
        </p:txBody>
      </p:sp>
      <p:sp>
        <p:nvSpPr>
          <p:cNvPr id="1141" name="Google Shape;1141;p28"/>
          <p:cNvSpPr/>
          <p:nvPr/>
        </p:nvSpPr>
        <p:spPr>
          <a:xfrm>
            <a:off x="1539120" y="1278556"/>
            <a:ext cx="1394688" cy="701123"/>
          </a:xfrm>
          <a:prstGeom prst="roundRect">
            <a:avLst>
              <a:gd name="adj" fmla="val 50000"/>
            </a:avLst>
          </a:prstGeom>
          <a:solidFill>
            <a:srgbClr val="06C4B0"/>
          </a:solidFill>
          <a:ln>
            <a:noFill/>
          </a:ln>
        </p:spPr>
        <p:txBody>
          <a:bodyPr spcFirstLastPara="1" wrap="square" lIns="91425" tIns="0" rIns="91425" bIns="0" anchor="ctr" anchorCtr="0">
            <a:spAutoFit/>
          </a:bodyPr>
          <a:lstStyle/>
          <a:p>
            <a:pPr marL="0" marR="0" lvl="0" indent="0" algn="ctr" rtl="0">
              <a:lnSpc>
                <a:spcPct val="90000"/>
              </a:lnSpc>
              <a:spcBef>
                <a:spcPts val="0"/>
              </a:spcBef>
              <a:spcAft>
                <a:spcPts val="0"/>
              </a:spcAft>
              <a:buNone/>
            </a:pPr>
            <a:r>
              <a:rPr lang="en-US" sz="1800" b="1">
                <a:solidFill>
                  <a:schemeClr val="lt1"/>
                </a:solidFill>
                <a:latin typeface="Arial"/>
                <a:ea typeface="Arial"/>
                <a:cs typeface="Arial"/>
                <a:sym typeface="Arial"/>
              </a:rPr>
              <a:t>Brand</a:t>
            </a:r>
            <a:br>
              <a:rPr lang="en-US" sz="1800" b="1">
                <a:solidFill>
                  <a:schemeClr val="lt1"/>
                </a:solidFill>
                <a:latin typeface="Arial"/>
                <a:ea typeface="Arial"/>
                <a:cs typeface="Arial"/>
                <a:sym typeface="Arial"/>
              </a:rPr>
            </a:br>
            <a:r>
              <a:rPr lang="en-US" sz="1800" b="1">
                <a:solidFill>
                  <a:schemeClr val="lt1"/>
                </a:solidFill>
                <a:latin typeface="Arial"/>
                <a:ea typeface="Arial"/>
                <a:cs typeface="Arial"/>
                <a:sym typeface="Arial"/>
              </a:rPr>
              <a:t>Influence</a:t>
            </a:r>
            <a:endParaRPr/>
          </a:p>
        </p:txBody>
      </p:sp>
      <p:sp>
        <p:nvSpPr>
          <p:cNvPr id="1142" name="Google Shape;1142;p28"/>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Metaverse: </a:t>
            </a:r>
            <a:r>
              <a:rPr lang="en-US" sz="3200" b="0">
                <a:solidFill>
                  <a:srgbClr val="FF540A"/>
                </a:solidFill>
                <a:latin typeface="Arial Black"/>
                <a:ea typeface="Arial Black"/>
                <a:cs typeface="Arial Black"/>
                <a:sym typeface="Arial Black"/>
              </a:rPr>
              <a:t>Pioneer Opportunity</a:t>
            </a:r>
            <a:endParaRPr sz="3200" b="0">
              <a:solidFill>
                <a:schemeClr val="lt2"/>
              </a:solidFill>
              <a:latin typeface="Arial Black"/>
              <a:ea typeface="Arial Black"/>
              <a:cs typeface="Arial Black"/>
              <a:sym typeface="Arial Black"/>
            </a:endParaRPr>
          </a:p>
        </p:txBody>
      </p:sp>
      <p:grpSp>
        <p:nvGrpSpPr>
          <p:cNvPr id="1143" name="Google Shape;1143;p28"/>
          <p:cNvGrpSpPr/>
          <p:nvPr/>
        </p:nvGrpSpPr>
        <p:grpSpPr>
          <a:xfrm>
            <a:off x="937257" y="1805941"/>
            <a:ext cx="10340342" cy="2426334"/>
            <a:chOff x="937257" y="1805941"/>
            <a:chExt cx="10340342" cy="2426334"/>
          </a:xfrm>
        </p:grpSpPr>
        <p:sp>
          <p:nvSpPr>
            <p:cNvPr id="1144" name="Google Shape;1144;p28"/>
            <p:cNvSpPr/>
            <p:nvPr/>
          </p:nvSpPr>
          <p:spPr>
            <a:xfrm>
              <a:off x="10891838" y="2524125"/>
              <a:ext cx="385761" cy="1708150"/>
            </a:xfrm>
            <a:custGeom>
              <a:avLst/>
              <a:gdLst/>
              <a:ahLst/>
              <a:cxnLst/>
              <a:rect l="l" t="t" r="r" b="b"/>
              <a:pathLst>
                <a:path w="390525" h="1667554" extrusionOk="0">
                  <a:moveTo>
                    <a:pt x="390525" y="0"/>
                  </a:moveTo>
                  <a:cubicBezTo>
                    <a:pt x="382587" y="239259"/>
                    <a:pt x="407988" y="470770"/>
                    <a:pt x="266700" y="696004"/>
                  </a:cubicBezTo>
                  <a:cubicBezTo>
                    <a:pt x="125412" y="921238"/>
                    <a:pt x="4762" y="1275441"/>
                    <a:pt x="0" y="1667554"/>
                  </a:cubicBezTo>
                </a:path>
              </a:pathLst>
            </a:custGeom>
            <a:noFill/>
            <a:ln w="28575"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5" name="Google Shape;1145;p28"/>
            <p:cNvSpPr/>
            <p:nvPr/>
          </p:nvSpPr>
          <p:spPr>
            <a:xfrm flipH="1">
              <a:off x="8702530" y="2545476"/>
              <a:ext cx="2193988" cy="1686003"/>
            </a:xfrm>
            <a:custGeom>
              <a:avLst/>
              <a:gdLst/>
              <a:ahLst/>
              <a:cxnLst/>
              <a:rect l="l" t="t" r="r" b="b"/>
              <a:pathLst>
                <a:path w="2336703" h="1672605" extrusionOk="0">
                  <a:moveTo>
                    <a:pt x="2336698" y="0"/>
                  </a:moveTo>
                  <a:cubicBezTo>
                    <a:pt x="2339364" y="677357"/>
                    <a:pt x="1353964" y="750439"/>
                    <a:pt x="1004920" y="828418"/>
                  </a:cubicBezTo>
                  <a:cubicBezTo>
                    <a:pt x="655876" y="906397"/>
                    <a:pt x="-5312" y="971413"/>
                    <a:pt x="33" y="1672605"/>
                  </a:cubicBezTo>
                </a:path>
              </a:pathLst>
            </a:custGeom>
            <a:noFill/>
            <a:ln w="28575"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6" name="Google Shape;1146;p28"/>
            <p:cNvSpPr/>
            <p:nvPr/>
          </p:nvSpPr>
          <p:spPr>
            <a:xfrm>
              <a:off x="8938489" y="1821180"/>
              <a:ext cx="1059180" cy="2410301"/>
            </a:xfrm>
            <a:custGeom>
              <a:avLst/>
              <a:gdLst/>
              <a:ahLst/>
              <a:cxnLst/>
              <a:rect l="l" t="t" r="r" b="b"/>
              <a:pathLst>
                <a:path w="1059180" h="2423160" extrusionOk="0">
                  <a:moveTo>
                    <a:pt x="1059180" y="0"/>
                  </a:moveTo>
                  <a:cubicBezTo>
                    <a:pt x="1050925" y="507376"/>
                    <a:pt x="972820" y="933450"/>
                    <a:pt x="487680" y="1268730"/>
                  </a:cubicBezTo>
                  <a:cubicBezTo>
                    <a:pt x="2540" y="1604010"/>
                    <a:pt x="14288" y="2040949"/>
                    <a:pt x="0" y="2423160"/>
                  </a:cubicBezTo>
                </a:path>
              </a:pathLst>
            </a:custGeom>
            <a:noFill/>
            <a:ln w="28575" cap="flat" cmpd="sng">
              <a:solidFill>
                <a:srgbClr val="06C4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7" name="Google Shape;1147;p28"/>
            <p:cNvSpPr/>
            <p:nvPr/>
          </p:nvSpPr>
          <p:spPr>
            <a:xfrm flipH="1">
              <a:off x="6111375" y="2549137"/>
              <a:ext cx="894262" cy="1682830"/>
            </a:xfrm>
            <a:custGeom>
              <a:avLst/>
              <a:gdLst/>
              <a:ahLst/>
              <a:cxnLst/>
              <a:rect l="l" t="t" r="r" b="b"/>
              <a:pathLst>
                <a:path w="2336712" h="1679255" extrusionOk="0">
                  <a:moveTo>
                    <a:pt x="2336704" y="0"/>
                  </a:moveTo>
                  <a:cubicBezTo>
                    <a:pt x="2339370" y="677357"/>
                    <a:pt x="1705502" y="807910"/>
                    <a:pt x="1202122" y="937042"/>
                  </a:cubicBezTo>
                  <a:cubicBezTo>
                    <a:pt x="698742" y="1066174"/>
                    <a:pt x="-5998" y="1091724"/>
                    <a:pt x="38" y="1679255"/>
                  </a:cubicBezTo>
                </a:path>
              </a:pathLst>
            </a:custGeom>
            <a:noFill/>
            <a:ln w="28575"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8" name="Google Shape;1148;p28"/>
            <p:cNvSpPr/>
            <p:nvPr/>
          </p:nvSpPr>
          <p:spPr>
            <a:xfrm>
              <a:off x="7003256" y="2548652"/>
              <a:ext cx="1699275" cy="1682828"/>
            </a:xfrm>
            <a:custGeom>
              <a:avLst/>
              <a:gdLst/>
              <a:ahLst/>
              <a:cxnLst/>
              <a:rect l="l" t="t" r="r" b="b"/>
              <a:pathLst>
                <a:path w="2336790" h="1672605" extrusionOk="0">
                  <a:moveTo>
                    <a:pt x="2336785" y="0"/>
                  </a:moveTo>
                  <a:cubicBezTo>
                    <a:pt x="2339451" y="677357"/>
                    <a:pt x="1354051" y="750439"/>
                    <a:pt x="1005007" y="828418"/>
                  </a:cubicBezTo>
                  <a:cubicBezTo>
                    <a:pt x="655963" y="906397"/>
                    <a:pt x="-10298" y="1098375"/>
                    <a:pt x="120" y="1672605"/>
                  </a:cubicBezTo>
                </a:path>
              </a:pathLst>
            </a:custGeom>
            <a:noFill/>
            <a:ln w="28575"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49" name="Google Shape;1149;p28"/>
            <p:cNvSpPr/>
            <p:nvPr/>
          </p:nvSpPr>
          <p:spPr>
            <a:xfrm>
              <a:off x="1190626" y="1821180"/>
              <a:ext cx="1011305" cy="2398413"/>
            </a:xfrm>
            <a:custGeom>
              <a:avLst/>
              <a:gdLst/>
              <a:ahLst/>
              <a:cxnLst/>
              <a:rect l="l" t="t" r="r" b="b"/>
              <a:pathLst>
                <a:path w="1042905" h="2423160" extrusionOk="0">
                  <a:moveTo>
                    <a:pt x="1042905" y="0"/>
                  </a:moveTo>
                  <a:cubicBezTo>
                    <a:pt x="1034650" y="533060"/>
                    <a:pt x="956545" y="933450"/>
                    <a:pt x="471405" y="1268730"/>
                  </a:cubicBezTo>
                  <a:cubicBezTo>
                    <a:pt x="-13735" y="1604010"/>
                    <a:pt x="3149" y="2078746"/>
                    <a:pt x="0" y="2423160"/>
                  </a:cubicBezTo>
                </a:path>
              </a:pathLst>
            </a:custGeom>
            <a:noFill/>
            <a:ln w="28575" cap="flat" cmpd="sng">
              <a:solidFill>
                <a:srgbClr val="06C4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0" name="Google Shape;1150;p28"/>
            <p:cNvSpPr/>
            <p:nvPr/>
          </p:nvSpPr>
          <p:spPr>
            <a:xfrm>
              <a:off x="3140869" y="2537460"/>
              <a:ext cx="400526" cy="1691640"/>
            </a:xfrm>
            <a:custGeom>
              <a:avLst/>
              <a:gdLst/>
              <a:ahLst/>
              <a:cxnLst/>
              <a:rect l="l" t="t" r="r" b="b"/>
              <a:pathLst>
                <a:path w="389450" h="1714500" extrusionOk="0">
                  <a:moveTo>
                    <a:pt x="389450" y="0"/>
                  </a:moveTo>
                  <a:cubicBezTo>
                    <a:pt x="341825" y="187325"/>
                    <a:pt x="355795" y="661678"/>
                    <a:pt x="160850" y="899160"/>
                  </a:cubicBezTo>
                  <a:cubicBezTo>
                    <a:pt x="-34095" y="1136642"/>
                    <a:pt x="4582" y="1392427"/>
                    <a:pt x="830" y="1714500"/>
                  </a:cubicBezTo>
                </a:path>
              </a:pathLst>
            </a:custGeom>
            <a:noFill/>
            <a:ln w="28575"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1" name="Google Shape;1151;p28"/>
            <p:cNvSpPr/>
            <p:nvPr/>
          </p:nvSpPr>
          <p:spPr>
            <a:xfrm>
              <a:off x="4823462" y="1805941"/>
              <a:ext cx="355758" cy="2418398"/>
            </a:xfrm>
            <a:custGeom>
              <a:avLst/>
              <a:gdLst/>
              <a:ahLst/>
              <a:cxnLst/>
              <a:rect l="l" t="t" r="r" b="b"/>
              <a:pathLst>
                <a:path w="356977" h="2423160" extrusionOk="0">
                  <a:moveTo>
                    <a:pt x="0" y="0"/>
                  </a:moveTo>
                  <a:cubicBezTo>
                    <a:pt x="14605" y="548765"/>
                    <a:pt x="311150" y="922020"/>
                    <a:pt x="350520" y="1325880"/>
                  </a:cubicBezTo>
                  <a:cubicBezTo>
                    <a:pt x="389890" y="1729740"/>
                    <a:pt x="236378" y="1855937"/>
                    <a:pt x="236220" y="2423160"/>
                  </a:cubicBezTo>
                </a:path>
              </a:pathLst>
            </a:custGeom>
            <a:noFill/>
            <a:ln w="28575" cap="flat" cmpd="sng">
              <a:solidFill>
                <a:srgbClr val="06C4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2" name="Google Shape;1152;p28"/>
            <p:cNvSpPr/>
            <p:nvPr/>
          </p:nvSpPr>
          <p:spPr>
            <a:xfrm>
              <a:off x="7003256" y="1813559"/>
              <a:ext cx="461036" cy="2417921"/>
            </a:xfrm>
            <a:custGeom>
              <a:avLst/>
              <a:gdLst/>
              <a:ahLst/>
              <a:cxnLst/>
              <a:rect l="l" t="t" r="r" b="b"/>
              <a:pathLst>
                <a:path w="469132" h="2430780" extrusionOk="0">
                  <a:moveTo>
                    <a:pt x="411480" y="0"/>
                  </a:moveTo>
                  <a:cubicBezTo>
                    <a:pt x="544830" y="437515"/>
                    <a:pt x="424180" y="926151"/>
                    <a:pt x="279400" y="1267380"/>
                  </a:cubicBezTo>
                  <a:cubicBezTo>
                    <a:pt x="134620" y="1608609"/>
                    <a:pt x="26670" y="1760855"/>
                    <a:pt x="0" y="2430780"/>
                  </a:cubicBezTo>
                </a:path>
              </a:pathLst>
            </a:custGeom>
            <a:noFill/>
            <a:ln w="28575" cap="flat" cmpd="sng">
              <a:solidFill>
                <a:srgbClr val="06C4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3" name="Google Shape;1153;p28"/>
            <p:cNvSpPr/>
            <p:nvPr/>
          </p:nvSpPr>
          <p:spPr>
            <a:xfrm>
              <a:off x="8705850" y="2490470"/>
              <a:ext cx="246378" cy="1738630"/>
            </a:xfrm>
            <a:custGeom>
              <a:avLst/>
              <a:gdLst/>
              <a:ahLst/>
              <a:cxnLst/>
              <a:rect l="l" t="t" r="r" b="b"/>
              <a:pathLst>
                <a:path w="194742" h="1746222" extrusionOk="0">
                  <a:moveTo>
                    <a:pt x="0" y="0"/>
                  </a:moveTo>
                  <a:cubicBezTo>
                    <a:pt x="2514" y="378654"/>
                    <a:pt x="3354" y="726483"/>
                    <a:pt x="114665" y="953742"/>
                  </a:cubicBezTo>
                  <a:cubicBezTo>
                    <a:pt x="225976" y="1181001"/>
                    <a:pt x="190108" y="1483277"/>
                    <a:pt x="186028" y="1746222"/>
                  </a:cubicBezTo>
                </a:path>
              </a:pathLst>
            </a:custGeom>
            <a:noFill/>
            <a:ln w="28575"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4" name="Google Shape;1154;p28"/>
            <p:cNvSpPr/>
            <p:nvPr/>
          </p:nvSpPr>
          <p:spPr>
            <a:xfrm flipH="1">
              <a:off x="2192443" y="1821180"/>
              <a:ext cx="943663" cy="2407920"/>
            </a:xfrm>
            <a:custGeom>
              <a:avLst/>
              <a:gdLst/>
              <a:ahLst/>
              <a:cxnLst/>
              <a:rect l="l" t="t" r="r" b="b"/>
              <a:pathLst>
                <a:path w="1059985" h="2423160" extrusionOk="0">
                  <a:moveTo>
                    <a:pt x="1059985" y="0"/>
                  </a:moveTo>
                  <a:cubicBezTo>
                    <a:pt x="975530" y="504190"/>
                    <a:pt x="973625" y="933450"/>
                    <a:pt x="488485" y="1268730"/>
                  </a:cubicBezTo>
                  <a:cubicBezTo>
                    <a:pt x="3345" y="1604010"/>
                    <a:pt x="-4602" y="1893218"/>
                    <a:pt x="805" y="2423160"/>
                  </a:cubicBezTo>
                </a:path>
              </a:pathLst>
            </a:custGeom>
            <a:noFill/>
            <a:ln w="28575" cap="flat" cmpd="sng">
              <a:solidFill>
                <a:srgbClr val="06C4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5" name="Google Shape;1155;p28"/>
            <p:cNvSpPr/>
            <p:nvPr/>
          </p:nvSpPr>
          <p:spPr>
            <a:xfrm flipH="1">
              <a:off x="9994899" y="1821180"/>
              <a:ext cx="899320" cy="2411095"/>
            </a:xfrm>
            <a:custGeom>
              <a:avLst/>
              <a:gdLst/>
              <a:ahLst/>
              <a:cxnLst/>
              <a:rect l="l" t="t" r="r" b="b"/>
              <a:pathLst>
                <a:path w="1061020" h="2423160" extrusionOk="0">
                  <a:moveTo>
                    <a:pt x="1061020" y="0"/>
                  </a:moveTo>
                  <a:cubicBezTo>
                    <a:pt x="1050839" y="510572"/>
                    <a:pt x="974660" y="933450"/>
                    <a:pt x="489520" y="1268730"/>
                  </a:cubicBezTo>
                  <a:cubicBezTo>
                    <a:pt x="4380" y="1604010"/>
                    <a:pt x="-7989" y="2009060"/>
                    <a:pt x="1840" y="2423160"/>
                  </a:cubicBezTo>
                </a:path>
              </a:pathLst>
            </a:custGeom>
            <a:noFill/>
            <a:ln w="28575" cap="flat" cmpd="sng">
              <a:solidFill>
                <a:srgbClr val="06C4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6" name="Google Shape;1156;p28"/>
            <p:cNvSpPr/>
            <p:nvPr/>
          </p:nvSpPr>
          <p:spPr>
            <a:xfrm>
              <a:off x="1186181" y="2590166"/>
              <a:ext cx="2338069" cy="1626571"/>
            </a:xfrm>
            <a:custGeom>
              <a:avLst/>
              <a:gdLst/>
              <a:ahLst/>
              <a:cxnLst/>
              <a:rect l="l" t="t" r="r" b="b"/>
              <a:pathLst>
                <a:path w="2336790" h="1672605" extrusionOk="0">
                  <a:moveTo>
                    <a:pt x="2336785" y="0"/>
                  </a:moveTo>
                  <a:cubicBezTo>
                    <a:pt x="2339451" y="677357"/>
                    <a:pt x="1354051" y="750439"/>
                    <a:pt x="1005007" y="828418"/>
                  </a:cubicBezTo>
                  <a:cubicBezTo>
                    <a:pt x="655963" y="906397"/>
                    <a:pt x="-10298" y="1098375"/>
                    <a:pt x="120" y="1672605"/>
                  </a:cubicBezTo>
                </a:path>
              </a:pathLst>
            </a:custGeom>
            <a:noFill/>
            <a:ln w="28575"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7" name="Google Shape;1157;p28"/>
            <p:cNvSpPr/>
            <p:nvPr/>
          </p:nvSpPr>
          <p:spPr>
            <a:xfrm>
              <a:off x="3140932" y="1821180"/>
              <a:ext cx="1693029" cy="2405081"/>
            </a:xfrm>
            <a:custGeom>
              <a:avLst/>
              <a:gdLst/>
              <a:ahLst/>
              <a:cxnLst/>
              <a:rect l="l" t="t" r="r" b="b"/>
              <a:pathLst>
                <a:path w="2336712" h="1679255" extrusionOk="0">
                  <a:moveTo>
                    <a:pt x="2336704" y="0"/>
                  </a:moveTo>
                  <a:cubicBezTo>
                    <a:pt x="2339370" y="677357"/>
                    <a:pt x="1705502" y="807910"/>
                    <a:pt x="1202122" y="937042"/>
                  </a:cubicBezTo>
                  <a:cubicBezTo>
                    <a:pt x="698742" y="1066174"/>
                    <a:pt x="-5998" y="1091724"/>
                    <a:pt x="38" y="1679255"/>
                  </a:cubicBezTo>
                </a:path>
              </a:pathLst>
            </a:custGeom>
            <a:noFill/>
            <a:ln w="28575" cap="flat" cmpd="sng">
              <a:solidFill>
                <a:srgbClr val="06C4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8" name="Google Shape;1158;p28"/>
            <p:cNvSpPr/>
            <p:nvPr/>
          </p:nvSpPr>
          <p:spPr>
            <a:xfrm>
              <a:off x="5057776" y="2549137"/>
              <a:ext cx="1047768" cy="1675201"/>
            </a:xfrm>
            <a:custGeom>
              <a:avLst/>
              <a:gdLst/>
              <a:ahLst/>
              <a:cxnLst/>
              <a:rect l="l" t="t" r="r" b="b"/>
              <a:pathLst>
                <a:path w="2336712" h="1679255" extrusionOk="0">
                  <a:moveTo>
                    <a:pt x="2336704" y="0"/>
                  </a:moveTo>
                  <a:cubicBezTo>
                    <a:pt x="2339370" y="677357"/>
                    <a:pt x="1705502" y="807910"/>
                    <a:pt x="1202122" y="937042"/>
                  </a:cubicBezTo>
                  <a:cubicBezTo>
                    <a:pt x="698742" y="1066174"/>
                    <a:pt x="-5998" y="1091724"/>
                    <a:pt x="38" y="1679255"/>
                  </a:cubicBezTo>
                </a:path>
              </a:pathLst>
            </a:custGeom>
            <a:noFill/>
            <a:ln w="28575"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9" name="Google Shape;1159;p28"/>
            <p:cNvSpPr/>
            <p:nvPr/>
          </p:nvSpPr>
          <p:spPr>
            <a:xfrm flipH="1">
              <a:off x="937257" y="2524125"/>
              <a:ext cx="255098" cy="1693069"/>
            </a:xfrm>
            <a:custGeom>
              <a:avLst/>
              <a:gdLst/>
              <a:ahLst/>
              <a:cxnLst/>
              <a:rect l="l" t="t" r="r" b="b"/>
              <a:pathLst>
                <a:path w="393192" h="1667554" extrusionOk="0">
                  <a:moveTo>
                    <a:pt x="393192" y="0"/>
                  </a:moveTo>
                  <a:cubicBezTo>
                    <a:pt x="385254" y="239259"/>
                    <a:pt x="410655" y="470770"/>
                    <a:pt x="269367" y="696004"/>
                  </a:cubicBezTo>
                  <a:cubicBezTo>
                    <a:pt x="128079" y="921238"/>
                    <a:pt x="-21933" y="1254333"/>
                    <a:pt x="2667" y="1667554"/>
                  </a:cubicBezTo>
                </a:path>
              </a:pathLst>
            </a:custGeom>
            <a:noFill/>
            <a:ln w="28575" cap="flat" cmpd="sng">
              <a:solidFill>
                <a:srgbClr val="009AD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160" name="Google Shape;1160;p28"/>
          <p:cNvSpPr txBox="1"/>
          <p:nvPr/>
        </p:nvSpPr>
        <p:spPr>
          <a:xfrm>
            <a:off x="457200" y="6271384"/>
            <a:ext cx="6229673" cy="1384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900">
                <a:solidFill>
                  <a:srgbClr val="D3D3D3"/>
                </a:solidFill>
                <a:latin typeface="Arial"/>
                <a:ea typeface="Arial"/>
                <a:cs typeface="Arial"/>
                <a:sym typeface="Arial"/>
              </a:rPr>
              <a:t>Gartner Research: </a:t>
            </a:r>
            <a:r>
              <a:rPr lang="en-US" sz="900" u="sng">
                <a:solidFill>
                  <a:srgbClr val="0563C1"/>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Top Strategic Technology Trends for 2023: Metaverse</a:t>
            </a:r>
            <a:r>
              <a:rPr lang="en-US" sz="900">
                <a:solidFill>
                  <a:srgbClr val="D3D3D3"/>
                </a:solidFill>
                <a:latin typeface="Arial"/>
                <a:ea typeface="Arial"/>
                <a:cs typeface="Arial"/>
                <a:sym typeface="Arial"/>
              </a:rPr>
              <a:t> by Marty Resnick et 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7"/>
                                        </p:tgtEl>
                                        <p:attrNameLst>
                                          <p:attrName>style.visibility</p:attrName>
                                        </p:attrNameLst>
                                      </p:cBhvr>
                                      <p:to>
                                        <p:strVal val="visible"/>
                                      </p:to>
                                    </p:set>
                                    <p:animEffect transition="in" filter="fade">
                                      <p:cBhvr>
                                        <p:cTn id="7" dur="1000"/>
                                        <p:tgtEl>
                                          <p:spTgt spid="11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2"/>
                                        </p:tgtEl>
                                        <p:attrNameLst>
                                          <p:attrName>style.visibility</p:attrName>
                                        </p:attrNameLst>
                                      </p:cBhvr>
                                      <p:to>
                                        <p:strVal val="visible"/>
                                      </p:to>
                                    </p:set>
                                    <p:animEffect transition="in" filter="fade">
                                      <p:cBhvr>
                                        <p:cTn id="12" dur="1000"/>
                                        <p:tgtEl>
                                          <p:spTgt spid="1122"/>
                                        </p:tgtEl>
                                      </p:cBhvr>
                                    </p:animEffect>
                                  </p:childTnLst>
                                </p:cTn>
                              </p:par>
                              <p:par>
                                <p:cTn id="13" presetID="10" presetClass="entr" presetSubtype="0" fill="hold" nodeType="withEffect">
                                  <p:stCondLst>
                                    <p:cond delay="0"/>
                                  </p:stCondLst>
                                  <p:childTnLst>
                                    <p:set>
                                      <p:cBhvr>
                                        <p:cTn id="14" dur="1" fill="hold">
                                          <p:stCondLst>
                                            <p:cond delay="0"/>
                                          </p:stCondLst>
                                        </p:cTn>
                                        <p:tgtEl>
                                          <p:spTgt spid="1127"/>
                                        </p:tgtEl>
                                        <p:attrNameLst>
                                          <p:attrName>style.visibility</p:attrName>
                                        </p:attrNameLst>
                                      </p:cBhvr>
                                      <p:to>
                                        <p:strVal val="visible"/>
                                      </p:to>
                                    </p:set>
                                    <p:animEffect transition="in" filter="fade">
                                      <p:cBhvr>
                                        <p:cTn id="15" dur="1000"/>
                                        <p:tgtEl>
                                          <p:spTgt spid="1127"/>
                                        </p:tgtEl>
                                      </p:cBhvr>
                                    </p:animEffect>
                                  </p:childTnLst>
                                </p:cTn>
                              </p:par>
                              <p:par>
                                <p:cTn id="16" presetID="10" presetClass="entr" presetSubtype="0" fill="hold" nodeType="withEffect">
                                  <p:stCondLst>
                                    <p:cond delay="0"/>
                                  </p:stCondLst>
                                  <p:childTnLst>
                                    <p:set>
                                      <p:cBhvr>
                                        <p:cTn id="17" dur="1" fill="hold">
                                          <p:stCondLst>
                                            <p:cond delay="0"/>
                                          </p:stCondLst>
                                        </p:cTn>
                                        <p:tgtEl>
                                          <p:spTgt spid="1123"/>
                                        </p:tgtEl>
                                        <p:attrNameLst>
                                          <p:attrName>style.visibility</p:attrName>
                                        </p:attrNameLst>
                                      </p:cBhvr>
                                      <p:to>
                                        <p:strVal val="visible"/>
                                      </p:to>
                                    </p:set>
                                    <p:animEffect transition="in" filter="fade">
                                      <p:cBhvr>
                                        <p:cTn id="18" dur="1000"/>
                                        <p:tgtEl>
                                          <p:spTgt spid="1123"/>
                                        </p:tgtEl>
                                      </p:cBhvr>
                                    </p:animEffect>
                                  </p:childTnLst>
                                </p:cTn>
                              </p:par>
                              <p:par>
                                <p:cTn id="19" presetID="10" presetClass="entr" presetSubtype="0" fill="hold" nodeType="withEffect">
                                  <p:stCondLst>
                                    <p:cond delay="0"/>
                                  </p:stCondLst>
                                  <p:childTnLst>
                                    <p:set>
                                      <p:cBhvr>
                                        <p:cTn id="20" dur="1" fill="hold">
                                          <p:stCondLst>
                                            <p:cond delay="0"/>
                                          </p:stCondLst>
                                        </p:cTn>
                                        <p:tgtEl>
                                          <p:spTgt spid="1129"/>
                                        </p:tgtEl>
                                        <p:attrNameLst>
                                          <p:attrName>style.visibility</p:attrName>
                                        </p:attrNameLst>
                                      </p:cBhvr>
                                      <p:to>
                                        <p:strVal val="visible"/>
                                      </p:to>
                                    </p:set>
                                    <p:animEffect transition="in" filter="fade">
                                      <p:cBhvr>
                                        <p:cTn id="21" dur="1000"/>
                                        <p:tgtEl>
                                          <p:spTgt spid="1129"/>
                                        </p:tgtEl>
                                      </p:cBhvr>
                                    </p:animEffect>
                                  </p:childTnLst>
                                </p:cTn>
                              </p:par>
                              <p:par>
                                <p:cTn id="22" presetID="10" presetClass="entr" presetSubtype="0" fill="hold" nodeType="withEffect">
                                  <p:stCondLst>
                                    <p:cond delay="0"/>
                                  </p:stCondLst>
                                  <p:childTnLst>
                                    <p:set>
                                      <p:cBhvr>
                                        <p:cTn id="23" dur="1" fill="hold">
                                          <p:stCondLst>
                                            <p:cond delay="0"/>
                                          </p:stCondLst>
                                        </p:cTn>
                                        <p:tgtEl>
                                          <p:spTgt spid="1125"/>
                                        </p:tgtEl>
                                        <p:attrNameLst>
                                          <p:attrName>style.visibility</p:attrName>
                                        </p:attrNameLst>
                                      </p:cBhvr>
                                      <p:to>
                                        <p:strVal val="visible"/>
                                      </p:to>
                                    </p:set>
                                    <p:animEffect transition="in" filter="fade">
                                      <p:cBhvr>
                                        <p:cTn id="24" dur="1000"/>
                                        <p:tgtEl>
                                          <p:spTgt spid="1125"/>
                                        </p:tgtEl>
                                      </p:cBhvr>
                                    </p:animEffect>
                                  </p:childTnLst>
                                </p:cTn>
                              </p:par>
                              <p:par>
                                <p:cTn id="25" presetID="10" presetClass="entr" presetSubtype="0" fill="hold" nodeType="withEffect">
                                  <p:stCondLst>
                                    <p:cond delay="0"/>
                                  </p:stCondLst>
                                  <p:childTnLst>
                                    <p:set>
                                      <p:cBhvr>
                                        <p:cTn id="26" dur="1" fill="hold">
                                          <p:stCondLst>
                                            <p:cond delay="0"/>
                                          </p:stCondLst>
                                        </p:cTn>
                                        <p:tgtEl>
                                          <p:spTgt spid="1124"/>
                                        </p:tgtEl>
                                        <p:attrNameLst>
                                          <p:attrName>style.visibility</p:attrName>
                                        </p:attrNameLst>
                                      </p:cBhvr>
                                      <p:to>
                                        <p:strVal val="visible"/>
                                      </p:to>
                                    </p:set>
                                    <p:animEffect transition="in" filter="fade">
                                      <p:cBhvr>
                                        <p:cTn id="27" dur="1000"/>
                                        <p:tgtEl>
                                          <p:spTgt spid="1124"/>
                                        </p:tgtEl>
                                      </p:cBhvr>
                                    </p:animEffect>
                                  </p:childTnLst>
                                </p:cTn>
                              </p:par>
                              <p:par>
                                <p:cTn id="28" presetID="10" presetClass="entr" presetSubtype="0" fill="hold" nodeType="withEffect">
                                  <p:stCondLst>
                                    <p:cond delay="0"/>
                                  </p:stCondLst>
                                  <p:childTnLst>
                                    <p:set>
                                      <p:cBhvr>
                                        <p:cTn id="29" dur="1" fill="hold">
                                          <p:stCondLst>
                                            <p:cond delay="0"/>
                                          </p:stCondLst>
                                        </p:cTn>
                                        <p:tgtEl>
                                          <p:spTgt spid="1120"/>
                                        </p:tgtEl>
                                        <p:attrNameLst>
                                          <p:attrName>style.visibility</p:attrName>
                                        </p:attrNameLst>
                                      </p:cBhvr>
                                      <p:to>
                                        <p:strVal val="visible"/>
                                      </p:to>
                                    </p:set>
                                    <p:animEffect transition="in" filter="fade">
                                      <p:cBhvr>
                                        <p:cTn id="30" dur="1000"/>
                                        <p:tgtEl>
                                          <p:spTgt spid="1120"/>
                                        </p:tgtEl>
                                      </p:cBhvr>
                                    </p:animEffect>
                                  </p:childTnLst>
                                </p:cTn>
                              </p:par>
                              <p:par>
                                <p:cTn id="31" presetID="10" presetClass="entr" presetSubtype="0" fill="hold" nodeType="withEffect">
                                  <p:stCondLst>
                                    <p:cond delay="0"/>
                                  </p:stCondLst>
                                  <p:childTnLst>
                                    <p:set>
                                      <p:cBhvr>
                                        <p:cTn id="32" dur="1" fill="hold">
                                          <p:stCondLst>
                                            <p:cond delay="0"/>
                                          </p:stCondLst>
                                        </p:cTn>
                                        <p:tgtEl>
                                          <p:spTgt spid="1128"/>
                                        </p:tgtEl>
                                        <p:attrNameLst>
                                          <p:attrName>style.visibility</p:attrName>
                                        </p:attrNameLst>
                                      </p:cBhvr>
                                      <p:to>
                                        <p:strVal val="visible"/>
                                      </p:to>
                                    </p:set>
                                    <p:animEffect transition="in" filter="fade">
                                      <p:cBhvr>
                                        <p:cTn id="33" dur="1000"/>
                                        <p:tgtEl>
                                          <p:spTgt spid="1128"/>
                                        </p:tgtEl>
                                      </p:cBhvr>
                                    </p:animEffect>
                                  </p:childTnLst>
                                </p:cTn>
                              </p:par>
                              <p:par>
                                <p:cTn id="34" presetID="10" presetClass="entr" presetSubtype="0" fill="hold" nodeType="withEffect">
                                  <p:stCondLst>
                                    <p:cond delay="0"/>
                                  </p:stCondLst>
                                  <p:childTnLst>
                                    <p:set>
                                      <p:cBhvr>
                                        <p:cTn id="35" dur="1" fill="hold">
                                          <p:stCondLst>
                                            <p:cond delay="0"/>
                                          </p:stCondLst>
                                        </p:cTn>
                                        <p:tgtEl>
                                          <p:spTgt spid="1130"/>
                                        </p:tgtEl>
                                        <p:attrNameLst>
                                          <p:attrName>style.visibility</p:attrName>
                                        </p:attrNameLst>
                                      </p:cBhvr>
                                      <p:to>
                                        <p:strVal val="visible"/>
                                      </p:to>
                                    </p:set>
                                    <p:animEffect transition="in" filter="fade">
                                      <p:cBhvr>
                                        <p:cTn id="36" dur="1000"/>
                                        <p:tgtEl>
                                          <p:spTgt spid="1130"/>
                                        </p:tgtEl>
                                      </p:cBhvr>
                                    </p:animEffect>
                                  </p:childTnLst>
                                </p:cTn>
                              </p:par>
                              <p:par>
                                <p:cTn id="37" presetID="10" presetClass="entr" presetSubtype="0" fill="hold" nodeType="withEffect">
                                  <p:stCondLst>
                                    <p:cond delay="0"/>
                                  </p:stCondLst>
                                  <p:childTnLst>
                                    <p:set>
                                      <p:cBhvr>
                                        <p:cTn id="38" dur="1" fill="hold">
                                          <p:stCondLst>
                                            <p:cond delay="0"/>
                                          </p:stCondLst>
                                        </p:cTn>
                                        <p:tgtEl>
                                          <p:spTgt spid="1131"/>
                                        </p:tgtEl>
                                        <p:attrNameLst>
                                          <p:attrName>style.visibility</p:attrName>
                                        </p:attrNameLst>
                                      </p:cBhvr>
                                      <p:to>
                                        <p:strVal val="visible"/>
                                      </p:to>
                                    </p:set>
                                    <p:animEffect transition="in" filter="fade">
                                      <p:cBhvr>
                                        <p:cTn id="39" dur="1000"/>
                                        <p:tgtEl>
                                          <p:spTgt spid="1131"/>
                                        </p:tgtEl>
                                      </p:cBhvr>
                                    </p:animEffect>
                                  </p:childTnLst>
                                </p:cTn>
                              </p:par>
                              <p:par>
                                <p:cTn id="40" presetID="10" presetClass="entr" presetSubtype="0" fill="hold" nodeType="withEffect">
                                  <p:stCondLst>
                                    <p:cond delay="0"/>
                                  </p:stCondLst>
                                  <p:childTnLst>
                                    <p:set>
                                      <p:cBhvr>
                                        <p:cTn id="41" dur="1" fill="hold">
                                          <p:stCondLst>
                                            <p:cond delay="0"/>
                                          </p:stCondLst>
                                        </p:cTn>
                                        <p:tgtEl>
                                          <p:spTgt spid="1121"/>
                                        </p:tgtEl>
                                        <p:attrNameLst>
                                          <p:attrName>style.visibility</p:attrName>
                                        </p:attrNameLst>
                                      </p:cBhvr>
                                      <p:to>
                                        <p:strVal val="visible"/>
                                      </p:to>
                                    </p:set>
                                    <p:animEffect transition="in" filter="fade">
                                      <p:cBhvr>
                                        <p:cTn id="42" dur="1000"/>
                                        <p:tgtEl>
                                          <p:spTgt spid="1121"/>
                                        </p:tgtEl>
                                      </p:cBhvr>
                                    </p:animEffect>
                                  </p:childTnLst>
                                </p:cTn>
                              </p:par>
                              <p:par>
                                <p:cTn id="43" presetID="10" presetClass="entr" presetSubtype="0" fill="hold" nodeType="withEffect">
                                  <p:stCondLst>
                                    <p:cond delay="0"/>
                                  </p:stCondLst>
                                  <p:childTnLst>
                                    <p:set>
                                      <p:cBhvr>
                                        <p:cTn id="44" dur="1" fill="hold">
                                          <p:stCondLst>
                                            <p:cond delay="0"/>
                                          </p:stCondLst>
                                        </p:cTn>
                                        <p:tgtEl>
                                          <p:spTgt spid="1126"/>
                                        </p:tgtEl>
                                        <p:attrNameLst>
                                          <p:attrName>style.visibility</p:attrName>
                                        </p:attrNameLst>
                                      </p:cBhvr>
                                      <p:to>
                                        <p:strVal val="visible"/>
                                      </p:to>
                                    </p:set>
                                    <p:animEffect transition="in" filter="fade">
                                      <p:cBhvr>
                                        <p:cTn id="45" dur="1000"/>
                                        <p:tgtEl>
                                          <p:spTgt spid="11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39"/>
                                        </p:tgtEl>
                                        <p:attrNameLst>
                                          <p:attrName>style.visibility</p:attrName>
                                        </p:attrNameLst>
                                      </p:cBhvr>
                                      <p:to>
                                        <p:strVal val="visible"/>
                                      </p:to>
                                    </p:set>
                                    <p:animEffect transition="in" filter="fade">
                                      <p:cBhvr>
                                        <p:cTn id="50" dur="750"/>
                                        <p:tgtEl>
                                          <p:spTgt spid="1139"/>
                                        </p:tgtEl>
                                      </p:cBhvr>
                                    </p:animEffect>
                                  </p:childTnLst>
                                </p:cTn>
                              </p:par>
                            </p:childTnLst>
                          </p:cTn>
                        </p:par>
                        <p:par>
                          <p:cTn id="51" fill="hold">
                            <p:stCondLst>
                              <p:cond delay="750"/>
                            </p:stCondLst>
                            <p:childTnLst>
                              <p:par>
                                <p:cTn id="52" presetID="10" presetClass="entr" presetSubtype="0" fill="hold" nodeType="afterEffect">
                                  <p:stCondLst>
                                    <p:cond delay="0"/>
                                  </p:stCondLst>
                                  <p:childTnLst>
                                    <p:set>
                                      <p:cBhvr>
                                        <p:cTn id="53" dur="1" fill="hold">
                                          <p:stCondLst>
                                            <p:cond delay="0"/>
                                          </p:stCondLst>
                                        </p:cTn>
                                        <p:tgtEl>
                                          <p:spTgt spid="1141"/>
                                        </p:tgtEl>
                                        <p:attrNameLst>
                                          <p:attrName>style.visibility</p:attrName>
                                        </p:attrNameLst>
                                      </p:cBhvr>
                                      <p:to>
                                        <p:strVal val="visible"/>
                                      </p:to>
                                    </p:set>
                                    <p:animEffect transition="in" filter="fade">
                                      <p:cBhvr>
                                        <p:cTn id="54" dur="750"/>
                                        <p:tgtEl>
                                          <p:spTgt spid="1141"/>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140"/>
                                        </p:tgtEl>
                                        <p:attrNameLst>
                                          <p:attrName>style.visibility</p:attrName>
                                        </p:attrNameLst>
                                      </p:cBhvr>
                                      <p:to>
                                        <p:strVal val="visible"/>
                                      </p:to>
                                    </p:set>
                                    <p:animEffect transition="in" filter="fade">
                                      <p:cBhvr>
                                        <p:cTn id="58" dur="750"/>
                                        <p:tgtEl>
                                          <p:spTgt spid="1140"/>
                                        </p:tgtEl>
                                      </p:cBhvr>
                                    </p:animEffect>
                                  </p:childTnLst>
                                </p:cTn>
                              </p:par>
                            </p:childTnLst>
                          </p:cTn>
                        </p:par>
                        <p:par>
                          <p:cTn id="59" fill="hold">
                            <p:stCondLst>
                              <p:cond delay="2250"/>
                            </p:stCondLst>
                            <p:childTnLst>
                              <p:par>
                                <p:cTn id="60" presetID="10" presetClass="entr" presetSubtype="0" fill="hold" nodeType="afterEffect">
                                  <p:stCondLst>
                                    <p:cond delay="0"/>
                                  </p:stCondLst>
                                  <p:childTnLst>
                                    <p:set>
                                      <p:cBhvr>
                                        <p:cTn id="61" dur="1" fill="hold">
                                          <p:stCondLst>
                                            <p:cond delay="0"/>
                                          </p:stCondLst>
                                        </p:cTn>
                                        <p:tgtEl>
                                          <p:spTgt spid="1133"/>
                                        </p:tgtEl>
                                        <p:attrNameLst>
                                          <p:attrName>style.visibility</p:attrName>
                                        </p:attrNameLst>
                                      </p:cBhvr>
                                      <p:to>
                                        <p:strVal val="visible"/>
                                      </p:to>
                                    </p:set>
                                    <p:animEffect transition="in" filter="fade">
                                      <p:cBhvr>
                                        <p:cTn id="62" dur="750"/>
                                        <p:tgtEl>
                                          <p:spTgt spid="1133"/>
                                        </p:tgtEl>
                                      </p:cBhvr>
                                    </p:animEffect>
                                  </p:childTnLst>
                                </p:cTn>
                              </p:par>
                            </p:childTnLst>
                          </p:cTn>
                        </p:par>
                        <p:par>
                          <p:cTn id="63" fill="hold">
                            <p:stCondLst>
                              <p:cond delay="3000"/>
                            </p:stCondLst>
                            <p:childTnLst>
                              <p:par>
                                <p:cTn id="64" presetID="10" presetClass="entr" presetSubtype="0" fill="hold" nodeType="afterEffect">
                                  <p:stCondLst>
                                    <p:cond delay="0"/>
                                  </p:stCondLst>
                                  <p:childTnLst>
                                    <p:set>
                                      <p:cBhvr>
                                        <p:cTn id="65" dur="1" fill="hold">
                                          <p:stCondLst>
                                            <p:cond delay="0"/>
                                          </p:stCondLst>
                                        </p:cTn>
                                        <p:tgtEl>
                                          <p:spTgt spid="1132"/>
                                        </p:tgtEl>
                                        <p:attrNameLst>
                                          <p:attrName>style.visibility</p:attrName>
                                        </p:attrNameLst>
                                      </p:cBhvr>
                                      <p:to>
                                        <p:strVal val="visible"/>
                                      </p:to>
                                    </p:set>
                                    <p:animEffect transition="in" filter="fade">
                                      <p:cBhvr>
                                        <p:cTn id="66" dur="750"/>
                                        <p:tgtEl>
                                          <p:spTgt spid="1132"/>
                                        </p:tgtEl>
                                      </p:cBhvr>
                                    </p:animEffect>
                                  </p:childTnLst>
                                </p:cTn>
                              </p:par>
                            </p:childTnLst>
                          </p:cTn>
                        </p:par>
                        <p:par>
                          <p:cTn id="67" fill="hold">
                            <p:stCondLst>
                              <p:cond delay="3750"/>
                            </p:stCondLst>
                            <p:childTnLst>
                              <p:par>
                                <p:cTn id="68" presetID="10" presetClass="entr" presetSubtype="0" fill="hold" nodeType="afterEffect">
                                  <p:stCondLst>
                                    <p:cond delay="0"/>
                                  </p:stCondLst>
                                  <p:childTnLst>
                                    <p:set>
                                      <p:cBhvr>
                                        <p:cTn id="69" dur="1" fill="hold">
                                          <p:stCondLst>
                                            <p:cond delay="0"/>
                                          </p:stCondLst>
                                        </p:cTn>
                                        <p:tgtEl>
                                          <p:spTgt spid="1134"/>
                                        </p:tgtEl>
                                        <p:attrNameLst>
                                          <p:attrName>style.visibility</p:attrName>
                                        </p:attrNameLst>
                                      </p:cBhvr>
                                      <p:to>
                                        <p:strVal val="visible"/>
                                      </p:to>
                                    </p:set>
                                    <p:animEffect transition="in" filter="fade">
                                      <p:cBhvr>
                                        <p:cTn id="70" dur="750"/>
                                        <p:tgtEl>
                                          <p:spTgt spid="1134"/>
                                        </p:tgtEl>
                                      </p:cBhvr>
                                    </p:animEffect>
                                  </p:childTnLst>
                                </p:cTn>
                              </p:par>
                            </p:childTnLst>
                          </p:cTn>
                        </p:par>
                        <p:par>
                          <p:cTn id="71" fill="hold">
                            <p:stCondLst>
                              <p:cond delay="4500"/>
                            </p:stCondLst>
                            <p:childTnLst>
                              <p:par>
                                <p:cTn id="72" presetID="10" presetClass="entr" presetSubtype="0" fill="hold" nodeType="afterEffect">
                                  <p:stCondLst>
                                    <p:cond delay="0"/>
                                  </p:stCondLst>
                                  <p:childTnLst>
                                    <p:set>
                                      <p:cBhvr>
                                        <p:cTn id="73" dur="1" fill="hold">
                                          <p:stCondLst>
                                            <p:cond delay="0"/>
                                          </p:stCondLst>
                                        </p:cTn>
                                        <p:tgtEl>
                                          <p:spTgt spid="1135"/>
                                        </p:tgtEl>
                                        <p:attrNameLst>
                                          <p:attrName>style.visibility</p:attrName>
                                        </p:attrNameLst>
                                      </p:cBhvr>
                                      <p:to>
                                        <p:strVal val="visible"/>
                                      </p:to>
                                    </p:set>
                                    <p:animEffect transition="in" filter="fade">
                                      <p:cBhvr>
                                        <p:cTn id="74" dur="750"/>
                                        <p:tgtEl>
                                          <p:spTgt spid="1135"/>
                                        </p:tgtEl>
                                      </p:cBhvr>
                                    </p:animEffect>
                                  </p:childTnLst>
                                </p:cTn>
                              </p:par>
                            </p:childTnLst>
                          </p:cTn>
                        </p:par>
                        <p:par>
                          <p:cTn id="75" fill="hold">
                            <p:stCondLst>
                              <p:cond delay="5250"/>
                            </p:stCondLst>
                            <p:childTnLst>
                              <p:par>
                                <p:cTn id="76" presetID="10" presetClass="entr" presetSubtype="0" fill="hold" nodeType="afterEffect">
                                  <p:stCondLst>
                                    <p:cond delay="0"/>
                                  </p:stCondLst>
                                  <p:childTnLst>
                                    <p:set>
                                      <p:cBhvr>
                                        <p:cTn id="77" dur="1" fill="hold">
                                          <p:stCondLst>
                                            <p:cond delay="0"/>
                                          </p:stCondLst>
                                        </p:cTn>
                                        <p:tgtEl>
                                          <p:spTgt spid="1136"/>
                                        </p:tgtEl>
                                        <p:attrNameLst>
                                          <p:attrName>style.visibility</p:attrName>
                                        </p:attrNameLst>
                                      </p:cBhvr>
                                      <p:to>
                                        <p:strVal val="visible"/>
                                      </p:to>
                                    </p:set>
                                    <p:animEffect transition="in" filter="fade">
                                      <p:cBhvr>
                                        <p:cTn id="78" dur="750"/>
                                        <p:tgtEl>
                                          <p:spTgt spid="1136"/>
                                        </p:tgtEl>
                                      </p:cBhvr>
                                    </p:animEffect>
                                  </p:childTnLst>
                                </p:cTn>
                              </p:par>
                            </p:childTnLst>
                          </p:cTn>
                        </p:par>
                        <p:par>
                          <p:cTn id="79" fill="hold">
                            <p:stCondLst>
                              <p:cond delay="6000"/>
                            </p:stCondLst>
                            <p:childTnLst>
                              <p:par>
                                <p:cTn id="80" presetID="10" presetClass="entr" presetSubtype="0" fill="hold" nodeType="afterEffect">
                                  <p:stCondLst>
                                    <p:cond delay="0"/>
                                  </p:stCondLst>
                                  <p:childTnLst>
                                    <p:set>
                                      <p:cBhvr>
                                        <p:cTn id="81" dur="1" fill="hold">
                                          <p:stCondLst>
                                            <p:cond delay="0"/>
                                          </p:stCondLst>
                                        </p:cTn>
                                        <p:tgtEl>
                                          <p:spTgt spid="1137"/>
                                        </p:tgtEl>
                                        <p:attrNameLst>
                                          <p:attrName>style.visibility</p:attrName>
                                        </p:attrNameLst>
                                      </p:cBhvr>
                                      <p:to>
                                        <p:strVal val="visible"/>
                                      </p:to>
                                    </p:set>
                                    <p:animEffect transition="in" filter="fade">
                                      <p:cBhvr>
                                        <p:cTn id="82" dur="750"/>
                                        <p:tgtEl>
                                          <p:spTgt spid="113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143"/>
                                        </p:tgtEl>
                                        <p:attrNameLst>
                                          <p:attrName>style.visibility</p:attrName>
                                        </p:attrNameLst>
                                      </p:cBhvr>
                                      <p:to>
                                        <p:strVal val="visible"/>
                                      </p:to>
                                    </p:set>
                                    <p:animEffect transition="in" filter="fade">
                                      <p:cBhvr>
                                        <p:cTn id="87" dur="1000"/>
                                        <p:tgtEl>
                                          <p:spTgt spid="1143"/>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160"/>
                                        </p:tgtEl>
                                        <p:attrNameLst>
                                          <p:attrName>style.visibility</p:attrName>
                                        </p:attrNameLst>
                                      </p:cBhvr>
                                      <p:to>
                                        <p:strVal val="visible"/>
                                      </p:to>
                                    </p:set>
                                    <p:animEffect transition="in" filter="fade">
                                      <p:cBhvr>
                                        <p:cTn id="91" dur="500"/>
                                        <p:tgtEl>
                                          <p:spTgt spid="1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29"/>
          <p:cNvSpPr txBox="1"/>
          <p:nvPr/>
        </p:nvSpPr>
        <p:spPr>
          <a:xfrm>
            <a:off x="0" y="6858000"/>
            <a:ext cx="873913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Photos by: </a:t>
            </a:r>
            <a:r>
              <a:rPr lang="en-US" sz="1000" b="0" i="0" u="sng">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Sharon Chen</a:t>
            </a:r>
            <a:r>
              <a:rPr lang="en-US" sz="1000" b="0" i="0">
                <a:solidFill>
                  <a:schemeClr val="dk1"/>
                </a:solidFill>
                <a:latin typeface="Arial"/>
                <a:ea typeface="Arial"/>
                <a:cs typeface="Arial"/>
                <a:sym typeface="Arial"/>
              </a:rPr>
              <a:t> </a:t>
            </a:r>
            <a:r>
              <a:rPr lang="en-US" sz="1000">
                <a:solidFill>
                  <a:schemeClr val="dk1"/>
                </a:solidFill>
                <a:latin typeface="Arial"/>
                <a:ea typeface="Arial"/>
                <a:cs typeface="Arial"/>
                <a:sym typeface="Arial"/>
              </a:rPr>
              <a:t>on </a:t>
            </a:r>
            <a:r>
              <a:rPr lang="en-US" sz="1000" u="sng">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r>
              <a:rPr lang="en-US" sz="1000" u="sng">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Getty</a:t>
            </a:r>
            <a:r>
              <a:rPr lang="en-US" sz="1000">
                <a:solidFill>
                  <a:schemeClr val="dk1"/>
                </a:solidFill>
                <a:latin typeface="Arial"/>
                <a:ea typeface="Arial"/>
                <a:cs typeface="Arial"/>
                <a:sym typeface="Arial"/>
              </a:rPr>
              <a:t> and </a:t>
            </a:r>
            <a:r>
              <a:rPr lang="en-US" sz="1000" u="sng">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Pan Yunbo</a:t>
            </a:r>
            <a:r>
              <a:rPr lang="en-US" sz="1000">
                <a:solidFill>
                  <a:schemeClr val="dk1"/>
                </a:solidFill>
                <a:latin typeface="Arial"/>
                <a:ea typeface="Arial"/>
                <a:cs typeface="Arial"/>
                <a:sym typeface="Arial"/>
              </a:rPr>
              <a:t> on </a:t>
            </a:r>
            <a:r>
              <a:rPr lang="en-US" sz="1000" u="sng">
                <a:solidFill>
                  <a:schemeClr val="dk1"/>
                </a:solidFill>
                <a:latin typeface="Arial"/>
                <a:ea typeface="Arial"/>
                <a:cs typeface="Arial"/>
                <a:sym typeface="Arial"/>
                <a:hlinkClick r:id="rId7">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endParaRPr/>
          </a:p>
        </p:txBody>
      </p:sp>
      <p:grpSp>
        <p:nvGrpSpPr>
          <p:cNvPr id="1166" name="Google Shape;1166;p29"/>
          <p:cNvGrpSpPr/>
          <p:nvPr/>
        </p:nvGrpSpPr>
        <p:grpSpPr>
          <a:xfrm>
            <a:off x="4201961" y="1235533"/>
            <a:ext cx="3788079" cy="4752517"/>
            <a:chOff x="4201961" y="807115"/>
            <a:chExt cx="3788079" cy="4752517"/>
          </a:xfrm>
        </p:grpSpPr>
        <p:grpSp>
          <p:nvGrpSpPr>
            <p:cNvPr id="1167" name="Google Shape;1167;p29"/>
            <p:cNvGrpSpPr/>
            <p:nvPr/>
          </p:nvGrpSpPr>
          <p:grpSpPr>
            <a:xfrm>
              <a:off x="4596495" y="807115"/>
              <a:ext cx="2999010" cy="2999010"/>
              <a:chOff x="1435214" y="906563"/>
              <a:chExt cx="3577602" cy="3577602"/>
            </a:xfrm>
          </p:grpSpPr>
          <p:pic>
            <p:nvPicPr>
              <p:cNvPr id="1168" name="Google Shape;1168;p29"/>
              <p:cNvPicPr preferRelativeResize="0"/>
              <p:nvPr/>
            </p:nvPicPr>
            <p:blipFill rotWithShape="1">
              <a:blip r:embed="rId8">
                <a:alphaModFix/>
              </a:blip>
              <a:srcRect t="29" b="28"/>
              <a:stretch/>
            </p:blipFill>
            <p:spPr>
              <a:xfrm>
                <a:off x="1578095" y="1050397"/>
                <a:ext cx="3291840" cy="3289933"/>
              </a:xfrm>
              <a:prstGeom prst="ellipse">
                <a:avLst/>
              </a:prstGeom>
              <a:noFill/>
              <a:ln>
                <a:noFill/>
              </a:ln>
            </p:spPr>
          </p:pic>
          <p:sp>
            <p:nvSpPr>
              <p:cNvPr id="1169" name="Google Shape;1169;p29"/>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170" name="Google Shape;1170;p29"/>
            <p:cNvGrpSpPr/>
            <p:nvPr/>
          </p:nvGrpSpPr>
          <p:grpSpPr>
            <a:xfrm>
              <a:off x="4201961" y="4328526"/>
              <a:ext cx="3788079" cy="1231106"/>
              <a:chOff x="878189" y="4065714"/>
              <a:chExt cx="3788079" cy="1231106"/>
            </a:xfrm>
          </p:grpSpPr>
          <p:sp>
            <p:nvSpPr>
              <p:cNvPr id="1171" name="Google Shape;1171;p29"/>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JPMorgan Chase</a:t>
                </a:r>
                <a:endParaRPr/>
              </a:p>
            </p:txBody>
          </p:sp>
          <p:sp>
            <p:nvSpPr>
              <p:cNvPr id="1172" name="Google Shape;1172;p29"/>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First Metaverse</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Bank</a:t>
                </a:r>
                <a:endParaRPr/>
              </a:p>
            </p:txBody>
          </p:sp>
        </p:grpSp>
      </p:grpSp>
      <p:grpSp>
        <p:nvGrpSpPr>
          <p:cNvPr id="1173" name="Google Shape;1173;p29"/>
          <p:cNvGrpSpPr/>
          <p:nvPr/>
        </p:nvGrpSpPr>
        <p:grpSpPr>
          <a:xfrm>
            <a:off x="228989" y="1235533"/>
            <a:ext cx="3788079" cy="4752517"/>
            <a:chOff x="228989" y="807115"/>
            <a:chExt cx="3788079" cy="4752517"/>
          </a:xfrm>
        </p:grpSpPr>
        <p:grpSp>
          <p:nvGrpSpPr>
            <p:cNvPr id="1174" name="Google Shape;1174;p29"/>
            <p:cNvGrpSpPr/>
            <p:nvPr/>
          </p:nvGrpSpPr>
          <p:grpSpPr>
            <a:xfrm>
              <a:off x="623522" y="807115"/>
              <a:ext cx="2999011" cy="2999010"/>
              <a:chOff x="1435214" y="906563"/>
              <a:chExt cx="3577602" cy="3577602"/>
            </a:xfrm>
          </p:grpSpPr>
          <p:pic>
            <p:nvPicPr>
              <p:cNvPr id="1175" name="Google Shape;1175;p29"/>
              <p:cNvPicPr preferRelativeResize="0"/>
              <p:nvPr/>
            </p:nvPicPr>
            <p:blipFill rotWithShape="1">
              <a:blip r:embed="rId9">
                <a:alphaModFix/>
              </a:blip>
              <a:srcRect l="16778" r="16777"/>
              <a:stretch/>
            </p:blipFill>
            <p:spPr>
              <a:xfrm>
                <a:off x="1578094" y="1050397"/>
                <a:ext cx="3291841" cy="3289933"/>
              </a:xfrm>
              <a:prstGeom prst="ellipse">
                <a:avLst/>
              </a:prstGeom>
              <a:noFill/>
              <a:ln>
                <a:noFill/>
              </a:ln>
            </p:spPr>
          </p:pic>
          <p:sp>
            <p:nvSpPr>
              <p:cNvPr id="1176" name="Google Shape;1176;p29"/>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177" name="Google Shape;1177;p29"/>
            <p:cNvGrpSpPr/>
            <p:nvPr/>
          </p:nvGrpSpPr>
          <p:grpSpPr>
            <a:xfrm>
              <a:off x="228989" y="4328526"/>
              <a:ext cx="3788079" cy="1231106"/>
              <a:chOff x="878189" y="4065714"/>
              <a:chExt cx="3788079" cy="1231106"/>
            </a:xfrm>
          </p:grpSpPr>
          <p:sp>
            <p:nvSpPr>
              <p:cNvPr id="1178" name="Google Shape;1178;p29"/>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OneRare</a:t>
                </a:r>
                <a:endParaRPr sz="2400" b="1">
                  <a:solidFill>
                    <a:schemeClr val="lt1"/>
                  </a:solidFill>
                  <a:latin typeface="Arial"/>
                  <a:ea typeface="Arial"/>
                  <a:cs typeface="Arial"/>
                  <a:sym typeface="Arial"/>
                </a:endParaRPr>
              </a:p>
            </p:txBody>
          </p:sp>
          <p:sp>
            <p:nvSpPr>
              <p:cNvPr id="1179" name="Google Shape;1179;p29"/>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Creating the </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‘Foodverse’</a:t>
                </a:r>
                <a:endParaRPr/>
              </a:p>
            </p:txBody>
          </p:sp>
        </p:grpSp>
      </p:grpSp>
      <p:grpSp>
        <p:nvGrpSpPr>
          <p:cNvPr id="1180" name="Google Shape;1180;p29"/>
          <p:cNvGrpSpPr/>
          <p:nvPr/>
        </p:nvGrpSpPr>
        <p:grpSpPr>
          <a:xfrm>
            <a:off x="8174933" y="1235533"/>
            <a:ext cx="3788079" cy="4752517"/>
            <a:chOff x="8174933" y="807115"/>
            <a:chExt cx="3788079" cy="4752517"/>
          </a:xfrm>
        </p:grpSpPr>
        <p:grpSp>
          <p:nvGrpSpPr>
            <p:cNvPr id="1181" name="Google Shape;1181;p29"/>
            <p:cNvGrpSpPr/>
            <p:nvPr/>
          </p:nvGrpSpPr>
          <p:grpSpPr>
            <a:xfrm>
              <a:off x="8569468" y="807115"/>
              <a:ext cx="2999010" cy="2999010"/>
              <a:chOff x="1435214" y="906563"/>
              <a:chExt cx="3577602" cy="3577602"/>
            </a:xfrm>
          </p:grpSpPr>
          <p:pic>
            <p:nvPicPr>
              <p:cNvPr id="1182" name="Google Shape;1182;p29"/>
              <p:cNvPicPr preferRelativeResize="0"/>
              <p:nvPr/>
            </p:nvPicPr>
            <p:blipFill rotWithShape="1">
              <a:blip r:embed="rId10">
                <a:alphaModFix/>
              </a:blip>
              <a:srcRect t="29" b="28"/>
              <a:stretch/>
            </p:blipFill>
            <p:spPr>
              <a:xfrm>
                <a:off x="1578095" y="1050397"/>
                <a:ext cx="3291840" cy="3289933"/>
              </a:xfrm>
              <a:prstGeom prst="ellipse">
                <a:avLst/>
              </a:prstGeom>
              <a:noFill/>
              <a:ln>
                <a:noFill/>
              </a:ln>
            </p:spPr>
          </p:pic>
          <p:sp>
            <p:nvSpPr>
              <p:cNvPr id="1183" name="Google Shape;1183;p29"/>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184" name="Google Shape;1184;p29"/>
            <p:cNvGrpSpPr/>
            <p:nvPr/>
          </p:nvGrpSpPr>
          <p:grpSpPr>
            <a:xfrm>
              <a:off x="8174933" y="4328526"/>
              <a:ext cx="3788079" cy="1231106"/>
              <a:chOff x="878189" y="4065714"/>
              <a:chExt cx="3788079" cy="1231106"/>
            </a:xfrm>
          </p:grpSpPr>
          <p:sp>
            <p:nvSpPr>
              <p:cNvPr id="1185" name="Google Shape;1185;p29"/>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Siemens</a:t>
                </a:r>
                <a:endParaRPr/>
              </a:p>
            </p:txBody>
          </p:sp>
          <p:sp>
            <p:nvSpPr>
              <p:cNvPr id="1186" name="Google Shape;1186;p29"/>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Metaverse for Industry Transformation</a:t>
                </a:r>
                <a:endParaRPr/>
              </a:p>
            </p:txBody>
          </p:sp>
        </p:grpSp>
      </p:grpSp>
      <p:sp>
        <p:nvSpPr>
          <p:cNvPr id="1187" name="Google Shape;1187;p29"/>
          <p:cNvSpPr/>
          <p:nvPr/>
        </p:nvSpPr>
        <p:spPr>
          <a:xfrm>
            <a:off x="480745" y="315913"/>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1188" name="Google Shape;1188;p29"/>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Metaverse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3"/>
                                        </p:tgtEl>
                                        <p:attrNameLst>
                                          <p:attrName>style.visibility</p:attrName>
                                        </p:attrNameLst>
                                      </p:cBhvr>
                                      <p:to>
                                        <p:strVal val="visible"/>
                                      </p:to>
                                    </p:set>
                                    <p:animEffect transition="in" filter="fade">
                                      <p:cBhvr>
                                        <p:cTn id="7" dur="1500"/>
                                        <p:tgtEl>
                                          <p:spTgt spid="1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6"/>
                                        </p:tgtEl>
                                        <p:attrNameLst>
                                          <p:attrName>style.visibility</p:attrName>
                                        </p:attrNameLst>
                                      </p:cBhvr>
                                      <p:to>
                                        <p:strVal val="visible"/>
                                      </p:to>
                                    </p:set>
                                    <p:animEffect transition="in" filter="fade">
                                      <p:cBhvr>
                                        <p:cTn id="12" dur="1500"/>
                                        <p:tgtEl>
                                          <p:spTgt spid="11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0"/>
                                        </p:tgtEl>
                                        <p:attrNameLst>
                                          <p:attrName>style.visibility</p:attrName>
                                        </p:attrNameLst>
                                      </p:cBhvr>
                                      <p:to>
                                        <p:strVal val="visible"/>
                                      </p:to>
                                    </p:set>
                                    <p:animEffect transition="in" filter="fade">
                                      <p:cBhvr>
                                        <p:cTn id="17" dur="1500"/>
                                        <p:tgtEl>
                                          <p:spTgt spid="1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5"/>
        <p:cNvGrpSpPr/>
        <p:nvPr/>
      </p:nvGrpSpPr>
      <p:grpSpPr>
        <a:xfrm>
          <a:off x="0" y="0"/>
          <a:ext cx="0" cy="0"/>
          <a:chOff x="0" y="0"/>
          <a:chExt cx="0" cy="0"/>
        </a:xfrm>
      </p:grpSpPr>
      <p:sp>
        <p:nvSpPr>
          <p:cNvPr id="306" name="Google Shape;306;p3"/>
          <p:cNvSpPr txBox="1"/>
          <p:nvPr/>
        </p:nvSpPr>
        <p:spPr>
          <a:xfrm>
            <a:off x="8492320" y="3808978"/>
            <a:ext cx="2640564" cy="58477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3200" b="0" i="0" u="none" strike="noStrike" cap="none">
                <a:solidFill>
                  <a:srgbClr val="009AD7"/>
                </a:solidFill>
                <a:latin typeface="Arial Black"/>
                <a:ea typeface="Arial Black"/>
                <a:cs typeface="Arial Black"/>
                <a:sym typeface="Arial Black"/>
              </a:rPr>
              <a:t>Transform?</a:t>
            </a:r>
            <a:endParaRPr/>
          </a:p>
        </p:txBody>
      </p:sp>
      <p:sp>
        <p:nvSpPr>
          <p:cNvPr id="307" name="Google Shape;307;p3"/>
          <p:cNvSpPr txBox="1"/>
          <p:nvPr/>
        </p:nvSpPr>
        <p:spPr>
          <a:xfrm>
            <a:off x="4775719" y="3808978"/>
            <a:ext cx="2640564" cy="58477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3200" b="0" i="0" u="none" strike="noStrike" cap="none">
                <a:solidFill>
                  <a:srgbClr val="009AD7"/>
                </a:solidFill>
                <a:latin typeface="Arial Black"/>
                <a:ea typeface="Arial Black"/>
                <a:cs typeface="Arial Black"/>
                <a:sym typeface="Arial Black"/>
              </a:rPr>
              <a:t>Grow?</a:t>
            </a:r>
            <a:endParaRPr/>
          </a:p>
        </p:txBody>
      </p:sp>
      <p:sp>
        <p:nvSpPr>
          <p:cNvPr id="308" name="Google Shape;308;p3"/>
          <p:cNvSpPr txBox="1"/>
          <p:nvPr/>
        </p:nvSpPr>
        <p:spPr>
          <a:xfrm>
            <a:off x="1015725" y="3808978"/>
            <a:ext cx="2640564" cy="58477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3200" b="0" i="0" u="none" strike="noStrike" cap="none">
                <a:solidFill>
                  <a:srgbClr val="009AD7"/>
                </a:solidFill>
                <a:latin typeface="Arial Black"/>
                <a:ea typeface="Arial Black"/>
                <a:cs typeface="Arial Black"/>
                <a:sym typeface="Arial Black"/>
              </a:rPr>
              <a:t>Save?</a:t>
            </a:r>
            <a:endParaRPr/>
          </a:p>
        </p:txBody>
      </p:sp>
      <p:sp>
        <p:nvSpPr>
          <p:cNvPr id="309" name="Google Shape;309;p3"/>
          <p:cNvSpPr/>
          <p:nvPr/>
        </p:nvSpPr>
        <p:spPr>
          <a:xfrm>
            <a:off x="9194800" y="2512478"/>
            <a:ext cx="1235606" cy="1019194"/>
          </a:xfrm>
          <a:custGeom>
            <a:avLst/>
            <a:gdLst/>
            <a:ahLst/>
            <a:cxnLst/>
            <a:rect l="l" t="t" r="r" b="b"/>
            <a:pathLst>
              <a:path w="1562628" h="1288938" extrusionOk="0">
                <a:moveTo>
                  <a:pt x="659401" y="276359"/>
                </a:moveTo>
                <a:lnTo>
                  <a:pt x="434439" y="782511"/>
                </a:lnTo>
                <a:lnTo>
                  <a:pt x="646563" y="782511"/>
                </a:lnTo>
                <a:lnTo>
                  <a:pt x="562680" y="1012580"/>
                </a:lnTo>
                <a:lnTo>
                  <a:pt x="752832" y="1012580"/>
                </a:lnTo>
                <a:lnTo>
                  <a:pt x="1152370" y="506428"/>
                </a:lnTo>
                <a:lnTo>
                  <a:pt x="895314" y="506428"/>
                </a:lnTo>
                <a:lnTo>
                  <a:pt x="987341" y="276359"/>
                </a:lnTo>
                <a:lnTo>
                  <a:pt x="659401" y="276359"/>
                </a:lnTo>
                <a:close/>
                <a:moveTo>
                  <a:pt x="962471" y="598456"/>
                </a:moveTo>
                <a:lnTo>
                  <a:pt x="708221" y="920552"/>
                </a:lnTo>
                <a:lnTo>
                  <a:pt x="694187" y="920552"/>
                </a:lnTo>
                <a:lnTo>
                  <a:pt x="778071" y="690483"/>
                </a:lnTo>
                <a:lnTo>
                  <a:pt x="576070" y="690483"/>
                </a:lnTo>
                <a:lnTo>
                  <a:pt x="719219" y="368387"/>
                </a:lnTo>
                <a:lnTo>
                  <a:pt x="851417" y="368387"/>
                </a:lnTo>
                <a:lnTo>
                  <a:pt x="759389" y="598456"/>
                </a:lnTo>
                <a:lnTo>
                  <a:pt x="962471" y="598456"/>
                </a:lnTo>
                <a:close/>
                <a:moveTo>
                  <a:pt x="1562629" y="599307"/>
                </a:moveTo>
                <a:lnTo>
                  <a:pt x="1380713" y="787503"/>
                </a:lnTo>
                <a:lnTo>
                  <a:pt x="1192494" y="605565"/>
                </a:lnTo>
                <a:lnTo>
                  <a:pt x="1256430" y="539397"/>
                </a:lnTo>
                <a:lnTo>
                  <a:pt x="1332514" y="612927"/>
                </a:lnTo>
                <a:cubicBezTo>
                  <a:pt x="1322253" y="425950"/>
                  <a:pt x="1218216" y="255676"/>
                  <a:pt x="1049782" y="161969"/>
                </a:cubicBezTo>
                <a:cubicBezTo>
                  <a:pt x="783730" y="13920"/>
                  <a:pt x="446840" y="109950"/>
                  <a:pt x="298814" y="376002"/>
                </a:cubicBezTo>
                <a:lnTo>
                  <a:pt x="218405" y="331254"/>
                </a:lnTo>
                <a:cubicBezTo>
                  <a:pt x="302058" y="180904"/>
                  <a:pt x="439271" y="72104"/>
                  <a:pt x="604759" y="24963"/>
                </a:cubicBezTo>
                <a:cubicBezTo>
                  <a:pt x="770202" y="-22201"/>
                  <a:pt x="944157" y="-2093"/>
                  <a:pt x="1094553" y="81560"/>
                </a:cubicBezTo>
                <a:cubicBezTo>
                  <a:pt x="1291677" y="191257"/>
                  <a:pt x="1413199" y="390818"/>
                  <a:pt x="1424495" y="609798"/>
                </a:cubicBezTo>
                <a:lnTo>
                  <a:pt x="1496484" y="535325"/>
                </a:lnTo>
                <a:lnTo>
                  <a:pt x="1562629" y="599307"/>
                </a:lnTo>
                <a:close/>
                <a:moveTo>
                  <a:pt x="1263838" y="912937"/>
                </a:moveTo>
                <a:lnTo>
                  <a:pt x="1344270" y="957685"/>
                </a:lnTo>
                <a:cubicBezTo>
                  <a:pt x="1260594" y="1108035"/>
                  <a:pt x="1123381" y="1216835"/>
                  <a:pt x="957915" y="1263976"/>
                </a:cubicBezTo>
                <a:cubicBezTo>
                  <a:pt x="899317" y="1280679"/>
                  <a:pt x="839660" y="1288939"/>
                  <a:pt x="780394" y="1288939"/>
                </a:cubicBezTo>
                <a:cubicBezTo>
                  <a:pt x="672216" y="1288939"/>
                  <a:pt x="565234" y="1261422"/>
                  <a:pt x="468121" y="1207379"/>
                </a:cubicBezTo>
                <a:cubicBezTo>
                  <a:pt x="271504" y="1097981"/>
                  <a:pt x="149660" y="898097"/>
                  <a:pt x="138202" y="679095"/>
                </a:cubicBezTo>
                <a:lnTo>
                  <a:pt x="66168" y="753591"/>
                </a:lnTo>
                <a:lnTo>
                  <a:pt x="0" y="689655"/>
                </a:lnTo>
                <a:lnTo>
                  <a:pt x="181939" y="501436"/>
                </a:lnTo>
                <a:lnTo>
                  <a:pt x="370135" y="683397"/>
                </a:lnTo>
                <a:lnTo>
                  <a:pt x="306176" y="749542"/>
                </a:lnTo>
                <a:lnTo>
                  <a:pt x="230184" y="676081"/>
                </a:lnTo>
                <a:cubicBezTo>
                  <a:pt x="240629" y="863012"/>
                  <a:pt x="344897" y="1033516"/>
                  <a:pt x="512847" y="1126947"/>
                </a:cubicBezTo>
                <a:cubicBezTo>
                  <a:pt x="641755" y="1198683"/>
                  <a:pt x="790862" y="1215915"/>
                  <a:pt x="932677" y="1175469"/>
                </a:cubicBezTo>
                <a:cubicBezTo>
                  <a:pt x="1074514" y="1135068"/>
                  <a:pt x="1192126" y="1041821"/>
                  <a:pt x="1263838" y="9129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3"/>
          <p:cNvSpPr/>
          <p:nvPr/>
        </p:nvSpPr>
        <p:spPr>
          <a:xfrm>
            <a:off x="5694284" y="2692526"/>
            <a:ext cx="803434" cy="805840"/>
          </a:xfrm>
          <a:custGeom>
            <a:avLst/>
            <a:gdLst/>
            <a:ahLst/>
            <a:cxnLst/>
            <a:rect l="l" t="t" r="r" b="b"/>
            <a:pathLst>
              <a:path w="921932" h="924693" extrusionOk="0">
                <a:moveTo>
                  <a:pt x="497317" y="360219"/>
                </a:moveTo>
                <a:lnTo>
                  <a:pt x="763967" y="93684"/>
                </a:lnTo>
                <a:lnTo>
                  <a:pt x="552856" y="93684"/>
                </a:lnTo>
                <a:lnTo>
                  <a:pt x="552856" y="1656"/>
                </a:lnTo>
                <a:lnTo>
                  <a:pt x="920966" y="1656"/>
                </a:lnTo>
                <a:lnTo>
                  <a:pt x="920966" y="369767"/>
                </a:lnTo>
                <a:lnTo>
                  <a:pt x="828939" y="369767"/>
                </a:lnTo>
                <a:lnTo>
                  <a:pt x="828939" y="158863"/>
                </a:lnTo>
                <a:lnTo>
                  <a:pt x="562381" y="425328"/>
                </a:lnTo>
                <a:lnTo>
                  <a:pt x="497317" y="360219"/>
                </a:lnTo>
                <a:close/>
                <a:moveTo>
                  <a:pt x="829905" y="553707"/>
                </a:moveTo>
                <a:lnTo>
                  <a:pt x="829905" y="765669"/>
                </a:lnTo>
                <a:lnTo>
                  <a:pt x="585388" y="521175"/>
                </a:lnTo>
                <a:lnTo>
                  <a:pt x="585342" y="521221"/>
                </a:lnTo>
                <a:lnTo>
                  <a:pt x="562381" y="498283"/>
                </a:lnTo>
                <a:lnTo>
                  <a:pt x="497317" y="563347"/>
                </a:lnTo>
                <a:lnTo>
                  <a:pt x="763990" y="829905"/>
                </a:lnTo>
                <a:lnTo>
                  <a:pt x="552856" y="829905"/>
                </a:lnTo>
                <a:lnTo>
                  <a:pt x="552856" y="921932"/>
                </a:lnTo>
                <a:lnTo>
                  <a:pt x="921933" y="921932"/>
                </a:lnTo>
                <a:lnTo>
                  <a:pt x="921933" y="553707"/>
                </a:lnTo>
                <a:lnTo>
                  <a:pt x="829905" y="553707"/>
                </a:lnTo>
                <a:close/>
                <a:moveTo>
                  <a:pt x="368801" y="93684"/>
                </a:moveTo>
                <a:lnTo>
                  <a:pt x="368801" y="1656"/>
                </a:lnTo>
                <a:lnTo>
                  <a:pt x="66720" y="1656"/>
                </a:lnTo>
                <a:lnTo>
                  <a:pt x="65064" y="0"/>
                </a:lnTo>
                <a:lnTo>
                  <a:pt x="63407" y="1656"/>
                </a:lnTo>
                <a:lnTo>
                  <a:pt x="690" y="1656"/>
                </a:lnTo>
                <a:lnTo>
                  <a:pt x="690" y="64373"/>
                </a:lnTo>
                <a:lnTo>
                  <a:pt x="0" y="65063"/>
                </a:lnTo>
                <a:lnTo>
                  <a:pt x="690" y="65754"/>
                </a:lnTo>
                <a:lnTo>
                  <a:pt x="690" y="369767"/>
                </a:lnTo>
                <a:lnTo>
                  <a:pt x="92718" y="369767"/>
                </a:lnTo>
                <a:lnTo>
                  <a:pt x="92718" y="157804"/>
                </a:lnTo>
                <a:lnTo>
                  <a:pt x="360219" y="425305"/>
                </a:lnTo>
                <a:lnTo>
                  <a:pt x="425283" y="360242"/>
                </a:lnTo>
                <a:lnTo>
                  <a:pt x="158748" y="93684"/>
                </a:lnTo>
                <a:lnTo>
                  <a:pt x="368801" y="93684"/>
                </a:lnTo>
                <a:close/>
                <a:moveTo>
                  <a:pt x="359092" y="498467"/>
                </a:moveTo>
                <a:lnTo>
                  <a:pt x="92718" y="767671"/>
                </a:lnTo>
                <a:lnTo>
                  <a:pt x="92718" y="557411"/>
                </a:lnTo>
                <a:lnTo>
                  <a:pt x="690" y="557411"/>
                </a:lnTo>
                <a:lnTo>
                  <a:pt x="690" y="924693"/>
                </a:lnTo>
                <a:lnTo>
                  <a:pt x="368801" y="924693"/>
                </a:lnTo>
                <a:lnTo>
                  <a:pt x="368801" y="832665"/>
                </a:lnTo>
                <a:lnTo>
                  <a:pt x="157850" y="832665"/>
                </a:lnTo>
                <a:lnTo>
                  <a:pt x="424500" y="563163"/>
                </a:lnTo>
                <a:lnTo>
                  <a:pt x="359092" y="4984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3"/>
          <p:cNvSpPr/>
          <p:nvPr/>
        </p:nvSpPr>
        <p:spPr>
          <a:xfrm>
            <a:off x="1781290" y="2425057"/>
            <a:ext cx="1109434" cy="1122786"/>
          </a:xfrm>
          <a:custGeom>
            <a:avLst/>
            <a:gdLst/>
            <a:ahLst/>
            <a:cxnLst/>
            <a:rect l="l" t="t" r="r" b="b"/>
            <a:pathLst>
              <a:path w="1273063" h="1288386" extrusionOk="0">
                <a:moveTo>
                  <a:pt x="1273063" y="529159"/>
                </a:moveTo>
                <a:cubicBezTo>
                  <a:pt x="1273063" y="440352"/>
                  <a:pt x="1200361" y="368110"/>
                  <a:pt x="1111049" y="368110"/>
                </a:cubicBezTo>
                <a:lnTo>
                  <a:pt x="1111049" y="414124"/>
                </a:lnTo>
                <a:lnTo>
                  <a:pt x="1111049" y="460138"/>
                </a:lnTo>
                <a:cubicBezTo>
                  <a:pt x="1149332" y="460138"/>
                  <a:pt x="1180484" y="491105"/>
                  <a:pt x="1180484" y="529159"/>
                </a:cubicBezTo>
                <a:cubicBezTo>
                  <a:pt x="1180484" y="559022"/>
                  <a:pt x="1161181" y="584283"/>
                  <a:pt x="1134424" y="593877"/>
                </a:cubicBezTo>
                <a:cubicBezTo>
                  <a:pt x="1127292" y="580096"/>
                  <a:pt x="1119607" y="566660"/>
                  <a:pt x="1111049" y="553822"/>
                </a:cubicBezTo>
                <a:cubicBezTo>
                  <a:pt x="1036345" y="442031"/>
                  <a:pt x="908657" y="368110"/>
                  <a:pt x="763829" y="368110"/>
                </a:cubicBezTo>
                <a:lnTo>
                  <a:pt x="486987" y="368110"/>
                </a:lnTo>
                <a:cubicBezTo>
                  <a:pt x="445943" y="324558"/>
                  <a:pt x="387551" y="299090"/>
                  <a:pt x="324052" y="299090"/>
                </a:cubicBezTo>
                <a:lnTo>
                  <a:pt x="231472" y="299090"/>
                </a:lnTo>
                <a:lnTo>
                  <a:pt x="231472" y="391117"/>
                </a:lnTo>
                <a:lnTo>
                  <a:pt x="231472" y="454731"/>
                </a:lnTo>
                <a:cubicBezTo>
                  <a:pt x="181294" y="493176"/>
                  <a:pt x="140871" y="542134"/>
                  <a:pt x="112918" y="598179"/>
                </a:cubicBezTo>
                <a:lnTo>
                  <a:pt x="92603" y="598179"/>
                </a:lnTo>
                <a:lnTo>
                  <a:pt x="0" y="598179"/>
                </a:lnTo>
                <a:lnTo>
                  <a:pt x="0" y="690207"/>
                </a:lnTo>
                <a:lnTo>
                  <a:pt x="0" y="874262"/>
                </a:lnTo>
                <a:lnTo>
                  <a:pt x="0" y="966290"/>
                </a:lnTo>
                <a:lnTo>
                  <a:pt x="92580" y="966290"/>
                </a:lnTo>
                <a:lnTo>
                  <a:pt x="113056" y="966290"/>
                </a:lnTo>
                <a:cubicBezTo>
                  <a:pt x="149499" y="1038761"/>
                  <a:pt x="207062" y="1099684"/>
                  <a:pt x="277739" y="1140475"/>
                </a:cubicBezTo>
                <a:lnTo>
                  <a:pt x="277739" y="1196358"/>
                </a:lnTo>
                <a:lnTo>
                  <a:pt x="277739" y="1288386"/>
                </a:lnTo>
                <a:lnTo>
                  <a:pt x="370319" y="1288386"/>
                </a:lnTo>
                <a:lnTo>
                  <a:pt x="486044" y="1288386"/>
                </a:lnTo>
                <a:lnTo>
                  <a:pt x="578623" y="1288386"/>
                </a:lnTo>
                <a:lnTo>
                  <a:pt x="578623" y="1196358"/>
                </a:lnTo>
                <a:lnTo>
                  <a:pt x="671203" y="1196358"/>
                </a:lnTo>
                <a:lnTo>
                  <a:pt x="671203" y="1288386"/>
                </a:lnTo>
                <a:lnTo>
                  <a:pt x="763783" y="1288386"/>
                </a:lnTo>
                <a:lnTo>
                  <a:pt x="879507" y="1288386"/>
                </a:lnTo>
                <a:lnTo>
                  <a:pt x="972087" y="1288386"/>
                </a:lnTo>
                <a:lnTo>
                  <a:pt x="972087" y="1196358"/>
                </a:lnTo>
                <a:lnTo>
                  <a:pt x="972087" y="1140475"/>
                </a:lnTo>
                <a:cubicBezTo>
                  <a:pt x="1098855" y="1067267"/>
                  <a:pt x="1180414" y="930399"/>
                  <a:pt x="1180414" y="782234"/>
                </a:cubicBezTo>
                <a:cubicBezTo>
                  <a:pt x="1180414" y="746919"/>
                  <a:pt x="1175468" y="712800"/>
                  <a:pt x="1167047" y="680061"/>
                </a:cubicBezTo>
                <a:cubicBezTo>
                  <a:pt x="1228844" y="657307"/>
                  <a:pt x="1273063" y="598340"/>
                  <a:pt x="1273063" y="529159"/>
                </a:cubicBezTo>
                <a:close/>
                <a:moveTo>
                  <a:pt x="879576" y="1082796"/>
                </a:moveTo>
                <a:lnTo>
                  <a:pt x="879576" y="1196358"/>
                </a:lnTo>
                <a:lnTo>
                  <a:pt x="763852" y="1196358"/>
                </a:lnTo>
                <a:lnTo>
                  <a:pt x="763852" y="1104331"/>
                </a:lnTo>
                <a:lnTo>
                  <a:pt x="486090" y="1104331"/>
                </a:lnTo>
                <a:lnTo>
                  <a:pt x="486090" y="1196358"/>
                </a:lnTo>
                <a:lnTo>
                  <a:pt x="370365" y="1196358"/>
                </a:lnTo>
                <a:lnTo>
                  <a:pt x="370365" y="1082796"/>
                </a:lnTo>
                <a:cubicBezTo>
                  <a:pt x="277003" y="1047251"/>
                  <a:pt x="204416" y="970270"/>
                  <a:pt x="175635" y="874262"/>
                </a:cubicBezTo>
                <a:lnTo>
                  <a:pt x="92603" y="874262"/>
                </a:lnTo>
                <a:lnTo>
                  <a:pt x="92603" y="690207"/>
                </a:lnTo>
                <a:lnTo>
                  <a:pt x="175635" y="690207"/>
                </a:lnTo>
                <a:cubicBezTo>
                  <a:pt x="199447" y="610764"/>
                  <a:pt x="253352" y="544343"/>
                  <a:pt x="324052" y="503575"/>
                </a:cubicBezTo>
                <a:lnTo>
                  <a:pt x="324052" y="391117"/>
                </a:lnTo>
                <a:cubicBezTo>
                  <a:pt x="370342" y="391117"/>
                  <a:pt x="416632" y="414124"/>
                  <a:pt x="439777" y="460138"/>
                </a:cubicBezTo>
                <a:cubicBezTo>
                  <a:pt x="439777" y="460138"/>
                  <a:pt x="478014" y="460138"/>
                  <a:pt x="486067" y="460138"/>
                </a:cubicBezTo>
                <a:lnTo>
                  <a:pt x="763829" y="460138"/>
                </a:lnTo>
                <a:cubicBezTo>
                  <a:pt x="942799" y="460138"/>
                  <a:pt x="1087881" y="604345"/>
                  <a:pt x="1087881" y="782234"/>
                </a:cubicBezTo>
                <a:cubicBezTo>
                  <a:pt x="1087881" y="919539"/>
                  <a:pt x="1001306" y="1036461"/>
                  <a:pt x="879576" y="1082796"/>
                </a:cubicBezTo>
                <a:close/>
                <a:moveTo>
                  <a:pt x="507302" y="506152"/>
                </a:moveTo>
                <a:lnTo>
                  <a:pt x="785064" y="506152"/>
                </a:lnTo>
                <a:lnTo>
                  <a:pt x="785064" y="598179"/>
                </a:lnTo>
                <a:lnTo>
                  <a:pt x="507302" y="598179"/>
                </a:lnTo>
                <a:lnTo>
                  <a:pt x="507302" y="506152"/>
                </a:lnTo>
                <a:close/>
                <a:moveTo>
                  <a:pt x="646171" y="322097"/>
                </a:moveTo>
                <a:cubicBezTo>
                  <a:pt x="735507" y="322097"/>
                  <a:pt x="808209" y="249855"/>
                  <a:pt x="808209" y="161048"/>
                </a:cubicBezTo>
                <a:cubicBezTo>
                  <a:pt x="808209" y="72242"/>
                  <a:pt x="735507" y="0"/>
                  <a:pt x="646171" y="0"/>
                </a:cubicBezTo>
                <a:cubicBezTo>
                  <a:pt x="556836" y="0"/>
                  <a:pt x="484157" y="72242"/>
                  <a:pt x="484157" y="161048"/>
                </a:cubicBezTo>
                <a:cubicBezTo>
                  <a:pt x="484157" y="249855"/>
                  <a:pt x="556836" y="322097"/>
                  <a:pt x="646171" y="322097"/>
                </a:cubicBezTo>
                <a:close/>
                <a:moveTo>
                  <a:pt x="646171" y="92028"/>
                </a:moveTo>
                <a:cubicBezTo>
                  <a:pt x="684478" y="92028"/>
                  <a:pt x="715629" y="122995"/>
                  <a:pt x="715629" y="161048"/>
                </a:cubicBezTo>
                <a:cubicBezTo>
                  <a:pt x="715629" y="199102"/>
                  <a:pt x="684478" y="230069"/>
                  <a:pt x="646171" y="230069"/>
                </a:cubicBezTo>
                <a:cubicBezTo>
                  <a:pt x="607888" y="230069"/>
                  <a:pt x="576737" y="199102"/>
                  <a:pt x="576737" y="161048"/>
                </a:cubicBezTo>
                <a:cubicBezTo>
                  <a:pt x="576737" y="122995"/>
                  <a:pt x="607888" y="92028"/>
                  <a:pt x="646171" y="920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500"/>
                                        <p:tgtEl>
                                          <p:spTgt spid="311"/>
                                        </p:tgtEl>
                                      </p:cBhvr>
                                    </p:animEffect>
                                  </p:childTnLst>
                                </p:cTn>
                              </p:par>
                              <p:par>
                                <p:cTn id="8" presetID="10" presetClass="entr" presetSubtype="0" fill="hold" nodeType="withEffect">
                                  <p:stCondLst>
                                    <p:cond delay="0"/>
                                  </p:stCondLst>
                                  <p:childTnLst>
                                    <p:set>
                                      <p:cBhvr>
                                        <p:cTn id="9" dur="1" fill="hold">
                                          <p:stCondLst>
                                            <p:cond delay="0"/>
                                          </p:stCondLst>
                                        </p:cTn>
                                        <p:tgtEl>
                                          <p:spTgt spid="308"/>
                                        </p:tgtEl>
                                        <p:attrNameLst>
                                          <p:attrName>style.visibility</p:attrName>
                                        </p:attrNameLst>
                                      </p:cBhvr>
                                      <p:to>
                                        <p:strVal val="visible"/>
                                      </p:to>
                                    </p:set>
                                    <p:animEffect transition="in" filter="fade">
                                      <p:cBhvr>
                                        <p:cTn id="10" dur="1500"/>
                                        <p:tgtEl>
                                          <p:spTgt spid="3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0"/>
                                        </p:tgtEl>
                                        <p:attrNameLst>
                                          <p:attrName>style.visibility</p:attrName>
                                        </p:attrNameLst>
                                      </p:cBhvr>
                                      <p:to>
                                        <p:strVal val="visible"/>
                                      </p:to>
                                    </p:set>
                                    <p:animEffect transition="in" filter="fade">
                                      <p:cBhvr>
                                        <p:cTn id="15" dur="500"/>
                                        <p:tgtEl>
                                          <p:spTgt spid="310"/>
                                        </p:tgtEl>
                                      </p:cBhvr>
                                    </p:animEffect>
                                  </p:childTnLst>
                                </p:cTn>
                              </p:par>
                              <p:par>
                                <p:cTn id="16" presetID="10" presetClass="entr" presetSubtype="0" fill="hold" nodeType="withEffect">
                                  <p:stCondLst>
                                    <p:cond delay="0"/>
                                  </p:stCondLst>
                                  <p:childTnLst>
                                    <p:set>
                                      <p:cBhvr>
                                        <p:cTn id="17" dur="1" fill="hold">
                                          <p:stCondLst>
                                            <p:cond delay="0"/>
                                          </p:stCondLst>
                                        </p:cTn>
                                        <p:tgtEl>
                                          <p:spTgt spid="307"/>
                                        </p:tgtEl>
                                        <p:attrNameLst>
                                          <p:attrName>style.visibility</p:attrName>
                                        </p:attrNameLst>
                                      </p:cBhvr>
                                      <p:to>
                                        <p:strVal val="visible"/>
                                      </p:to>
                                    </p:set>
                                    <p:animEffect transition="in" filter="fade">
                                      <p:cBhvr>
                                        <p:cTn id="18" dur="1500"/>
                                        <p:tgtEl>
                                          <p:spTgt spid="3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9"/>
                                        </p:tgtEl>
                                        <p:attrNameLst>
                                          <p:attrName>style.visibility</p:attrName>
                                        </p:attrNameLst>
                                      </p:cBhvr>
                                      <p:to>
                                        <p:strVal val="visible"/>
                                      </p:to>
                                    </p:set>
                                    <p:animEffect transition="in" filter="fade">
                                      <p:cBhvr>
                                        <p:cTn id="23" dur="500"/>
                                        <p:tgtEl>
                                          <p:spTgt spid="309"/>
                                        </p:tgtEl>
                                      </p:cBhvr>
                                    </p:animEffect>
                                  </p:childTnLst>
                                </p:cTn>
                              </p:par>
                              <p:par>
                                <p:cTn id="24" presetID="10" presetClass="entr" presetSubtype="0" fill="hold" nodeType="withEffect">
                                  <p:stCondLst>
                                    <p:cond delay="0"/>
                                  </p:stCondLst>
                                  <p:childTnLst>
                                    <p:set>
                                      <p:cBhvr>
                                        <p:cTn id="25" dur="1" fill="hold">
                                          <p:stCondLst>
                                            <p:cond delay="0"/>
                                          </p:stCondLst>
                                        </p:cTn>
                                        <p:tgtEl>
                                          <p:spTgt spid="306"/>
                                        </p:tgtEl>
                                        <p:attrNameLst>
                                          <p:attrName>style.visibility</p:attrName>
                                        </p:attrNameLst>
                                      </p:cBhvr>
                                      <p:to>
                                        <p:strVal val="visible"/>
                                      </p:to>
                                    </p:set>
                                    <p:animEffect transition="in" filter="fade">
                                      <p:cBhvr>
                                        <p:cTn id="26" dur="1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30"/>
          <p:cNvSpPr/>
          <p:nvPr/>
        </p:nvSpPr>
        <p:spPr>
          <a:xfrm>
            <a:off x="868680" y="1117582"/>
            <a:ext cx="10454640" cy="863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b="1">
                <a:solidFill>
                  <a:schemeClr val="lt1"/>
                </a:solidFill>
                <a:latin typeface="Arial"/>
                <a:ea typeface="Arial"/>
                <a:cs typeface="Arial"/>
                <a:sym typeface="Arial"/>
              </a:rPr>
              <a:t>Gartner’s Top Strategic Technology Trends for 2023</a:t>
            </a:r>
            <a:endParaRPr/>
          </a:p>
        </p:txBody>
      </p:sp>
      <p:sp>
        <p:nvSpPr>
          <p:cNvPr id="1194" name="Google Shape;1194;p30"/>
          <p:cNvSpPr txBox="1"/>
          <p:nvPr/>
        </p:nvSpPr>
        <p:spPr>
          <a:xfrm>
            <a:off x="7999450" y="3976770"/>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Metaverse</a:t>
            </a:r>
            <a:endParaRPr/>
          </a:p>
        </p:txBody>
      </p:sp>
      <p:sp>
        <p:nvSpPr>
          <p:cNvPr id="1195" name="Google Shape;1195;p30"/>
          <p:cNvSpPr txBox="1"/>
          <p:nvPr/>
        </p:nvSpPr>
        <p:spPr>
          <a:xfrm>
            <a:off x="7999450" y="3314477"/>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Adaptive AI</a:t>
            </a:r>
            <a:endParaRPr/>
          </a:p>
        </p:txBody>
      </p:sp>
      <p:sp>
        <p:nvSpPr>
          <p:cNvPr id="1196" name="Google Shape;1196;p30"/>
          <p:cNvSpPr txBox="1"/>
          <p:nvPr/>
        </p:nvSpPr>
        <p:spPr>
          <a:xfrm>
            <a:off x="7999450" y="265218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Superapps</a:t>
            </a:r>
            <a:endParaRPr sz="1800" b="1">
              <a:solidFill>
                <a:srgbClr val="6F7878"/>
              </a:solidFill>
              <a:latin typeface="Arial"/>
              <a:ea typeface="Arial"/>
              <a:cs typeface="Arial"/>
              <a:sym typeface="Arial"/>
            </a:endParaRPr>
          </a:p>
        </p:txBody>
      </p:sp>
      <p:sp>
        <p:nvSpPr>
          <p:cNvPr id="1197" name="Google Shape;1197;p30"/>
          <p:cNvSpPr/>
          <p:nvPr/>
        </p:nvSpPr>
        <p:spPr>
          <a:xfrm>
            <a:off x="8124573" y="4073908"/>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198" name="Google Shape;1198;p30"/>
          <p:cNvSpPr/>
          <p:nvPr/>
        </p:nvSpPr>
        <p:spPr>
          <a:xfrm>
            <a:off x="8101841" y="3430210"/>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199" name="Google Shape;1199;p30"/>
          <p:cNvSpPr/>
          <p:nvPr/>
        </p:nvSpPr>
        <p:spPr>
          <a:xfrm>
            <a:off x="8130691" y="2790888"/>
            <a:ext cx="424865" cy="335501"/>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2"/>
              </a:solidFill>
              <a:latin typeface="Arial Black"/>
              <a:ea typeface="Arial Black"/>
              <a:cs typeface="Arial Black"/>
              <a:sym typeface="Arial Black"/>
            </a:endParaRPr>
          </a:p>
        </p:txBody>
      </p:sp>
      <p:sp>
        <p:nvSpPr>
          <p:cNvPr id="1200" name="Google Shape;1200;p30"/>
          <p:cNvSpPr txBox="1"/>
          <p:nvPr/>
        </p:nvSpPr>
        <p:spPr>
          <a:xfrm>
            <a:off x="479465" y="265218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Digital Immune System</a:t>
            </a:r>
            <a:endParaRPr/>
          </a:p>
        </p:txBody>
      </p:sp>
      <p:sp>
        <p:nvSpPr>
          <p:cNvPr id="1201" name="Google Shape;1201;p30"/>
          <p:cNvSpPr txBox="1"/>
          <p:nvPr/>
        </p:nvSpPr>
        <p:spPr>
          <a:xfrm>
            <a:off x="479465" y="3314477"/>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Applied Observability</a:t>
            </a:r>
            <a:endParaRPr/>
          </a:p>
        </p:txBody>
      </p:sp>
      <p:sp>
        <p:nvSpPr>
          <p:cNvPr id="1202" name="Google Shape;1202;p30"/>
          <p:cNvSpPr txBox="1"/>
          <p:nvPr/>
        </p:nvSpPr>
        <p:spPr>
          <a:xfrm>
            <a:off x="479465" y="3976770"/>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AI TRiSM</a:t>
            </a:r>
            <a:endParaRPr/>
          </a:p>
        </p:txBody>
      </p:sp>
      <p:sp>
        <p:nvSpPr>
          <p:cNvPr id="1203" name="Google Shape;1203;p30"/>
          <p:cNvSpPr/>
          <p:nvPr/>
        </p:nvSpPr>
        <p:spPr>
          <a:xfrm>
            <a:off x="649021" y="2785139"/>
            <a:ext cx="348237" cy="347004"/>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204" name="Google Shape;1204;p30"/>
          <p:cNvSpPr/>
          <p:nvPr/>
        </p:nvSpPr>
        <p:spPr>
          <a:xfrm>
            <a:off x="610015" y="3499149"/>
            <a:ext cx="426248" cy="243570"/>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205" name="Google Shape;1205;p30"/>
          <p:cNvSpPr/>
          <p:nvPr/>
        </p:nvSpPr>
        <p:spPr>
          <a:xfrm>
            <a:off x="602403" y="4128998"/>
            <a:ext cx="441471" cy="308458"/>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206" name="Google Shape;1206;p30"/>
          <p:cNvSpPr txBox="1"/>
          <p:nvPr/>
        </p:nvSpPr>
        <p:spPr>
          <a:xfrm>
            <a:off x="479466" y="4639063"/>
            <a:ext cx="11233070"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365750" tIns="45700" rIns="0" bIns="45700" anchor="ctr" anchorCtr="0">
            <a:noAutofit/>
          </a:bodyPr>
          <a:lstStyle/>
          <a:p>
            <a:pPr marL="0" marR="0" lvl="0" indent="0" algn="ctr" rtl="0">
              <a:spcBef>
                <a:spcPts val="0"/>
              </a:spcBef>
              <a:spcAft>
                <a:spcPts val="0"/>
              </a:spcAft>
              <a:buNone/>
            </a:pPr>
            <a:r>
              <a:rPr lang="en-US" sz="1800" b="1">
                <a:solidFill>
                  <a:srgbClr val="FFFFFF"/>
                </a:solidFill>
                <a:latin typeface="Arial"/>
                <a:ea typeface="Arial"/>
                <a:cs typeface="Arial"/>
                <a:sym typeface="Arial"/>
              </a:rPr>
              <a:t>Sustainable Technology</a:t>
            </a:r>
            <a:endParaRPr/>
          </a:p>
        </p:txBody>
      </p:sp>
      <p:sp>
        <p:nvSpPr>
          <p:cNvPr id="1207" name="Google Shape;1207;p30"/>
          <p:cNvSpPr/>
          <p:nvPr/>
        </p:nvSpPr>
        <p:spPr>
          <a:xfrm>
            <a:off x="4502934" y="4733542"/>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208" name="Google Shape;1208;p30"/>
          <p:cNvSpPr txBox="1"/>
          <p:nvPr/>
        </p:nvSpPr>
        <p:spPr>
          <a:xfrm>
            <a:off x="4239459" y="397676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Wireless-Value Realization</a:t>
            </a:r>
            <a:endParaRPr/>
          </a:p>
        </p:txBody>
      </p:sp>
      <p:sp>
        <p:nvSpPr>
          <p:cNvPr id="1209" name="Google Shape;1209;p30"/>
          <p:cNvSpPr txBox="1"/>
          <p:nvPr/>
        </p:nvSpPr>
        <p:spPr>
          <a:xfrm>
            <a:off x="4239459" y="2652183"/>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Industry Cloud Platforms</a:t>
            </a:r>
            <a:endParaRPr/>
          </a:p>
        </p:txBody>
      </p:sp>
      <p:sp>
        <p:nvSpPr>
          <p:cNvPr id="1210" name="Google Shape;1210;p30"/>
          <p:cNvSpPr txBox="1"/>
          <p:nvPr/>
        </p:nvSpPr>
        <p:spPr>
          <a:xfrm>
            <a:off x="4239459" y="3314476"/>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Platform Engineering</a:t>
            </a:r>
            <a:endParaRPr/>
          </a:p>
        </p:txBody>
      </p:sp>
      <p:sp>
        <p:nvSpPr>
          <p:cNvPr id="1211" name="Google Shape;1211;p30"/>
          <p:cNvSpPr/>
          <p:nvPr/>
        </p:nvSpPr>
        <p:spPr>
          <a:xfrm>
            <a:off x="4396649" y="4081520"/>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212" name="Google Shape;1212;p30"/>
          <p:cNvSpPr/>
          <p:nvPr/>
        </p:nvSpPr>
        <p:spPr>
          <a:xfrm>
            <a:off x="4354785" y="2815105"/>
            <a:ext cx="456695" cy="287071"/>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213" name="Google Shape;1213;p30"/>
          <p:cNvSpPr/>
          <p:nvPr/>
        </p:nvSpPr>
        <p:spPr>
          <a:xfrm>
            <a:off x="4354785" y="3477398"/>
            <a:ext cx="456695" cy="28707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214" name="Google Shape;1214;p30"/>
          <p:cNvSpPr txBox="1"/>
          <p:nvPr/>
        </p:nvSpPr>
        <p:spPr>
          <a:xfrm>
            <a:off x="479465"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6F7878"/>
                </a:solidFill>
                <a:latin typeface="Arial Black"/>
                <a:ea typeface="Arial Black"/>
                <a:cs typeface="Arial Black"/>
                <a:sym typeface="Arial Black"/>
              </a:rPr>
              <a:t>Optimize</a:t>
            </a:r>
            <a:endParaRPr/>
          </a:p>
        </p:txBody>
      </p:sp>
      <p:sp>
        <p:nvSpPr>
          <p:cNvPr id="1215" name="Google Shape;1215;p30"/>
          <p:cNvSpPr txBox="1"/>
          <p:nvPr/>
        </p:nvSpPr>
        <p:spPr>
          <a:xfrm>
            <a:off x="7999450"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6F7878"/>
                </a:solidFill>
                <a:latin typeface="Arial Black"/>
                <a:ea typeface="Arial Black"/>
                <a:cs typeface="Arial Black"/>
                <a:sym typeface="Arial Black"/>
              </a:rPr>
              <a:t>Pioneer</a:t>
            </a:r>
            <a:endParaRPr/>
          </a:p>
        </p:txBody>
      </p:sp>
      <p:sp>
        <p:nvSpPr>
          <p:cNvPr id="1216" name="Google Shape;1216;p30"/>
          <p:cNvSpPr txBox="1"/>
          <p:nvPr/>
        </p:nvSpPr>
        <p:spPr>
          <a:xfrm>
            <a:off x="4239459"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6F7878"/>
                </a:solidFill>
                <a:latin typeface="Arial Black"/>
                <a:ea typeface="Arial Black"/>
                <a:cs typeface="Arial Black"/>
                <a:sym typeface="Arial Black"/>
              </a:rPr>
              <a:t>Scale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pSp>
        <p:nvGrpSpPr>
          <p:cNvPr id="1221" name="Google Shape;1221;p31"/>
          <p:cNvGrpSpPr/>
          <p:nvPr/>
        </p:nvGrpSpPr>
        <p:grpSpPr>
          <a:xfrm>
            <a:off x="1559219" y="2488068"/>
            <a:ext cx="9073562" cy="3980983"/>
            <a:chOff x="1559219" y="2405273"/>
            <a:chExt cx="9073562" cy="3980983"/>
          </a:xfrm>
        </p:grpSpPr>
        <p:sp>
          <p:nvSpPr>
            <p:cNvPr id="1222" name="Google Shape;1222;p31"/>
            <p:cNvSpPr/>
            <p:nvPr/>
          </p:nvSpPr>
          <p:spPr>
            <a:xfrm>
              <a:off x="4626169" y="5730888"/>
              <a:ext cx="2939662" cy="65536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Sustainable IT</a:t>
              </a:r>
              <a:endParaRPr/>
            </a:p>
          </p:txBody>
        </p:sp>
        <p:sp>
          <p:nvSpPr>
            <p:cNvPr id="1223" name="Google Shape;1223;p31"/>
            <p:cNvSpPr/>
            <p:nvPr/>
          </p:nvSpPr>
          <p:spPr>
            <a:xfrm>
              <a:off x="1559219" y="2405273"/>
              <a:ext cx="2939662" cy="65536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Enterprise Sustainability</a:t>
              </a:r>
              <a:endParaRPr/>
            </a:p>
          </p:txBody>
        </p:sp>
        <p:sp>
          <p:nvSpPr>
            <p:cNvPr id="1224" name="Google Shape;1224;p31"/>
            <p:cNvSpPr/>
            <p:nvPr/>
          </p:nvSpPr>
          <p:spPr>
            <a:xfrm>
              <a:off x="7693119" y="2405273"/>
              <a:ext cx="2939662" cy="65536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Customer and Society Sustainability</a:t>
              </a:r>
              <a:endParaRPr/>
            </a:p>
          </p:txBody>
        </p:sp>
      </p:grpSp>
      <p:sp>
        <p:nvSpPr>
          <p:cNvPr id="1225" name="Google Shape;1225;p31"/>
          <p:cNvSpPr txBox="1"/>
          <p:nvPr/>
        </p:nvSpPr>
        <p:spPr>
          <a:xfrm>
            <a:off x="2146088" y="1027291"/>
            <a:ext cx="7899824" cy="523220"/>
          </a:xfrm>
          <a:prstGeom prst="rect">
            <a:avLst/>
          </a:prstGeom>
          <a:solidFill>
            <a:schemeClr val="dk2"/>
          </a:solid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800" b="1">
                <a:solidFill>
                  <a:srgbClr val="FF540A"/>
                </a:solidFill>
                <a:latin typeface="Arial"/>
                <a:ea typeface="Arial"/>
                <a:cs typeface="Arial"/>
                <a:sym typeface="Arial"/>
              </a:rPr>
              <a:t>Technology Enablement </a:t>
            </a:r>
            <a:endParaRPr/>
          </a:p>
        </p:txBody>
      </p:sp>
      <p:grpSp>
        <p:nvGrpSpPr>
          <p:cNvPr id="1226" name="Google Shape;1226;p31"/>
          <p:cNvGrpSpPr/>
          <p:nvPr/>
        </p:nvGrpSpPr>
        <p:grpSpPr>
          <a:xfrm>
            <a:off x="2083069" y="1537710"/>
            <a:ext cx="8025862" cy="4340927"/>
            <a:chOff x="2892688" y="1385881"/>
            <a:chExt cx="6280168" cy="4340927"/>
          </a:xfrm>
        </p:grpSpPr>
        <p:cxnSp>
          <p:nvCxnSpPr>
            <p:cNvPr id="1227" name="Google Shape;1227;p31"/>
            <p:cNvCxnSpPr>
              <a:stCxn id="1228" idx="0"/>
            </p:cNvCxnSpPr>
            <p:nvPr/>
          </p:nvCxnSpPr>
          <p:spPr>
            <a:xfrm rot="10800000" flipH="1">
              <a:off x="2892688" y="1385946"/>
              <a:ext cx="3054600" cy="3425700"/>
            </a:xfrm>
            <a:prstGeom prst="straightConnector1">
              <a:avLst/>
            </a:prstGeom>
            <a:noFill/>
            <a:ln w="28575" cap="flat" cmpd="sng">
              <a:solidFill>
                <a:srgbClr val="FF540A"/>
              </a:solidFill>
              <a:prstDash val="dash"/>
              <a:round/>
              <a:headEnd type="none" w="sm" len="sm"/>
              <a:tailEnd type="none" w="sm" len="sm"/>
            </a:ln>
          </p:spPr>
        </p:cxnSp>
        <p:sp>
          <p:nvSpPr>
            <p:cNvPr id="1228" name="Google Shape;1228;p31"/>
            <p:cNvSpPr/>
            <p:nvPr/>
          </p:nvSpPr>
          <p:spPr>
            <a:xfrm>
              <a:off x="2892688" y="4811646"/>
              <a:ext cx="6280168" cy="915162"/>
            </a:xfrm>
            <a:custGeom>
              <a:avLst/>
              <a:gdLst/>
              <a:ahLst/>
              <a:cxnLst/>
              <a:rect l="l" t="t" r="r" b="b"/>
              <a:pathLst>
                <a:path w="5415034" h="359822" extrusionOk="0">
                  <a:moveTo>
                    <a:pt x="0" y="0"/>
                  </a:moveTo>
                  <a:cubicBezTo>
                    <a:pt x="600599" y="165970"/>
                    <a:pt x="644800" y="186261"/>
                    <a:pt x="1338937" y="276773"/>
                  </a:cubicBezTo>
                  <a:cubicBezTo>
                    <a:pt x="2024687" y="344336"/>
                    <a:pt x="2241270" y="355661"/>
                    <a:pt x="2755710" y="359486"/>
                  </a:cubicBezTo>
                  <a:cubicBezTo>
                    <a:pt x="3233290" y="363543"/>
                    <a:pt x="3708364" y="330963"/>
                    <a:pt x="4400417" y="261475"/>
                  </a:cubicBezTo>
                  <a:cubicBezTo>
                    <a:pt x="5067310" y="146090"/>
                    <a:pt x="4985914" y="180570"/>
                    <a:pt x="5415034" y="26700"/>
                  </a:cubicBezTo>
                </a:path>
              </a:pathLst>
            </a:custGeom>
            <a:noFill/>
            <a:ln w="28575" cap="flat" cmpd="sng">
              <a:solidFill>
                <a:srgbClr val="FF540A"/>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540A"/>
                </a:solidFill>
                <a:latin typeface="Arial"/>
                <a:ea typeface="Arial"/>
                <a:cs typeface="Arial"/>
                <a:sym typeface="Arial"/>
              </a:endParaRPr>
            </a:p>
          </p:txBody>
        </p:sp>
        <p:cxnSp>
          <p:nvCxnSpPr>
            <p:cNvPr id="1229" name="Google Shape;1229;p31"/>
            <p:cNvCxnSpPr/>
            <p:nvPr/>
          </p:nvCxnSpPr>
          <p:spPr>
            <a:xfrm rot="10800000">
              <a:off x="6096001" y="1385881"/>
              <a:ext cx="3060164" cy="3464458"/>
            </a:xfrm>
            <a:prstGeom prst="straightConnector1">
              <a:avLst/>
            </a:prstGeom>
            <a:noFill/>
            <a:ln w="28575" cap="flat" cmpd="sng">
              <a:solidFill>
                <a:srgbClr val="FF540A"/>
              </a:solidFill>
              <a:prstDash val="dash"/>
              <a:round/>
              <a:headEnd type="none" w="sm" len="sm"/>
              <a:tailEnd type="none" w="sm" len="sm"/>
            </a:ln>
          </p:spPr>
        </p:cxnSp>
      </p:grpSp>
      <p:grpSp>
        <p:nvGrpSpPr>
          <p:cNvPr id="1230" name="Google Shape;1230;p31"/>
          <p:cNvGrpSpPr/>
          <p:nvPr/>
        </p:nvGrpSpPr>
        <p:grpSpPr>
          <a:xfrm>
            <a:off x="3359788" y="1684817"/>
            <a:ext cx="5419608" cy="2854182"/>
            <a:chOff x="3186279" y="809911"/>
            <a:chExt cx="6315614" cy="3326055"/>
          </a:xfrm>
        </p:grpSpPr>
        <p:sp>
          <p:nvSpPr>
            <p:cNvPr id="1231" name="Google Shape;1231;p31"/>
            <p:cNvSpPr/>
            <p:nvPr/>
          </p:nvSpPr>
          <p:spPr>
            <a:xfrm>
              <a:off x="3186279" y="809911"/>
              <a:ext cx="6315614" cy="3326055"/>
            </a:xfrm>
            <a:custGeom>
              <a:avLst/>
              <a:gdLst/>
              <a:ahLst/>
              <a:cxnLst/>
              <a:rect l="l" t="t" r="r" b="b"/>
              <a:pathLst>
                <a:path w="5840492" h="3075837" extrusionOk="0">
                  <a:moveTo>
                    <a:pt x="2920199" y="0"/>
                  </a:moveTo>
                  <a:lnTo>
                    <a:pt x="0" y="3075838"/>
                  </a:lnTo>
                  <a:lnTo>
                    <a:pt x="5840493" y="3075838"/>
                  </a:lnTo>
                  <a:lnTo>
                    <a:pt x="2920199" y="0"/>
                  </a:lnTo>
                  <a:close/>
                </a:path>
              </a:pathLst>
            </a:custGeom>
            <a:solidFill>
              <a:srgbClr val="002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2" name="Google Shape;1232;p31"/>
            <p:cNvSpPr/>
            <p:nvPr/>
          </p:nvSpPr>
          <p:spPr>
            <a:xfrm>
              <a:off x="4207426" y="878927"/>
              <a:ext cx="4049064" cy="2288468"/>
            </a:xfrm>
            <a:custGeom>
              <a:avLst/>
              <a:gdLst/>
              <a:ahLst/>
              <a:cxnLst/>
              <a:rect l="l" t="t" r="r" b="b"/>
              <a:pathLst>
                <a:path w="3744454" h="2116307" extrusionOk="0">
                  <a:moveTo>
                    <a:pt x="0" y="2075196"/>
                  </a:moveTo>
                  <a:lnTo>
                    <a:pt x="59374" y="2098294"/>
                  </a:lnTo>
                  <a:cubicBezTo>
                    <a:pt x="90138" y="2121193"/>
                    <a:pt x="131973" y="2122362"/>
                    <a:pt x="163964" y="2101216"/>
                  </a:cubicBezTo>
                  <a:lnTo>
                    <a:pt x="1354849" y="1066164"/>
                  </a:lnTo>
                  <a:cubicBezTo>
                    <a:pt x="1387991" y="1044263"/>
                    <a:pt x="1431536" y="1046403"/>
                    <a:pt x="1462365" y="1071443"/>
                  </a:cubicBezTo>
                  <a:lnTo>
                    <a:pt x="1646152" y="1220493"/>
                  </a:lnTo>
                  <a:cubicBezTo>
                    <a:pt x="1682201" y="1249813"/>
                    <a:pt x="1734590" y="1247211"/>
                    <a:pt x="1767543" y="1214459"/>
                  </a:cubicBezTo>
                  <a:lnTo>
                    <a:pt x="2053371" y="931066"/>
                  </a:lnTo>
                  <a:cubicBezTo>
                    <a:pt x="2088760" y="895873"/>
                    <a:pt x="2145982" y="895873"/>
                    <a:pt x="2181371" y="931066"/>
                  </a:cubicBezTo>
                  <a:lnTo>
                    <a:pt x="2405559" y="1153369"/>
                  </a:lnTo>
                  <a:cubicBezTo>
                    <a:pt x="2437719" y="1185290"/>
                    <a:pt x="2488522" y="1188628"/>
                    <a:pt x="2524590" y="1161193"/>
                  </a:cubicBezTo>
                  <a:lnTo>
                    <a:pt x="2667504" y="1052588"/>
                  </a:lnTo>
                  <a:cubicBezTo>
                    <a:pt x="2704875" y="1024088"/>
                    <a:pt x="2757859" y="1028840"/>
                    <a:pt x="2789557" y="1063524"/>
                  </a:cubicBezTo>
                  <a:lnTo>
                    <a:pt x="3531406" y="1820746"/>
                  </a:lnTo>
                  <a:cubicBezTo>
                    <a:pt x="3582001" y="1875991"/>
                    <a:pt x="3689234" y="1901352"/>
                    <a:pt x="3744455" y="1850820"/>
                  </a:cubicBezTo>
                  <a:lnTo>
                    <a:pt x="1975495"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3" name="Google Shape;1233;p31"/>
            <p:cNvSpPr txBox="1"/>
            <p:nvPr/>
          </p:nvSpPr>
          <p:spPr>
            <a:xfrm>
              <a:off x="5424288" y="2515210"/>
              <a:ext cx="702000"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Identity</a:t>
              </a:r>
              <a:endParaRPr/>
            </a:p>
          </p:txBody>
        </p:sp>
        <p:sp>
          <p:nvSpPr>
            <p:cNvPr id="1234" name="Google Shape;1234;p31"/>
            <p:cNvSpPr txBox="1"/>
            <p:nvPr/>
          </p:nvSpPr>
          <p:spPr>
            <a:xfrm>
              <a:off x="4899550" y="2826262"/>
              <a:ext cx="1155488"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Compliance</a:t>
              </a:r>
              <a:endParaRPr/>
            </a:p>
          </p:txBody>
        </p:sp>
        <p:sp>
          <p:nvSpPr>
            <p:cNvPr id="1235" name="Google Shape;1235;p31"/>
            <p:cNvSpPr txBox="1"/>
            <p:nvPr/>
          </p:nvSpPr>
          <p:spPr>
            <a:xfrm>
              <a:off x="6688418" y="2515210"/>
              <a:ext cx="702000"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Privacy</a:t>
              </a:r>
              <a:endParaRPr/>
            </a:p>
          </p:txBody>
        </p:sp>
        <p:sp>
          <p:nvSpPr>
            <p:cNvPr id="1236" name="Google Shape;1236;p31"/>
            <p:cNvSpPr txBox="1"/>
            <p:nvPr/>
          </p:nvSpPr>
          <p:spPr>
            <a:xfrm>
              <a:off x="6954383" y="2826262"/>
              <a:ext cx="702000"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Risk</a:t>
              </a:r>
              <a:endParaRPr/>
            </a:p>
          </p:txBody>
        </p:sp>
        <p:sp>
          <p:nvSpPr>
            <p:cNvPr id="1237" name="Google Shape;1237;p31"/>
            <p:cNvSpPr/>
            <p:nvPr/>
          </p:nvSpPr>
          <p:spPr>
            <a:xfrm>
              <a:off x="6071231" y="1232778"/>
              <a:ext cx="529865" cy="479141"/>
            </a:xfrm>
            <a:custGeom>
              <a:avLst/>
              <a:gdLst/>
              <a:ahLst/>
              <a:cxnLst/>
              <a:rect l="l" t="t" r="r" b="b"/>
              <a:pathLst>
                <a:path w="490003" h="443095" extrusionOk="0">
                  <a:moveTo>
                    <a:pt x="376730" y="377103"/>
                  </a:moveTo>
                  <a:cubicBezTo>
                    <a:pt x="364194" y="377113"/>
                    <a:pt x="352187" y="372084"/>
                    <a:pt x="343409" y="363150"/>
                  </a:cubicBezTo>
                  <a:cubicBezTo>
                    <a:pt x="325001" y="344712"/>
                    <a:pt x="325049" y="314867"/>
                    <a:pt x="343512" y="296487"/>
                  </a:cubicBezTo>
                  <a:cubicBezTo>
                    <a:pt x="361976" y="278108"/>
                    <a:pt x="391861" y="278154"/>
                    <a:pt x="410259" y="296591"/>
                  </a:cubicBezTo>
                  <a:cubicBezTo>
                    <a:pt x="428666" y="315029"/>
                    <a:pt x="428619" y="344875"/>
                    <a:pt x="410155" y="363255"/>
                  </a:cubicBezTo>
                  <a:cubicBezTo>
                    <a:pt x="401282" y="372088"/>
                    <a:pt x="389256" y="377036"/>
                    <a:pt x="376730" y="377008"/>
                  </a:cubicBezTo>
                  <a:moveTo>
                    <a:pt x="490004" y="348726"/>
                  </a:moveTo>
                  <a:lnTo>
                    <a:pt x="490004" y="311015"/>
                  </a:lnTo>
                  <a:lnTo>
                    <a:pt x="459514" y="311015"/>
                  </a:lnTo>
                  <a:cubicBezTo>
                    <a:pt x="457400" y="301703"/>
                    <a:pt x="453728" y="292812"/>
                    <a:pt x="448659" y="284713"/>
                  </a:cubicBezTo>
                  <a:lnTo>
                    <a:pt x="470181" y="263218"/>
                  </a:lnTo>
                  <a:lnTo>
                    <a:pt x="443467" y="236538"/>
                  </a:lnTo>
                  <a:lnTo>
                    <a:pt x="421945" y="258032"/>
                  </a:lnTo>
                  <a:cubicBezTo>
                    <a:pt x="413855" y="252933"/>
                    <a:pt x="404944" y="249265"/>
                    <a:pt x="395609" y="247191"/>
                  </a:cubicBezTo>
                  <a:lnTo>
                    <a:pt x="395609" y="216834"/>
                  </a:lnTo>
                  <a:lnTo>
                    <a:pt x="357851" y="216834"/>
                  </a:lnTo>
                  <a:lnTo>
                    <a:pt x="357851" y="247285"/>
                  </a:lnTo>
                  <a:cubicBezTo>
                    <a:pt x="348525" y="249393"/>
                    <a:pt x="339623" y="253059"/>
                    <a:pt x="331515" y="258127"/>
                  </a:cubicBezTo>
                  <a:lnTo>
                    <a:pt x="309993" y="236632"/>
                  </a:lnTo>
                  <a:lnTo>
                    <a:pt x="283279" y="263312"/>
                  </a:lnTo>
                  <a:lnTo>
                    <a:pt x="304895" y="284807"/>
                  </a:lnTo>
                  <a:cubicBezTo>
                    <a:pt x="299798" y="292901"/>
                    <a:pt x="296098" y="301792"/>
                    <a:pt x="293945" y="311110"/>
                  </a:cubicBezTo>
                  <a:lnTo>
                    <a:pt x="263456" y="311110"/>
                  </a:lnTo>
                  <a:lnTo>
                    <a:pt x="263456" y="348820"/>
                  </a:lnTo>
                  <a:lnTo>
                    <a:pt x="293945" y="348820"/>
                  </a:lnTo>
                  <a:cubicBezTo>
                    <a:pt x="296117" y="358102"/>
                    <a:pt x="299817" y="366959"/>
                    <a:pt x="304895" y="375029"/>
                  </a:cubicBezTo>
                  <a:lnTo>
                    <a:pt x="283279" y="396618"/>
                  </a:lnTo>
                  <a:lnTo>
                    <a:pt x="309993" y="423298"/>
                  </a:lnTo>
                  <a:lnTo>
                    <a:pt x="331515" y="401709"/>
                  </a:lnTo>
                  <a:cubicBezTo>
                    <a:pt x="339623" y="406777"/>
                    <a:pt x="348525" y="410442"/>
                    <a:pt x="357851" y="412550"/>
                  </a:cubicBezTo>
                  <a:lnTo>
                    <a:pt x="357851" y="443096"/>
                  </a:lnTo>
                  <a:lnTo>
                    <a:pt x="395609" y="443096"/>
                  </a:lnTo>
                  <a:lnTo>
                    <a:pt x="395609" y="412550"/>
                  </a:lnTo>
                  <a:cubicBezTo>
                    <a:pt x="404944" y="410476"/>
                    <a:pt x="413855" y="406808"/>
                    <a:pt x="421945" y="401709"/>
                  </a:cubicBezTo>
                  <a:lnTo>
                    <a:pt x="443467" y="423298"/>
                  </a:lnTo>
                  <a:lnTo>
                    <a:pt x="470181" y="396618"/>
                  </a:lnTo>
                  <a:lnTo>
                    <a:pt x="448659" y="375029"/>
                  </a:lnTo>
                  <a:cubicBezTo>
                    <a:pt x="453709" y="366955"/>
                    <a:pt x="457381" y="358098"/>
                    <a:pt x="459514" y="348820"/>
                  </a:cubicBezTo>
                  <a:close/>
                  <a:moveTo>
                    <a:pt x="113651" y="377008"/>
                  </a:moveTo>
                  <a:cubicBezTo>
                    <a:pt x="101135" y="377043"/>
                    <a:pt x="89127" y="372050"/>
                    <a:pt x="80330" y="363150"/>
                  </a:cubicBezTo>
                  <a:cubicBezTo>
                    <a:pt x="61923" y="344712"/>
                    <a:pt x="61970" y="314867"/>
                    <a:pt x="80434" y="296487"/>
                  </a:cubicBezTo>
                  <a:cubicBezTo>
                    <a:pt x="98897" y="278108"/>
                    <a:pt x="128783" y="278154"/>
                    <a:pt x="147180" y="296591"/>
                  </a:cubicBezTo>
                  <a:cubicBezTo>
                    <a:pt x="165587" y="315029"/>
                    <a:pt x="165540" y="344875"/>
                    <a:pt x="147077" y="363255"/>
                  </a:cubicBezTo>
                  <a:cubicBezTo>
                    <a:pt x="138203" y="372088"/>
                    <a:pt x="126178" y="377036"/>
                    <a:pt x="113651" y="377008"/>
                  </a:cubicBezTo>
                  <a:moveTo>
                    <a:pt x="185580" y="284713"/>
                  </a:moveTo>
                  <a:lnTo>
                    <a:pt x="207102" y="263218"/>
                  </a:lnTo>
                  <a:lnTo>
                    <a:pt x="180388" y="236538"/>
                  </a:lnTo>
                  <a:lnTo>
                    <a:pt x="158866" y="258032"/>
                  </a:lnTo>
                  <a:cubicBezTo>
                    <a:pt x="150767" y="252949"/>
                    <a:pt x="141866" y="249283"/>
                    <a:pt x="132530" y="247191"/>
                  </a:cubicBezTo>
                  <a:lnTo>
                    <a:pt x="132530" y="216834"/>
                  </a:lnTo>
                  <a:lnTo>
                    <a:pt x="94772" y="216834"/>
                  </a:lnTo>
                  <a:lnTo>
                    <a:pt x="94772" y="247285"/>
                  </a:lnTo>
                  <a:cubicBezTo>
                    <a:pt x="85314" y="249353"/>
                    <a:pt x="76280" y="253019"/>
                    <a:pt x="68059" y="258127"/>
                  </a:cubicBezTo>
                  <a:lnTo>
                    <a:pt x="46537" y="236632"/>
                  </a:lnTo>
                  <a:lnTo>
                    <a:pt x="19823" y="263312"/>
                  </a:lnTo>
                  <a:lnTo>
                    <a:pt x="41439" y="284807"/>
                  </a:lnTo>
                  <a:cubicBezTo>
                    <a:pt x="36342" y="292901"/>
                    <a:pt x="32642" y="301792"/>
                    <a:pt x="30489" y="311110"/>
                  </a:cubicBezTo>
                  <a:lnTo>
                    <a:pt x="0" y="311110"/>
                  </a:lnTo>
                  <a:lnTo>
                    <a:pt x="0" y="348820"/>
                  </a:lnTo>
                  <a:lnTo>
                    <a:pt x="30489" y="348820"/>
                  </a:lnTo>
                  <a:cubicBezTo>
                    <a:pt x="32661" y="358102"/>
                    <a:pt x="36361" y="366959"/>
                    <a:pt x="41439" y="375029"/>
                  </a:cubicBezTo>
                  <a:lnTo>
                    <a:pt x="19823" y="396618"/>
                  </a:lnTo>
                  <a:lnTo>
                    <a:pt x="46537" y="423298"/>
                  </a:lnTo>
                  <a:lnTo>
                    <a:pt x="68059" y="401709"/>
                  </a:lnTo>
                  <a:cubicBezTo>
                    <a:pt x="76167" y="406777"/>
                    <a:pt x="85069" y="410442"/>
                    <a:pt x="94395" y="412550"/>
                  </a:cubicBezTo>
                  <a:lnTo>
                    <a:pt x="94395" y="443096"/>
                  </a:lnTo>
                  <a:lnTo>
                    <a:pt x="132153" y="443096"/>
                  </a:lnTo>
                  <a:lnTo>
                    <a:pt x="132153" y="412550"/>
                  </a:lnTo>
                  <a:cubicBezTo>
                    <a:pt x="141488" y="410458"/>
                    <a:pt x="150390" y="406792"/>
                    <a:pt x="158489" y="401709"/>
                  </a:cubicBezTo>
                  <a:lnTo>
                    <a:pt x="180011" y="423298"/>
                  </a:lnTo>
                  <a:lnTo>
                    <a:pt x="206725" y="396618"/>
                  </a:lnTo>
                  <a:lnTo>
                    <a:pt x="185203" y="375029"/>
                  </a:lnTo>
                  <a:cubicBezTo>
                    <a:pt x="190253" y="366955"/>
                    <a:pt x="193925" y="358098"/>
                    <a:pt x="196058" y="348820"/>
                  </a:cubicBezTo>
                  <a:lnTo>
                    <a:pt x="226548" y="348820"/>
                  </a:lnTo>
                  <a:lnTo>
                    <a:pt x="226548" y="311110"/>
                  </a:lnTo>
                  <a:lnTo>
                    <a:pt x="196436" y="311110"/>
                  </a:lnTo>
                  <a:cubicBezTo>
                    <a:pt x="194321" y="301797"/>
                    <a:pt x="190649" y="292906"/>
                    <a:pt x="185580" y="284807"/>
                  </a:cubicBezTo>
                  <a:moveTo>
                    <a:pt x="211256" y="79757"/>
                  </a:moveTo>
                  <a:cubicBezTo>
                    <a:pt x="229682" y="61346"/>
                    <a:pt x="259567" y="61341"/>
                    <a:pt x="278002" y="79747"/>
                  </a:cubicBezTo>
                  <a:cubicBezTo>
                    <a:pt x="296438" y="98153"/>
                    <a:pt x="296438" y="127999"/>
                    <a:pt x="278012" y="146410"/>
                  </a:cubicBezTo>
                  <a:cubicBezTo>
                    <a:pt x="259586" y="164821"/>
                    <a:pt x="229700" y="164826"/>
                    <a:pt x="211265" y="146420"/>
                  </a:cubicBezTo>
                  <a:cubicBezTo>
                    <a:pt x="211265" y="146417"/>
                    <a:pt x="211256" y="146414"/>
                    <a:pt x="211256" y="146410"/>
                  </a:cubicBezTo>
                  <a:cubicBezTo>
                    <a:pt x="192830" y="128003"/>
                    <a:pt x="192830" y="98165"/>
                    <a:pt x="211256" y="79757"/>
                  </a:cubicBezTo>
                  <a:moveTo>
                    <a:pt x="263456" y="195716"/>
                  </a:moveTo>
                  <a:cubicBezTo>
                    <a:pt x="272792" y="193642"/>
                    <a:pt x="281702" y="189974"/>
                    <a:pt x="289792" y="184875"/>
                  </a:cubicBezTo>
                  <a:lnTo>
                    <a:pt x="311314" y="206464"/>
                  </a:lnTo>
                  <a:lnTo>
                    <a:pt x="338028" y="179784"/>
                  </a:lnTo>
                  <a:lnTo>
                    <a:pt x="316506" y="158195"/>
                  </a:lnTo>
                  <a:cubicBezTo>
                    <a:pt x="321556" y="150121"/>
                    <a:pt x="325228" y="141264"/>
                    <a:pt x="327361" y="131986"/>
                  </a:cubicBezTo>
                  <a:lnTo>
                    <a:pt x="357851" y="131986"/>
                  </a:lnTo>
                  <a:lnTo>
                    <a:pt x="357851" y="94276"/>
                  </a:lnTo>
                  <a:lnTo>
                    <a:pt x="327361" y="94276"/>
                  </a:lnTo>
                  <a:cubicBezTo>
                    <a:pt x="325247" y="84963"/>
                    <a:pt x="321575" y="76072"/>
                    <a:pt x="316506" y="67973"/>
                  </a:cubicBezTo>
                  <a:lnTo>
                    <a:pt x="338028" y="46478"/>
                  </a:lnTo>
                  <a:lnTo>
                    <a:pt x="311314" y="19798"/>
                  </a:lnTo>
                  <a:lnTo>
                    <a:pt x="289792" y="41293"/>
                  </a:lnTo>
                  <a:cubicBezTo>
                    <a:pt x="281702" y="36193"/>
                    <a:pt x="272792" y="32525"/>
                    <a:pt x="263456" y="30451"/>
                  </a:cubicBezTo>
                  <a:lnTo>
                    <a:pt x="263456" y="0"/>
                  </a:lnTo>
                  <a:lnTo>
                    <a:pt x="225698" y="0"/>
                  </a:lnTo>
                  <a:lnTo>
                    <a:pt x="225698" y="30451"/>
                  </a:lnTo>
                  <a:cubicBezTo>
                    <a:pt x="216372" y="32559"/>
                    <a:pt x="207470" y="36224"/>
                    <a:pt x="199362" y="41293"/>
                  </a:cubicBezTo>
                  <a:lnTo>
                    <a:pt x="177840" y="19798"/>
                  </a:lnTo>
                  <a:lnTo>
                    <a:pt x="151126" y="46478"/>
                  </a:lnTo>
                  <a:lnTo>
                    <a:pt x="172742" y="67973"/>
                  </a:lnTo>
                  <a:cubicBezTo>
                    <a:pt x="167645" y="76067"/>
                    <a:pt x="163945" y="84958"/>
                    <a:pt x="161793" y="94276"/>
                  </a:cubicBezTo>
                  <a:lnTo>
                    <a:pt x="131303" y="94276"/>
                  </a:lnTo>
                  <a:lnTo>
                    <a:pt x="131303" y="131986"/>
                  </a:lnTo>
                  <a:lnTo>
                    <a:pt x="161793" y="131986"/>
                  </a:lnTo>
                  <a:cubicBezTo>
                    <a:pt x="163964" y="141268"/>
                    <a:pt x="167664" y="150125"/>
                    <a:pt x="172742" y="158195"/>
                  </a:cubicBezTo>
                  <a:lnTo>
                    <a:pt x="151126" y="179784"/>
                  </a:lnTo>
                  <a:lnTo>
                    <a:pt x="177840" y="206464"/>
                  </a:lnTo>
                  <a:lnTo>
                    <a:pt x="199362" y="184875"/>
                  </a:lnTo>
                  <a:cubicBezTo>
                    <a:pt x="207470" y="189943"/>
                    <a:pt x="216372" y="193608"/>
                    <a:pt x="225698" y="195716"/>
                  </a:cubicBezTo>
                  <a:lnTo>
                    <a:pt x="225698" y="226262"/>
                  </a:lnTo>
                  <a:lnTo>
                    <a:pt x="263456" y="226262"/>
                  </a:lnTo>
                  <a:close/>
                </a:path>
              </a:pathLst>
            </a:custGeom>
            <a:solidFill>
              <a:srgbClr val="33BCA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8" name="Google Shape;1238;p31"/>
            <p:cNvSpPr txBox="1"/>
            <p:nvPr/>
          </p:nvSpPr>
          <p:spPr>
            <a:xfrm>
              <a:off x="5061339" y="2150613"/>
              <a:ext cx="2551740" cy="466259"/>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000" b="1">
                  <a:solidFill>
                    <a:srgbClr val="FFFFFF"/>
                  </a:solidFill>
                  <a:latin typeface="Arial"/>
                  <a:ea typeface="Arial"/>
                  <a:cs typeface="Arial"/>
                  <a:sym typeface="Arial"/>
                </a:rPr>
                <a:t>Governance</a:t>
              </a:r>
              <a:endParaRPr/>
            </a:p>
          </p:txBody>
        </p:sp>
      </p:grpSp>
      <p:grpSp>
        <p:nvGrpSpPr>
          <p:cNvPr id="1239" name="Google Shape;1239;p31"/>
          <p:cNvGrpSpPr/>
          <p:nvPr/>
        </p:nvGrpSpPr>
        <p:grpSpPr>
          <a:xfrm>
            <a:off x="4444620" y="3713902"/>
            <a:ext cx="3304865" cy="1476398"/>
            <a:chOff x="4450463" y="3174458"/>
            <a:chExt cx="3851247" cy="1720486"/>
          </a:xfrm>
        </p:grpSpPr>
        <p:sp>
          <p:nvSpPr>
            <p:cNvPr id="1240" name="Google Shape;1240;p31"/>
            <p:cNvSpPr/>
            <p:nvPr/>
          </p:nvSpPr>
          <p:spPr>
            <a:xfrm>
              <a:off x="4450463" y="3174458"/>
              <a:ext cx="3851247" cy="1720486"/>
            </a:xfrm>
            <a:custGeom>
              <a:avLst/>
              <a:gdLst/>
              <a:ahLst/>
              <a:cxnLst/>
              <a:rect l="l" t="t" r="r" b="b"/>
              <a:pathLst>
                <a:path w="3561519" h="1591054" extrusionOk="0">
                  <a:moveTo>
                    <a:pt x="1955862" y="1575973"/>
                  </a:moveTo>
                  <a:lnTo>
                    <a:pt x="1955862" y="1575973"/>
                  </a:lnTo>
                  <a:cubicBezTo>
                    <a:pt x="1840011" y="1556034"/>
                    <a:pt x="1721603" y="1556034"/>
                    <a:pt x="1605752" y="1575973"/>
                  </a:cubicBezTo>
                  <a:lnTo>
                    <a:pt x="1605752" y="1575973"/>
                  </a:lnTo>
                  <a:cubicBezTo>
                    <a:pt x="1411110" y="1610478"/>
                    <a:pt x="1188716" y="1583892"/>
                    <a:pt x="1058734" y="1510546"/>
                  </a:cubicBezTo>
                  <a:lnTo>
                    <a:pt x="1058734" y="1510546"/>
                  </a:lnTo>
                  <a:cubicBezTo>
                    <a:pt x="983690" y="1468122"/>
                    <a:pt x="875324" y="1440216"/>
                    <a:pt x="755632" y="1432391"/>
                  </a:cubicBezTo>
                  <a:lnTo>
                    <a:pt x="755632" y="1432391"/>
                  </a:lnTo>
                  <a:cubicBezTo>
                    <a:pt x="547963" y="1418816"/>
                    <a:pt x="385604" y="1346129"/>
                    <a:pt x="355114" y="1253268"/>
                  </a:cubicBezTo>
                  <a:lnTo>
                    <a:pt x="355114" y="1253268"/>
                  </a:lnTo>
                  <a:cubicBezTo>
                    <a:pt x="337651" y="1199908"/>
                    <a:pt x="274973" y="1151450"/>
                    <a:pt x="180106" y="1117982"/>
                  </a:cubicBezTo>
                  <a:lnTo>
                    <a:pt x="180106" y="1117982"/>
                  </a:lnTo>
                  <a:cubicBezTo>
                    <a:pt x="15859" y="1059908"/>
                    <a:pt x="-43798" y="960636"/>
                    <a:pt x="33511" y="873714"/>
                  </a:cubicBezTo>
                  <a:lnTo>
                    <a:pt x="33511" y="873714"/>
                  </a:lnTo>
                  <a:cubicBezTo>
                    <a:pt x="78160" y="823559"/>
                    <a:pt x="78160" y="767559"/>
                    <a:pt x="33511" y="717405"/>
                  </a:cubicBezTo>
                  <a:lnTo>
                    <a:pt x="33511" y="717405"/>
                  </a:lnTo>
                  <a:cubicBezTo>
                    <a:pt x="-43798" y="630483"/>
                    <a:pt x="15765" y="531210"/>
                    <a:pt x="180106" y="473136"/>
                  </a:cubicBezTo>
                  <a:lnTo>
                    <a:pt x="180106" y="473136"/>
                  </a:lnTo>
                  <a:cubicBezTo>
                    <a:pt x="274973" y="439668"/>
                    <a:pt x="337557" y="391211"/>
                    <a:pt x="355114" y="337756"/>
                  </a:cubicBezTo>
                  <a:lnTo>
                    <a:pt x="355114" y="337756"/>
                  </a:lnTo>
                  <a:cubicBezTo>
                    <a:pt x="385510" y="245272"/>
                    <a:pt x="548246" y="172586"/>
                    <a:pt x="755537" y="158633"/>
                  </a:cubicBezTo>
                  <a:lnTo>
                    <a:pt x="755537" y="158633"/>
                  </a:lnTo>
                  <a:cubicBezTo>
                    <a:pt x="875230" y="150714"/>
                    <a:pt x="983690" y="122808"/>
                    <a:pt x="1058734" y="80384"/>
                  </a:cubicBezTo>
                  <a:lnTo>
                    <a:pt x="1058734" y="80384"/>
                  </a:lnTo>
                  <a:cubicBezTo>
                    <a:pt x="1188621" y="7037"/>
                    <a:pt x="1411015" y="-19548"/>
                    <a:pt x="1605657" y="14957"/>
                  </a:cubicBezTo>
                  <a:lnTo>
                    <a:pt x="1605657" y="14957"/>
                  </a:lnTo>
                  <a:cubicBezTo>
                    <a:pt x="1721508" y="34849"/>
                    <a:pt x="1839917" y="34849"/>
                    <a:pt x="1955768" y="14957"/>
                  </a:cubicBezTo>
                  <a:lnTo>
                    <a:pt x="1955768" y="14957"/>
                  </a:lnTo>
                  <a:cubicBezTo>
                    <a:pt x="2150410" y="-19548"/>
                    <a:pt x="2372805" y="7037"/>
                    <a:pt x="2502786" y="80384"/>
                  </a:cubicBezTo>
                  <a:lnTo>
                    <a:pt x="2502786" y="80384"/>
                  </a:lnTo>
                  <a:cubicBezTo>
                    <a:pt x="2578302" y="122714"/>
                    <a:pt x="2686290" y="150619"/>
                    <a:pt x="2805888" y="158538"/>
                  </a:cubicBezTo>
                  <a:lnTo>
                    <a:pt x="2805888" y="158538"/>
                  </a:lnTo>
                  <a:cubicBezTo>
                    <a:pt x="3013557" y="172020"/>
                    <a:pt x="3176010" y="244706"/>
                    <a:pt x="3206405" y="337662"/>
                  </a:cubicBezTo>
                  <a:lnTo>
                    <a:pt x="3206405" y="337662"/>
                  </a:lnTo>
                  <a:cubicBezTo>
                    <a:pt x="3223963" y="391116"/>
                    <a:pt x="3286547" y="439480"/>
                    <a:pt x="3381413" y="473042"/>
                  </a:cubicBezTo>
                  <a:lnTo>
                    <a:pt x="3381413" y="473042"/>
                  </a:lnTo>
                  <a:cubicBezTo>
                    <a:pt x="3545661" y="531022"/>
                    <a:pt x="3605318" y="630294"/>
                    <a:pt x="3528009" y="717216"/>
                  </a:cubicBezTo>
                  <a:lnTo>
                    <a:pt x="3528009" y="717216"/>
                  </a:lnTo>
                  <a:cubicBezTo>
                    <a:pt x="3483360" y="767465"/>
                    <a:pt x="3483360" y="823370"/>
                    <a:pt x="3528009" y="873525"/>
                  </a:cubicBezTo>
                  <a:lnTo>
                    <a:pt x="3528009" y="873525"/>
                  </a:lnTo>
                  <a:cubicBezTo>
                    <a:pt x="3605318" y="960447"/>
                    <a:pt x="3545755" y="1059814"/>
                    <a:pt x="3381413" y="1117794"/>
                  </a:cubicBezTo>
                  <a:lnTo>
                    <a:pt x="3381413" y="1117794"/>
                  </a:lnTo>
                  <a:cubicBezTo>
                    <a:pt x="3286547" y="1151356"/>
                    <a:pt x="3223963" y="1199719"/>
                    <a:pt x="3206405" y="1253173"/>
                  </a:cubicBezTo>
                  <a:lnTo>
                    <a:pt x="3206405" y="1253173"/>
                  </a:lnTo>
                  <a:cubicBezTo>
                    <a:pt x="3176010" y="1345752"/>
                    <a:pt x="3013273" y="1418438"/>
                    <a:pt x="2805982" y="1432297"/>
                  </a:cubicBezTo>
                  <a:lnTo>
                    <a:pt x="2805982" y="1432297"/>
                  </a:lnTo>
                  <a:cubicBezTo>
                    <a:pt x="2686290" y="1440122"/>
                    <a:pt x="2577830" y="1468122"/>
                    <a:pt x="2502786" y="1510452"/>
                  </a:cubicBezTo>
                  <a:lnTo>
                    <a:pt x="2502786" y="1510452"/>
                  </a:lnTo>
                  <a:cubicBezTo>
                    <a:pt x="2372899" y="1584364"/>
                    <a:pt x="2150882" y="1610572"/>
                    <a:pt x="1955862" y="1575973"/>
                  </a:cubicBezTo>
                  <a:close/>
                </a:path>
              </a:pathLst>
            </a:custGeom>
            <a:solidFill>
              <a:srgbClr val="30BC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1" name="Google Shape;1241;p31"/>
            <p:cNvSpPr txBox="1"/>
            <p:nvPr/>
          </p:nvSpPr>
          <p:spPr>
            <a:xfrm>
              <a:off x="5366975" y="3329277"/>
              <a:ext cx="1938380" cy="824918"/>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Sustainable Business</a:t>
              </a:r>
              <a:endParaRPr/>
            </a:p>
          </p:txBody>
        </p:sp>
      </p:grpSp>
      <p:grpSp>
        <p:nvGrpSpPr>
          <p:cNvPr id="1242" name="Google Shape;1242;p31"/>
          <p:cNvGrpSpPr/>
          <p:nvPr/>
        </p:nvGrpSpPr>
        <p:grpSpPr>
          <a:xfrm>
            <a:off x="5356283" y="3131942"/>
            <a:ext cx="4194866" cy="2688055"/>
            <a:chOff x="5512849" y="2496285"/>
            <a:chExt cx="4888389" cy="3132462"/>
          </a:xfrm>
        </p:grpSpPr>
        <p:sp>
          <p:nvSpPr>
            <p:cNvPr id="1243" name="Google Shape;1243;p31"/>
            <p:cNvSpPr/>
            <p:nvPr/>
          </p:nvSpPr>
          <p:spPr>
            <a:xfrm>
              <a:off x="5512849" y="2496285"/>
              <a:ext cx="4888389" cy="3132462"/>
            </a:xfrm>
            <a:custGeom>
              <a:avLst/>
              <a:gdLst/>
              <a:ahLst/>
              <a:cxnLst/>
              <a:rect l="l" t="t" r="r" b="b"/>
              <a:pathLst>
                <a:path w="4520637" h="2896808" extrusionOk="0">
                  <a:moveTo>
                    <a:pt x="912232" y="2896809"/>
                  </a:moveTo>
                  <a:cubicBezTo>
                    <a:pt x="2405464" y="2896809"/>
                    <a:pt x="3718497" y="2559113"/>
                    <a:pt x="4474222" y="2048327"/>
                  </a:cubicBezTo>
                  <a:cubicBezTo>
                    <a:pt x="4522524" y="2015661"/>
                    <a:pt x="4535172" y="1950073"/>
                    <a:pt x="4502465" y="1901823"/>
                  </a:cubicBezTo>
                  <a:cubicBezTo>
                    <a:pt x="4499293" y="1897147"/>
                    <a:pt x="4495753" y="1892735"/>
                    <a:pt x="4491874" y="1888624"/>
                  </a:cubicBezTo>
                  <a:lnTo>
                    <a:pt x="2710548" y="0"/>
                  </a:lnTo>
                  <a:lnTo>
                    <a:pt x="0" y="2853819"/>
                  </a:lnTo>
                  <a:cubicBezTo>
                    <a:pt x="293851" y="2882007"/>
                    <a:pt x="599030" y="2896809"/>
                    <a:pt x="912232" y="2896809"/>
                  </a:cubicBezTo>
                  <a:close/>
                </a:path>
              </a:pathLst>
            </a:custGeom>
            <a:solidFill>
              <a:srgbClr val="002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4" name="Google Shape;1244;p31"/>
            <p:cNvSpPr/>
            <p:nvPr/>
          </p:nvSpPr>
          <p:spPr>
            <a:xfrm>
              <a:off x="5690253" y="2554596"/>
              <a:ext cx="3858390" cy="2911140"/>
            </a:xfrm>
            <a:custGeom>
              <a:avLst/>
              <a:gdLst/>
              <a:ahLst/>
              <a:cxnLst/>
              <a:rect l="l" t="t" r="r" b="b"/>
              <a:pathLst>
                <a:path w="3568124" h="2692136" extrusionOk="0">
                  <a:moveTo>
                    <a:pt x="0" y="2692136"/>
                  </a:moveTo>
                  <a:lnTo>
                    <a:pt x="1942740" y="921733"/>
                  </a:lnTo>
                  <a:cubicBezTo>
                    <a:pt x="1972182" y="895412"/>
                    <a:pt x="2016604" y="894968"/>
                    <a:pt x="2046574" y="920696"/>
                  </a:cubicBezTo>
                  <a:lnTo>
                    <a:pt x="2184297" y="1038541"/>
                  </a:lnTo>
                  <a:cubicBezTo>
                    <a:pt x="2213144" y="1063165"/>
                    <a:pt x="2255442" y="1063797"/>
                    <a:pt x="2285016" y="1040049"/>
                  </a:cubicBezTo>
                  <a:lnTo>
                    <a:pt x="2396780" y="950204"/>
                  </a:lnTo>
                  <a:cubicBezTo>
                    <a:pt x="2428213" y="924929"/>
                    <a:pt x="2473683" y="927456"/>
                    <a:pt x="2502124" y="956049"/>
                  </a:cubicBezTo>
                  <a:lnTo>
                    <a:pt x="2570844" y="1025154"/>
                  </a:lnTo>
                  <a:cubicBezTo>
                    <a:pt x="2600569" y="1054964"/>
                    <a:pt x="2648502" y="1056170"/>
                    <a:pt x="2679681" y="1027888"/>
                  </a:cubicBezTo>
                  <a:lnTo>
                    <a:pt x="2869603" y="855835"/>
                  </a:lnTo>
                  <a:cubicBezTo>
                    <a:pt x="2893098" y="834509"/>
                    <a:pt x="2927099" y="829352"/>
                    <a:pt x="2955880" y="842730"/>
                  </a:cubicBezTo>
                  <a:lnTo>
                    <a:pt x="3451453" y="1078419"/>
                  </a:lnTo>
                  <a:cubicBezTo>
                    <a:pt x="3488305" y="1094126"/>
                    <a:pt x="3529310" y="1097275"/>
                    <a:pt x="3568125" y="1087376"/>
                  </a:cubicBezTo>
                  <a:cubicBezTo>
                    <a:pt x="3508374" y="1024305"/>
                    <a:pt x="2544885" y="0"/>
                    <a:pt x="254488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5" name="Google Shape;1245;p31"/>
            <p:cNvSpPr txBox="1"/>
            <p:nvPr/>
          </p:nvSpPr>
          <p:spPr>
            <a:xfrm>
              <a:off x="7147683" y="5105535"/>
              <a:ext cx="702000"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Poverty</a:t>
              </a:r>
              <a:endParaRPr/>
            </a:p>
          </p:txBody>
        </p:sp>
        <p:sp>
          <p:nvSpPr>
            <p:cNvPr id="1246" name="Google Shape;1246;p31"/>
            <p:cNvSpPr txBox="1"/>
            <p:nvPr/>
          </p:nvSpPr>
          <p:spPr>
            <a:xfrm>
              <a:off x="7656385" y="4317048"/>
              <a:ext cx="947131"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Education</a:t>
              </a:r>
              <a:endParaRPr/>
            </a:p>
          </p:txBody>
        </p:sp>
        <p:sp>
          <p:nvSpPr>
            <p:cNvPr id="1247" name="Google Shape;1247;p31"/>
            <p:cNvSpPr txBox="1"/>
            <p:nvPr/>
          </p:nvSpPr>
          <p:spPr>
            <a:xfrm>
              <a:off x="8867242" y="4095386"/>
              <a:ext cx="702000"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DEI</a:t>
              </a:r>
              <a:endParaRPr/>
            </a:p>
          </p:txBody>
        </p:sp>
        <p:sp>
          <p:nvSpPr>
            <p:cNvPr id="1248" name="Google Shape;1248;p31"/>
            <p:cNvSpPr txBox="1"/>
            <p:nvPr/>
          </p:nvSpPr>
          <p:spPr>
            <a:xfrm>
              <a:off x="7926209" y="4894944"/>
              <a:ext cx="1301192"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Participation</a:t>
              </a:r>
              <a:endParaRPr/>
            </a:p>
          </p:txBody>
        </p:sp>
        <p:sp>
          <p:nvSpPr>
            <p:cNvPr id="1249" name="Google Shape;1249;p31"/>
            <p:cNvSpPr txBox="1"/>
            <p:nvPr/>
          </p:nvSpPr>
          <p:spPr>
            <a:xfrm>
              <a:off x="6867881" y="4620988"/>
              <a:ext cx="702000"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Health</a:t>
              </a:r>
              <a:endParaRPr/>
            </a:p>
          </p:txBody>
        </p:sp>
        <p:sp>
          <p:nvSpPr>
            <p:cNvPr id="1250" name="Google Shape;1250;p31"/>
            <p:cNvSpPr txBox="1"/>
            <p:nvPr/>
          </p:nvSpPr>
          <p:spPr>
            <a:xfrm>
              <a:off x="8659635" y="4518368"/>
              <a:ext cx="1310153"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Humanitarian</a:t>
              </a:r>
              <a:endParaRPr/>
            </a:p>
          </p:txBody>
        </p:sp>
        <p:sp>
          <p:nvSpPr>
            <p:cNvPr id="1251" name="Google Shape;1251;p31"/>
            <p:cNvSpPr/>
            <p:nvPr/>
          </p:nvSpPr>
          <p:spPr>
            <a:xfrm>
              <a:off x="8155063" y="2872945"/>
              <a:ext cx="572169" cy="571121"/>
            </a:xfrm>
            <a:custGeom>
              <a:avLst/>
              <a:gdLst/>
              <a:ahLst/>
              <a:cxnLst/>
              <a:rect l="l" t="t" r="r" b="b"/>
              <a:pathLst>
                <a:path w="529125" h="528156" extrusionOk="0">
                  <a:moveTo>
                    <a:pt x="474557" y="104010"/>
                  </a:moveTo>
                  <a:cubicBezTo>
                    <a:pt x="386090" y="-11958"/>
                    <a:pt x="220247" y="-34339"/>
                    <a:pt x="104142" y="54016"/>
                  </a:cubicBezTo>
                  <a:cubicBezTo>
                    <a:pt x="-11974" y="142371"/>
                    <a:pt x="-34383" y="308004"/>
                    <a:pt x="54084" y="423972"/>
                  </a:cubicBezTo>
                  <a:cubicBezTo>
                    <a:pt x="96609" y="479708"/>
                    <a:pt x="159589" y="516278"/>
                    <a:pt x="229130" y="525611"/>
                  </a:cubicBezTo>
                  <a:lnTo>
                    <a:pt x="229130" y="525611"/>
                  </a:lnTo>
                  <a:cubicBezTo>
                    <a:pt x="240986" y="527261"/>
                    <a:pt x="252936" y="528109"/>
                    <a:pt x="264906" y="528157"/>
                  </a:cubicBezTo>
                  <a:cubicBezTo>
                    <a:pt x="410878" y="528109"/>
                    <a:pt x="529173" y="409888"/>
                    <a:pt x="529126" y="264100"/>
                  </a:cubicBezTo>
                  <a:cubicBezTo>
                    <a:pt x="529117" y="206205"/>
                    <a:pt x="510040" y="149923"/>
                    <a:pt x="474840" y="103916"/>
                  </a:cubicBezTo>
                  <a:close/>
                  <a:moveTo>
                    <a:pt x="384598" y="389665"/>
                  </a:moveTo>
                  <a:lnTo>
                    <a:pt x="382805" y="390420"/>
                  </a:lnTo>
                  <a:cubicBezTo>
                    <a:pt x="381549" y="390985"/>
                    <a:pt x="380256" y="391466"/>
                    <a:pt x="378935" y="391834"/>
                  </a:cubicBezTo>
                  <a:cubicBezTo>
                    <a:pt x="378255" y="392070"/>
                    <a:pt x="377566" y="392258"/>
                    <a:pt x="376858" y="392400"/>
                  </a:cubicBezTo>
                  <a:cubicBezTo>
                    <a:pt x="375612" y="392682"/>
                    <a:pt x="374356" y="392871"/>
                    <a:pt x="373082" y="392965"/>
                  </a:cubicBezTo>
                  <a:lnTo>
                    <a:pt x="370911" y="392965"/>
                  </a:lnTo>
                  <a:lnTo>
                    <a:pt x="368079" y="392965"/>
                  </a:lnTo>
                  <a:lnTo>
                    <a:pt x="363643" y="392494"/>
                  </a:lnTo>
                  <a:lnTo>
                    <a:pt x="361000" y="391834"/>
                  </a:lnTo>
                  <a:cubicBezTo>
                    <a:pt x="359621" y="391447"/>
                    <a:pt x="358262" y="390976"/>
                    <a:pt x="356941" y="390420"/>
                  </a:cubicBezTo>
                  <a:cubicBezTo>
                    <a:pt x="356101" y="390099"/>
                    <a:pt x="355279" y="389722"/>
                    <a:pt x="354486" y="389288"/>
                  </a:cubicBezTo>
                  <a:lnTo>
                    <a:pt x="353543" y="388723"/>
                  </a:lnTo>
                  <a:lnTo>
                    <a:pt x="350427" y="386743"/>
                  </a:lnTo>
                  <a:lnTo>
                    <a:pt x="348539" y="385423"/>
                  </a:lnTo>
                  <a:cubicBezTo>
                    <a:pt x="346680" y="383830"/>
                    <a:pt x="344971" y="382058"/>
                    <a:pt x="343442" y="380144"/>
                  </a:cubicBezTo>
                  <a:cubicBezTo>
                    <a:pt x="338505" y="373610"/>
                    <a:pt x="336183" y="365474"/>
                    <a:pt x="336929" y="357329"/>
                  </a:cubicBezTo>
                  <a:cubicBezTo>
                    <a:pt x="336882" y="356358"/>
                    <a:pt x="336882" y="355377"/>
                    <a:pt x="336929" y="354406"/>
                  </a:cubicBezTo>
                  <a:cubicBezTo>
                    <a:pt x="338345" y="346280"/>
                    <a:pt x="342762" y="338983"/>
                    <a:pt x="349295" y="333949"/>
                  </a:cubicBezTo>
                  <a:cubicBezTo>
                    <a:pt x="350956" y="332695"/>
                    <a:pt x="352721" y="331592"/>
                    <a:pt x="354581" y="330649"/>
                  </a:cubicBezTo>
                  <a:lnTo>
                    <a:pt x="356374" y="329895"/>
                  </a:lnTo>
                  <a:cubicBezTo>
                    <a:pt x="357630" y="329329"/>
                    <a:pt x="358923" y="328848"/>
                    <a:pt x="360244" y="328481"/>
                  </a:cubicBezTo>
                  <a:lnTo>
                    <a:pt x="362321" y="328009"/>
                  </a:lnTo>
                  <a:lnTo>
                    <a:pt x="362982" y="328009"/>
                  </a:lnTo>
                  <a:lnTo>
                    <a:pt x="362982" y="328009"/>
                  </a:lnTo>
                  <a:lnTo>
                    <a:pt x="366191" y="327444"/>
                  </a:lnTo>
                  <a:lnTo>
                    <a:pt x="368268" y="327444"/>
                  </a:lnTo>
                  <a:cubicBezTo>
                    <a:pt x="369174" y="327349"/>
                    <a:pt x="370099" y="327349"/>
                    <a:pt x="371005" y="327444"/>
                  </a:cubicBezTo>
                  <a:cubicBezTo>
                    <a:pt x="372497" y="327500"/>
                    <a:pt x="373979" y="327660"/>
                    <a:pt x="375442" y="327915"/>
                  </a:cubicBezTo>
                  <a:lnTo>
                    <a:pt x="378085" y="328575"/>
                  </a:lnTo>
                  <a:cubicBezTo>
                    <a:pt x="379472" y="328943"/>
                    <a:pt x="380832" y="329423"/>
                    <a:pt x="382144" y="329989"/>
                  </a:cubicBezTo>
                  <a:lnTo>
                    <a:pt x="384598" y="331026"/>
                  </a:lnTo>
                  <a:cubicBezTo>
                    <a:pt x="386005" y="331818"/>
                    <a:pt x="387364" y="332704"/>
                    <a:pt x="388657" y="333666"/>
                  </a:cubicBezTo>
                  <a:cubicBezTo>
                    <a:pt x="389327" y="334043"/>
                    <a:pt x="389960" y="334486"/>
                    <a:pt x="390545" y="334986"/>
                  </a:cubicBezTo>
                  <a:cubicBezTo>
                    <a:pt x="391583" y="335928"/>
                    <a:pt x="392528" y="336965"/>
                    <a:pt x="393566" y="338097"/>
                  </a:cubicBezTo>
                  <a:lnTo>
                    <a:pt x="394699" y="339228"/>
                  </a:lnTo>
                  <a:cubicBezTo>
                    <a:pt x="394991" y="339567"/>
                    <a:pt x="395302" y="339879"/>
                    <a:pt x="395642" y="340171"/>
                  </a:cubicBezTo>
                  <a:cubicBezTo>
                    <a:pt x="402194" y="348788"/>
                    <a:pt x="404091" y="360054"/>
                    <a:pt x="400740" y="370339"/>
                  </a:cubicBezTo>
                  <a:cubicBezTo>
                    <a:pt x="398719" y="376750"/>
                    <a:pt x="394765" y="382387"/>
                    <a:pt x="389412" y="386460"/>
                  </a:cubicBezTo>
                  <a:lnTo>
                    <a:pt x="387335" y="387780"/>
                  </a:lnTo>
                  <a:lnTo>
                    <a:pt x="387335" y="387780"/>
                  </a:lnTo>
                  <a:cubicBezTo>
                    <a:pt x="386467" y="388478"/>
                    <a:pt x="385552" y="389109"/>
                    <a:pt x="384598" y="389665"/>
                  </a:cubicBezTo>
                  <a:close/>
                  <a:moveTo>
                    <a:pt x="228375" y="492332"/>
                  </a:moveTo>
                  <a:cubicBezTo>
                    <a:pt x="212734" y="489899"/>
                    <a:pt x="197395" y="485855"/>
                    <a:pt x="182593" y="480264"/>
                  </a:cubicBezTo>
                  <a:cubicBezTo>
                    <a:pt x="178562" y="456978"/>
                    <a:pt x="179337" y="433108"/>
                    <a:pt x="184859" y="410123"/>
                  </a:cubicBezTo>
                  <a:cubicBezTo>
                    <a:pt x="187993" y="410538"/>
                    <a:pt x="191145" y="410764"/>
                    <a:pt x="194298" y="410783"/>
                  </a:cubicBezTo>
                  <a:cubicBezTo>
                    <a:pt x="222532" y="410774"/>
                    <a:pt x="247631" y="392861"/>
                    <a:pt x="256788" y="366191"/>
                  </a:cubicBezTo>
                  <a:cubicBezTo>
                    <a:pt x="267643" y="367039"/>
                    <a:pt x="277177" y="367794"/>
                    <a:pt x="286144" y="367794"/>
                  </a:cubicBezTo>
                  <a:cubicBezTo>
                    <a:pt x="292204" y="367737"/>
                    <a:pt x="298265" y="367303"/>
                    <a:pt x="304268" y="366474"/>
                  </a:cubicBezTo>
                  <a:cubicBezTo>
                    <a:pt x="306411" y="389194"/>
                    <a:pt x="320155" y="409190"/>
                    <a:pt x="340610" y="419362"/>
                  </a:cubicBezTo>
                  <a:cubicBezTo>
                    <a:pt x="316464" y="459665"/>
                    <a:pt x="275043" y="486590"/>
                    <a:pt x="228375" y="492332"/>
                  </a:cubicBezTo>
                  <a:close/>
                  <a:moveTo>
                    <a:pt x="162298" y="334891"/>
                  </a:moveTo>
                  <a:cubicBezTo>
                    <a:pt x="164309" y="328396"/>
                    <a:pt x="168302" y="322701"/>
                    <a:pt x="173720" y="318582"/>
                  </a:cubicBezTo>
                  <a:cubicBezTo>
                    <a:pt x="175325" y="317328"/>
                    <a:pt x="177071" y="316253"/>
                    <a:pt x="178912" y="315376"/>
                  </a:cubicBezTo>
                  <a:lnTo>
                    <a:pt x="178912" y="315376"/>
                  </a:lnTo>
                  <a:cubicBezTo>
                    <a:pt x="179469" y="315027"/>
                    <a:pt x="180073" y="314773"/>
                    <a:pt x="180706" y="314622"/>
                  </a:cubicBezTo>
                  <a:cubicBezTo>
                    <a:pt x="181961" y="314056"/>
                    <a:pt x="183254" y="313576"/>
                    <a:pt x="184576" y="313208"/>
                  </a:cubicBezTo>
                  <a:cubicBezTo>
                    <a:pt x="185255" y="312963"/>
                    <a:pt x="185944" y="312774"/>
                    <a:pt x="186653" y="312642"/>
                  </a:cubicBezTo>
                  <a:cubicBezTo>
                    <a:pt x="187898" y="312359"/>
                    <a:pt x="189154" y="312171"/>
                    <a:pt x="190428" y="312077"/>
                  </a:cubicBezTo>
                  <a:lnTo>
                    <a:pt x="192599" y="312077"/>
                  </a:lnTo>
                  <a:lnTo>
                    <a:pt x="195337" y="312077"/>
                  </a:lnTo>
                  <a:lnTo>
                    <a:pt x="199773" y="312077"/>
                  </a:lnTo>
                  <a:lnTo>
                    <a:pt x="202322" y="312736"/>
                  </a:lnTo>
                  <a:lnTo>
                    <a:pt x="204493" y="313491"/>
                  </a:lnTo>
                  <a:lnTo>
                    <a:pt x="206475" y="314151"/>
                  </a:lnTo>
                  <a:lnTo>
                    <a:pt x="208930" y="315282"/>
                  </a:lnTo>
                  <a:cubicBezTo>
                    <a:pt x="209968" y="315753"/>
                    <a:pt x="210818" y="316508"/>
                    <a:pt x="211856" y="317073"/>
                  </a:cubicBezTo>
                  <a:lnTo>
                    <a:pt x="212988" y="317827"/>
                  </a:lnTo>
                  <a:lnTo>
                    <a:pt x="214876" y="319147"/>
                  </a:lnTo>
                  <a:cubicBezTo>
                    <a:pt x="218416" y="322051"/>
                    <a:pt x="221285" y="325681"/>
                    <a:pt x="223277" y="329801"/>
                  </a:cubicBezTo>
                  <a:cubicBezTo>
                    <a:pt x="224288" y="331846"/>
                    <a:pt x="225080" y="333996"/>
                    <a:pt x="225637" y="336211"/>
                  </a:cubicBezTo>
                  <a:cubicBezTo>
                    <a:pt x="225637" y="337154"/>
                    <a:pt x="225637" y="338097"/>
                    <a:pt x="225637" y="339039"/>
                  </a:cubicBezTo>
                  <a:cubicBezTo>
                    <a:pt x="227006" y="347289"/>
                    <a:pt x="225184" y="355745"/>
                    <a:pt x="220540" y="362703"/>
                  </a:cubicBezTo>
                  <a:cubicBezTo>
                    <a:pt x="218557" y="365710"/>
                    <a:pt x="216104" y="368387"/>
                    <a:pt x="213271" y="370622"/>
                  </a:cubicBezTo>
                  <a:cubicBezTo>
                    <a:pt x="211610" y="371876"/>
                    <a:pt x="209845" y="372979"/>
                    <a:pt x="207985" y="373921"/>
                  </a:cubicBezTo>
                  <a:lnTo>
                    <a:pt x="206192" y="374676"/>
                  </a:lnTo>
                  <a:cubicBezTo>
                    <a:pt x="204936" y="375232"/>
                    <a:pt x="203643" y="375703"/>
                    <a:pt x="202322" y="376090"/>
                  </a:cubicBezTo>
                  <a:lnTo>
                    <a:pt x="200245" y="376090"/>
                  </a:lnTo>
                  <a:cubicBezTo>
                    <a:pt x="198971" y="376373"/>
                    <a:pt x="197678" y="376561"/>
                    <a:pt x="196375" y="376656"/>
                  </a:cubicBezTo>
                  <a:lnTo>
                    <a:pt x="194298" y="376656"/>
                  </a:lnTo>
                  <a:lnTo>
                    <a:pt x="191466" y="376656"/>
                  </a:lnTo>
                  <a:cubicBezTo>
                    <a:pt x="190022" y="376750"/>
                    <a:pt x="188568" y="376750"/>
                    <a:pt x="187124" y="376656"/>
                  </a:cubicBezTo>
                  <a:lnTo>
                    <a:pt x="184481" y="375996"/>
                  </a:lnTo>
                  <a:lnTo>
                    <a:pt x="182121" y="375241"/>
                  </a:lnTo>
                  <a:lnTo>
                    <a:pt x="180328" y="374581"/>
                  </a:lnTo>
                  <a:lnTo>
                    <a:pt x="179289" y="373639"/>
                  </a:lnTo>
                  <a:lnTo>
                    <a:pt x="178346" y="372979"/>
                  </a:lnTo>
                  <a:cubicBezTo>
                    <a:pt x="177269" y="372385"/>
                    <a:pt x="176221" y="371725"/>
                    <a:pt x="175231" y="370999"/>
                  </a:cubicBezTo>
                  <a:lnTo>
                    <a:pt x="173343" y="369679"/>
                  </a:lnTo>
                  <a:cubicBezTo>
                    <a:pt x="172399" y="368831"/>
                    <a:pt x="171549" y="367794"/>
                    <a:pt x="170605" y="366851"/>
                  </a:cubicBezTo>
                  <a:cubicBezTo>
                    <a:pt x="169774" y="366078"/>
                    <a:pt x="168982" y="365257"/>
                    <a:pt x="168245" y="364400"/>
                  </a:cubicBezTo>
                  <a:cubicBezTo>
                    <a:pt x="167178" y="362967"/>
                    <a:pt x="166235" y="361458"/>
                    <a:pt x="165414" y="359874"/>
                  </a:cubicBezTo>
                  <a:cubicBezTo>
                    <a:pt x="161222" y="352238"/>
                    <a:pt x="160212" y="343273"/>
                    <a:pt x="162581" y="334891"/>
                  </a:cubicBezTo>
                  <a:close/>
                  <a:moveTo>
                    <a:pt x="120576" y="200548"/>
                  </a:moveTo>
                  <a:lnTo>
                    <a:pt x="120576" y="200548"/>
                  </a:lnTo>
                  <a:cubicBezTo>
                    <a:pt x="113411" y="190536"/>
                    <a:pt x="112468" y="177357"/>
                    <a:pt x="118122" y="166421"/>
                  </a:cubicBezTo>
                  <a:cubicBezTo>
                    <a:pt x="120359" y="162027"/>
                    <a:pt x="123587" y="158219"/>
                    <a:pt x="127561" y="155296"/>
                  </a:cubicBezTo>
                  <a:cubicBezTo>
                    <a:pt x="128836" y="154325"/>
                    <a:pt x="130195" y="153477"/>
                    <a:pt x="131620" y="152751"/>
                  </a:cubicBezTo>
                  <a:lnTo>
                    <a:pt x="131620" y="152751"/>
                  </a:lnTo>
                  <a:lnTo>
                    <a:pt x="132942" y="151902"/>
                  </a:lnTo>
                  <a:lnTo>
                    <a:pt x="134735" y="151148"/>
                  </a:lnTo>
                  <a:cubicBezTo>
                    <a:pt x="135962" y="151148"/>
                    <a:pt x="137284" y="150111"/>
                    <a:pt x="138605" y="149734"/>
                  </a:cubicBezTo>
                  <a:lnTo>
                    <a:pt x="140682" y="149734"/>
                  </a:lnTo>
                  <a:cubicBezTo>
                    <a:pt x="141928" y="149451"/>
                    <a:pt x="143183" y="149263"/>
                    <a:pt x="144458" y="149168"/>
                  </a:cubicBezTo>
                  <a:lnTo>
                    <a:pt x="146629" y="149168"/>
                  </a:lnTo>
                  <a:lnTo>
                    <a:pt x="149366" y="149168"/>
                  </a:lnTo>
                  <a:cubicBezTo>
                    <a:pt x="150848" y="149074"/>
                    <a:pt x="152321" y="149074"/>
                    <a:pt x="153803" y="149168"/>
                  </a:cubicBezTo>
                  <a:lnTo>
                    <a:pt x="156352" y="149828"/>
                  </a:lnTo>
                  <a:cubicBezTo>
                    <a:pt x="157767" y="150196"/>
                    <a:pt x="159155" y="150677"/>
                    <a:pt x="160505" y="151242"/>
                  </a:cubicBezTo>
                  <a:lnTo>
                    <a:pt x="162959" y="152374"/>
                  </a:lnTo>
                  <a:lnTo>
                    <a:pt x="164753" y="153505"/>
                  </a:lnTo>
                  <a:lnTo>
                    <a:pt x="167018" y="154919"/>
                  </a:lnTo>
                  <a:lnTo>
                    <a:pt x="168906" y="156239"/>
                  </a:lnTo>
                  <a:cubicBezTo>
                    <a:pt x="169473" y="156710"/>
                    <a:pt x="169944" y="157370"/>
                    <a:pt x="170416" y="157842"/>
                  </a:cubicBezTo>
                  <a:cubicBezTo>
                    <a:pt x="171710" y="158973"/>
                    <a:pt x="172908" y="160199"/>
                    <a:pt x="174003" y="161518"/>
                  </a:cubicBezTo>
                  <a:cubicBezTo>
                    <a:pt x="176675" y="165025"/>
                    <a:pt x="178600" y="169032"/>
                    <a:pt x="179667" y="173303"/>
                  </a:cubicBezTo>
                  <a:cubicBezTo>
                    <a:pt x="181225" y="178884"/>
                    <a:pt x="181225" y="184786"/>
                    <a:pt x="179667" y="190367"/>
                  </a:cubicBezTo>
                  <a:cubicBezTo>
                    <a:pt x="179016" y="192893"/>
                    <a:pt x="178071" y="195326"/>
                    <a:pt x="176835" y="197626"/>
                  </a:cubicBezTo>
                  <a:cubicBezTo>
                    <a:pt x="174598" y="201529"/>
                    <a:pt x="171615" y="204961"/>
                    <a:pt x="168056" y="207713"/>
                  </a:cubicBezTo>
                  <a:cubicBezTo>
                    <a:pt x="167396" y="208279"/>
                    <a:pt x="166640" y="208562"/>
                    <a:pt x="165980" y="209033"/>
                  </a:cubicBezTo>
                  <a:cubicBezTo>
                    <a:pt x="164941" y="209750"/>
                    <a:pt x="163875" y="210410"/>
                    <a:pt x="162770" y="211013"/>
                  </a:cubicBezTo>
                  <a:lnTo>
                    <a:pt x="160977" y="211767"/>
                  </a:lnTo>
                  <a:lnTo>
                    <a:pt x="160977" y="211767"/>
                  </a:lnTo>
                  <a:cubicBezTo>
                    <a:pt x="159759" y="212333"/>
                    <a:pt x="158494" y="212804"/>
                    <a:pt x="157201" y="213181"/>
                  </a:cubicBezTo>
                  <a:lnTo>
                    <a:pt x="155124" y="213653"/>
                  </a:lnTo>
                  <a:lnTo>
                    <a:pt x="152293" y="214124"/>
                  </a:lnTo>
                  <a:lnTo>
                    <a:pt x="150971" y="214124"/>
                  </a:lnTo>
                  <a:lnTo>
                    <a:pt x="148895" y="214124"/>
                  </a:lnTo>
                  <a:lnTo>
                    <a:pt x="146062" y="214124"/>
                  </a:lnTo>
                  <a:cubicBezTo>
                    <a:pt x="144618" y="214218"/>
                    <a:pt x="143164" y="214218"/>
                    <a:pt x="141720" y="214124"/>
                  </a:cubicBezTo>
                  <a:lnTo>
                    <a:pt x="139077" y="213464"/>
                  </a:lnTo>
                  <a:cubicBezTo>
                    <a:pt x="137662" y="213078"/>
                    <a:pt x="136274" y="212606"/>
                    <a:pt x="134924" y="212050"/>
                  </a:cubicBezTo>
                  <a:cubicBezTo>
                    <a:pt x="134168" y="212050"/>
                    <a:pt x="133319" y="211390"/>
                    <a:pt x="132564" y="210919"/>
                  </a:cubicBezTo>
                  <a:cubicBezTo>
                    <a:pt x="131138" y="210193"/>
                    <a:pt x="129779" y="209344"/>
                    <a:pt x="128505" y="208373"/>
                  </a:cubicBezTo>
                  <a:lnTo>
                    <a:pt x="126617" y="207054"/>
                  </a:lnTo>
                  <a:cubicBezTo>
                    <a:pt x="124729" y="205479"/>
                    <a:pt x="123021" y="203716"/>
                    <a:pt x="121520" y="201774"/>
                  </a:cubicBezTo>
                  <a:close/>
                  <a:moveTo>
                    <a:pt x="196564" y="49707"/>
                  </a:moveTo>
                  <a:cubicBezTo>
                    <a:pt x="253201" y="74125"/>
                    <a:pt x="287372" y="93263"/>
                    <a:pt x="313519" y="127862"/>
                  </a:cubicBezTo>
                  <a:cubicBezTo>
                    <a:pt x="311065" y="130803"/>
                    <a:pt x="308884" y="133962"/>
                    <a:pt x="307006" y="137289"/>
                  </a:cubicBezTo>
                  <a:cubicBezTo>
                    <a:pt x="280037" y="133745"/>
                    <a:pt x="252672" y="134442"/>
                    <a:pt x="225921" y="139364"/>
                  </a:cubicBezTo>
                  <a:cubicBezTo>
                    <a:pt x="217991" y="140872"/>
                    <a:pt x="210157" y="142757"/>
                    <a:pt x="202416" y="145020"/>
                  </a:cubicBezTo>
                  <a:cubicBezTo>
                    <a:pt x="201566" y="143795"/>
                    <a:pt x="200812" y="142475"/>
                    <a:pt x="199867" y="141249"/>
                  </a:cubicBezTo>
                  <a:cubicBezTo>
                    <a:pt x="192363" y="131435"/>
                    <a:pt x="182263" y="123931"/>
                    <a:pt x="170700" y="119566"/>
                  </a:cubicBezTo>
                  <a:cubicBezTo>
                    <a:pt x="177184" y="95507"/>
                    <a:pt x="185944" y="72117"/>
                    <a:pt x="196847" y="49707"/>
                  </a:cubicBezTo>
                  <a:close/>
                  <a:moveTo>
                    <a:pt x="344291" y="143983"/>
                  </a:moveTo>
                  <a:lnTo>
                    <a:pt x="344291" y="143983"/>
                  </a:lnTo>
                  <a:cubicBezTo>
                    <a:pt x="345953" y="142729"/>
                    <a:pt x="347718" y="141626"/>
                    <a:pt x="349578" y="140683"/>
                  </a:cubicBezTo>
                  <a:lnTo>
                    <a:pt x="351371" y="139929"/>
                  </a:lnTo>
                  <a:cubicBezTo>
                    <a:pt x="352626" y="139364"/>
                    <a:pt x="353920" y="138883"/>
                    <a:pt x="355242" y="138515"/>
                  </a:cubicBezTo>
                  <a:lnTo>
                    <a:pt x="357318" y="138515"/>
                  </a:lnTo>
                  <a:lnTo>
                    <a:pt x="358356" y="138515"/>
                  </a:lnTo>
                  <a:lnTo>
                    <a:pt x="358923" y="138515"/>
                  </a:lnTo>
                  <a:lnTo>
                    <a:pt x="361094" y="138515"/>
                  </a:lnTo>
                  <a:lnTo>
                    <a:pt x="363265" y="138515"/>
                  </a:lnTo>
                  <a:cubicBezTo>
                    <a:pt x="364171" y="138421"/>
                    <a:pt x="365096" y="138421"/>
                    <a:pt x="366003" y="138515"/>
                  </a:cubicBezTo>
                  <a:cubicBezTo>
                    <a:pt x="367494" y="138581"/>
                    <a:pt x="368966" y="138732"/>
                    <a:pt x="370439" y="138987"/>
                  </a:cubicBezTo>
                  <a:lnTo>
                    <a:pt x="372988" y="139646"/>
                  </a:lnTo>
                  <a:cubicBezTo>
                    <a:pt x="374403" y="140014"/>
                    <a:pt x="375791" y="140495"/>
                    <a:pt x="377141" y="141061"/>
                  </a:cubicBezTo>
                  <a:lnTo>
                    <a:pt x="379595" y="142098"/>
                  </a:lnTo>
                  <a:cubicBezTo>
                    <a:pt x="381002" y="142890"/>
                    <a:pt x="382361" y="143776"/>
                    <a:pt x="383655" y="144737"/>
                  </a:cubicBezTo>
                  <a:lnTo>
                    <a:pt x="385542" y="146057"/>
                  </a:lnTo>
                  <a:cubicBezTo>
                    <a:pt x="386854" y="147160"/>
                    <a:pt x="388053" y="148395"/>
                    <a:pt x="389129" y="149734"/>
                  </a:cubicBezTo>
                  <a:cubicBezTo>
                    <a:pt x="389129" y="150300"/>
                    <a:pt x="390168" y="150677"/>
                    <a:pt x="390640" y="151337"/>
                  </a:cubicBezTo>
                  <a:cubicBezTo>
                    <a:pt x="391980" y="153109"/>
                    <a:pt x="393150" y="155004"/>
                    <a:pt x="394132" y="156993"/>
                  </a:cubicBezTo>
                  <a:cubicBezTo>
                    <a:pt x="395067" y="158964"/>
                    <a:pt x="395822" y="161019"/>
                    <a:pt x="396398" y="163121"/>
                  </a:cubicBezTo>
                  <a:lnTo>
                    <a:pt x="396398" y="163121"/>
                  </a:lnTo>
                  <a:cubicBezTo>
                    <a:pt x="397417" y="167222"/>
                    <a:pt x="397644" y="171474"/>
                    <a:pt x="397058" y="175660"/>
                  </a:cubicBezTo>
                  <a:cubicBezTo>
                    <a:pt x="396077" y="183117"/>
                    <a:pt x="392499" y="189990"/>
                    <a:pt x="386958" y="195080"/>
                  </a:cubicBezTo>
                  <a:cubicBezTo>
                    <a:pt x="386411" y="195722"/>
                    <a:pt x="385806" y="196325"/>
                    <a:pt x="385165" y="196872"/>
                  </a:cubicBezTo>
                  <a:lnTo>
                    <a:pt x="384409" y="197532"/>
                  </a:lnTo>
                  <a:cubicBezTo>
                    <a:pt x="382767" y="198786"/>
                    <a:pt x="380992" y="199860"/>
                    <a:pt x="379123" y="200737"/>
                  </a:cubicBezTo>
                  <a:cubicBezTo>
                    <a:pt x="378548" y="201058"/>
                    <a:pt x="377943" y="201340"/>
                    <a:pt x="377330" y="201586"/>
                  </a:cubicBezTo>
                  <a:lnTo>
                    <a:pt x="373460" y="202905"/>
                  </a:lnTo>
                  <a:cubicBezTo>
                    <a:pt x="372780" y="203141"/>
                    <a:pt x="372091" y="203330"/>
                    <a:pt x="371383" y="203471"/>
                  </a:cubicBezTo>
                  <a:cubicBezTo>
                    <a:pt x="370109" y="203754"/>
                    <a:pt x="368815" y="203942"/>
                    <a:pt x="367513" y="204037"/>
                  </a:cubicBezTo>
                  <a:lnTo>
                    <a:pt x="365436" y="204037"/>
                  </a:lnTo>
                  <a:lnTo>
                    <a:pt x="362699" y="204037"/>
                  </a:lnTo>
                  <a:lnTo>
                    <a:pt x="361377" y="204037"/>
                  </a:lnTo>
                  <a:lnTo>
                    <a:pt x="358262" y="204037"/>
                  </a:lnTo>
                  <a:lnTo>
                    <a:pt x="355619" y="203377"/>
                  </a:lnTo>
                  <a:cubicBezTo>
                    <a:pt x="354232" y="203009"/>
                    <a:pt x="352872" y="202528"/>
                    <a:pt x="351560" y="201963"/>
                  </a:cubicBezTo>
                  <a:lnTo>
                    <a:pt x="351560" y="201963"/>
                  </a:lnTo>
                  <a:cubicBezTo>
                    <a:pt x="350720" y="201642"/>
                    <a:pt x="349898" y="201265"/>
                    <a:pt x="349106" y="200831"/>
                  </a:cubicBezTo>
                  <a:cubicBezTo>
                    <a:pt x="347680" y="200105"/>
                    <a:pt x="346321" y="199257"/>
                    <a:pt x="345047" y="198286"/>
                  </a:cubicBezTo>
                  <a:lnTo>
                    <a:pt x="343159" y="196966"/>
                  </a:lnTo>
                  <a:cubicBezTo>
                    <a:pt x="341271" y="195392"/>
                    <a:pt x="339562" y="193629"/>
                    <a:pt x="338062" y="191687"/>
                  </a:cubicBezTo>
                  <a:cubicBezTo>
                    <a:pt x="336570" y="189745"/>
                    <a:pt x="335324" y="187623"/>
                    <a:pt x="334380" y="185370"/>
                  </a:cubicBezTo>
                  <a:cubicBezTo>
                    <a:pt x="333247" y="182872"/>
                    <a:pt x="332426" y="180241"/>
                    <a:pt x="331926" y="177545"/>
                  </a:cubicBezTo>
                  <a:cubicBezTo>
                    <a:pt x="330907" y="172002"/>
                    <a:pt x="331331" y="166289"/>
                    <a:pt x="333153" y="160953"/>
                  </a:cubicBezTo>
                  <a:cubicBezTo>
                    <a:pt x="334494" y="156937"/>
                    <a:pt x="336617" y="153222"/>
                    <a:pt x="339383" y="150017"/>
                  </a:cubicBezTo>
                  <a:cubicBezTo>
                    <a:pt x="340553" y="148706"/>
                    <a:pt x="341856" y="147509"/>
                    <a:pt x="343253" y="146434"/>
                  </a:cubicBezTo>
                  <a:close/>
                  <a:moveTo>
                    <a:pt x="367513" y="294824"/>
                  </a:moveTo>
                  <a:cubicBezTo>
                    <a:pt x="353844" y="295192"/>
                    <a:pt x="340639" y="299840"/>
                    <a:pt x="329755" y="308117"/>
                  </a:cubicBezTo>
                  <a:cubicBezTo>
                    <a:pt x="321411" y="314500"/>
                    <a:pt x="314718" y="322768"/>
                    <a:pt x="310215" y="332252"/>
                  </a:cubicBezTo>
                  <a:cubicBezTo>
                    <a:pt x="293394" y="335843"/>
                    <a:pt x="276053" y="336315"/>
                    <a:pt x="259053" y="333666"/>
                  </a:cubicBezTo>
                  <a:cubicBezTo>
                    <a:pt x="258251" y="328971"/>
                    <a:pt x="256920" y="324389"/>
                    <a:pt x="255089" y="319996"/>
                  </a:cubicBezTo>
                  <a:cubicBezTo>
                    <a:pt x="287919" y="294947"/>
                    <a:pt x="317087" y="265429"/>
                    <a:pt x="341743" y="232319"/>
                  </a:cubicBezTo>
                  <a:cubicBezTo>
                    <a:pt x="349087" y="235016"/>
                    <a:pt x="356855" y="236392"/>
                    <a:pt x="364681" y="236373"/>
                  </a:cubicBezTo>
                  <a:lnTo>
                    <a:pt x="364681" y="236373"/>
                  </a:lnTo>
                  <a:cubicBezTo>
                    <a:pt x="369561" y="255332"/>
                    <a:pt x="370713" y="275055"/>
                    <a:pt x="368079" y="294447"/>
                  </a:cubicBezTo>
                  <a:close/>
                  <a:moveTo>
                    <a:pt x="208646" y="280871"/>
                  </a:moveTo>
                  <a:cubicBezTo>
                    <a:pt x="205597" y="263016"/>
                    <a:pt x="200462" y="245584"/>
                    <a:pt x="193354" y="228925"/>
                  </a:cubicBezTo>
                  <a:cubicBezTo>
                    <a:pt x="203983" y="218612"/>
                    <a:pt x="210827" y="205036"/>
                    <a:pt x="212799" y="190367"/>
                  </a:cubicBezTo>
                  <a:cubicBezTo>
                    <a:pt x="213319" y="185794"/>
                    <a:pt x="213319" y="181175"/>
                    <a:pt x="212799" y="176603"/>
                  </a:cubicBezTo>
                  <a:cubicBezTo>
                    <a:pt x="219011" y="174783"/>
                    <a:pt x="225307" y="173303"/>
                    <a:pt x="231678" y="172172"/>
                  </a:cubicBezTo>
                  <a:cubicBezTo>
                    <a:pt x="253465" y="168127"/>
                    <a:pt x="275723" y="167269"/>
                    <a:pt x="297755" y="169626"/>
                  </a:cubicBezTo>
                  <a:cubicBezTo>
                    <a:pt x="297566" y="184352"/>
                    <a:pt x="302314" y="198729"/>
                    <a:pt x="311253" y="210447"/>
                  </a:cubicBezTo>
                  <a:lnTo>
                    <a:pt x="313708" y="213276"/>
                  </a:lnTo>
                  <a:cubicBezTo>
                    <a:pt x="290826" y="243369"/>
                    <a:pt x="264075" y="270312"/>
                    <a:pt x="234133" y="293410"/>
                  </a:cubicBezTo>
                  <a:cubicBezTo>
                    <a:pt x="226780" y="287320"/>
                    <a:pt x="218171" y="282908"/>
                    <a:pt x="208930" y="280494"/>
                  </a:cubicBezTo>
                  <a:close/>
                  <a:moveTo>
                    <a:pt x="422073" y="320561"/>
                  </a:moveTo>
                  <a:cubicBezTo>
                    <a:pt x="416192" y="312689"/>
                    <a:pt x="408603" y="306250"/>
                    <a:pt x="399890" y="301706"/>
                  </a:cubicBezTo>
                  <a:cubicBezTo>
                    <a:pt x="403562" y="277044"/>
                    <a:pt x="402373" y="251910"/>
                    <a:pt x="396398" y="227700"/>
                  </a:cubicBezTo>
                  <a:cubicBezTo>
                    <a:pt x="399201" y="226182"/>
                    <a:pt x="401882" y="224447"/>
                    <a:pt x="404421" y="222515"/>
                  </a:cubicBezTo>
                  <a:cubicBezTo>
                    <a:pt x="412067" y="216745"/>
                    <a:pt x="418325" y="209335"/>
                    <a:pt x="422734" y="200831"/>
                  </a:cubicBezTo>
                  <a:cubicBezTo>
                    <a:pt x="451052" y="209316"/>
                    <a:pt x="468893" y="223458"/>
                    <a:pt x="494568" y="244952"/>
                  </a:cubicBezTo>
                  <a:cubicBezTo>
                    <a:pt x="495588" y="257500"/>
                    <a:pt x="495588" y="270114"/>
                    <a:pt x="494568" y="282663"/>
                  </a:cubicBezTo>
                  <a:cubicBezTo>
                    <a:pt x="473046" y="299067"/>
                    <a:pt x="450042" y="313425"/>
                    <a:pt x="425849" y="325558"/>
                  </a:cubicBezTo>
                  <a:cubicBezTo>
                    <a:pt x="424716" y="323955"/>
                    <a:pt x="423772" y="322070"/>
                    <a:pt x="422356" y="320184"/>
                  </a:cubicBezTo>
                  <a:close/>
                  <a:moveTo>
                    <a:pt x="447937" y="124374"/>
                  </a:moveTo>
                  <a:cubicBezTo>
                    <a:pt x="464296" y="145756"/>
                    <a:pt x="476812" y="169805"/>
                    <a:pt x="484940" y="195458"/>
                  </a:cubicBezTo>
                  <a:cubicBezTo>
                    <a:pt x="468449" y="183513"/>
                    <a:pt x="449986" y="174576"/>
                    <a:pt x="430380" y="169060"/>
                  </a:cubicBezTo>
                  <a:cubicBezTo>
                    <a:pt x="430116" y="155042"/>
                    <a:pt x="425386" y="141466"/>
                    <a:pt x="416881" y="130313"/>
                  </a:cubicBezTo>
                  <a:cubicBezTo>
                    <a:pt x="412322" y="124383"/>
                    <a:pt x="406800" y="119255"/>
                    <a:pt x="400551" y="115135"/>
                  </a:cubicBezTo>
                  <a:cubicBezTo>
                    <a:pt x="403411" y="104491"/>
                    <a:pt x="405488" y="93649"/>
                    <a:pt x="406781" y="82704"/>
                  </a:cubicBezTo>
                  <a:cubicBezTo>
                    <a:pt x="422252" y="94696"/>
                    <a:pt x="436175" y="108564"/>
                    <a:pt x="448220" y="123997"/>
                  </a:cubicBezTo>
                  <a:close/>
                  <a:moveTo>
                    <a:pt x="264245" y="33209"/>
                  </a:moveTo>
                  <a:cubicBezTo>
                    <a:pt x="303098" y="33162"/>
                    <a:pt x="341347" y="42891"/>
                    <a:pt x="375442" y="61492"/>
                  </a:cubicBezTo>
                  <a:cubicBezTo>
                    <a:pt x="375338" y="75973"/>
                    <a:pt x="373431" y="90378"/>
                    <a:pt x="369778" y="104387"/>
                  </a:cubicBezTo>
                  <a:cubicBezTo>
                    <a:pt x="368079" y="104387"/>
                    <a:pt x="366380" y="104387"/>
                    <a:pt x="364587" y="104387"/>
                  </a:cubicBezTo>
                  <a:lnTo>
                    <a:pt x="364587" y="104387"/>
                  </a:lnTo>
                  <a:cubicBezTo>
                    <a:pt x="356412" y="104435"/>
                    <a:pt x="348313" y="106009"/>
                    <a:pt x="340704" y="109007"/>
                  </a:cubicBezTo>
                  <a:cubicBezTo>
                    <a:pt x="316728" y="76859"/>
                    <a:pt x="286994" y="55930"/>
                    <a:pt x="242722" y="34623"/>
                  </a:cubicBezTo>
                  <a:cubicBezTo>
                    <a:pt x="249802" y="33586"/>
                    <a:pt x="256976" y="33209"/>
                    <a:pt x="264245" y="33209"/>
                  </a:cubicBezTo>
                  <a:close/>
                  <a:moveTo>
                    <a:pt x="124069" y="80347"/>
                  </a:moveTo>
                  <a:cubicBezTo>
                    <a:pt x="134206" y="72616"/>
                    <a:pt x="144977" y="65734"/>
                    <a:pt x="156257" y="59795"/>
                  </a:cubicBezTo>
                  <a:cubicBezTo>
                    <a:pt x="148706" y="77962"/>
                    <a:pt x="142551" y="96685"/>
                    <a:pt x="137850" y="115795"/>
                  </a:cubicBezTo>
                  <a:cubicBezTo>
                    <a:pt x="113232" y="119453"/>
                    <a:pt x="92767" y="136620"/>
                    <a:pt x="84895" y="160199"/>
                  </a:cubicBezTo>
                  <a:cubicBezTo>
                    <a:pt x="76682" y="159161"/>
                    <a:pt x="68092" y="158124"/>
                    <a:pt x="59125" y="157370"/>
                  </a:cubicBezTo>
                  <a:cubicBezTo>
                    <a:pt x="74861" y="127306"/>
                    <a:pt x="97034" y="101078"/>
                    <a:pt x="124069" y="80536"/>
                  </a:cubicBezTo>
                  <a:close/>
                  <a:moveTo>
                    <a:pt x="35243" y="233262"/>
                  </a:moveTo>
                  <a:cubicBezTo>
                    <a:pt x="37216" y="218385"/>
                    <a:pt x="40633" y="203735"/>
                    <a:pt x="45438" y="189518"/>
                  </a:cubicBezTo>
                  <a:cubicBezTo>
                    <a:pt x="58559" y="190272"/>
                    <a:pt x="71113" y="191592"/>
                    <a:pt x="82724" y="193289"/>
                  </a:cubicBezTo>
                  <a:cubicBezTo>
                    <a:pt x="84574" y="203556"/>
                    <a:pt x="88803" y="213238"/>
                    <a:pt x="95089" y="221572"/>
                  </a:cubicBezTo>
                  <a:lnTo>
                    <a:pt x="98016" y="224966"/>
                  </a:lnTo>
                  <a:cubicBezTo>
                    <a:pt x="78787" y="240785"/>
                    <a:pt x="56803" y="252938"/>
                    <a:pt x="33166" y="260791"/>
                  </a:cubicBezTo>
                  <a:cubicBezTo>
                    <a:pt x="33336" y="251646"/>
                    <a:pt x="34025" y="242520"/>
                    <a:pt x="35243" y="233451"/>
                  </a:cubicBezTo>
                  <a:close/>
                  <a:moveTo>
                    <a:pt x="126051" y="243444"/>
                  </a:moveTo>
                  <a:cubicBezTo>
                    <a:pt x="133007" y="245829"/>
                    <a:pt x="140314" y="247045"/>
                    <a:pt x="147667" y="247026"/>
                  </a:cubicBezTo>
                  <a:cubicBezTo>
                    <a:pt x="153444" y="246979"/>
                    <a:pt x="159193" y="246159"/>
                    <a:pt x="164753" y="244575"/>
                  </a:cubicBezTo>
                  <a:cubicBezTo>
                    <a:pt x="169643" y="256426"/>
                    <a:pt x="173305" y="268747"/>
                    <a:pt x="175702" y="281343"/>
                  </a:cubicBezTo>
                  <a:cubicBezTo>
                    <a:pt x="150556" y="288574"/>
                    <a:pt x="132045" y="309937"/>
                    <a:pt x="128505" y="335834"/>
                  </a:cubicBezTo>
                  <a:cubicBezTo>
                    <a:pt x="128128" y="338615"/>
                    <a:pt x="127939" y="341415"/>
                    <a:pt x="127939" y="344225"/>
                  </a:cubicBezTo>
                  <a:cubicBezTo>
                    <a:pt x="100847" y="348260"/>
                    <a:pt x="73256" y="347392"/>
                    <a:pt x="46476" y="341679"/>
                  </a:cubicBezTo>
                  <a:cubicBezTo>
                    <a:pt x="41011" y="326416"/>
                    <a:pt x="37178" y="310615"/>
                    <a:pt x="35054" y="294541"/>
                  </a:cubicBezTo>
                  <a:cubicBezTo>
                    <a:pt x="68753" y="284435"/>
                    <a:pt x="99818" y="267051"/>
                    <a:pt x="126051" y="243633"/>
                  </a:cubicBezTo>
                  <a:close/>
                  <a:moveTo>
                    <a:pt x="80552" y="403713"/>
                  </a:moveTo>
                  <a:cubicBezTo>
                    <a:pt x="74096" y="395266"/>
                    <a:pt x="68225" y="386385"/>
                    <a:pt x="62995" y="377127"/>
                  </a:cubicBezTo>
                  <a:cubicBezTo>
                    <a:pt x="74351" y="378664"/>
                    <a:pt x="85801" y="379446"/>
                    <a:pt x="97260" y="379484"/>
                  </a:cubicBezTo>
                  <a:cubicBezTo>
                    <a:pt x="110306" y="379484"/>
                    <a:pt x="123313" y="378315"/>
                    <a:pt x="136151" y="375996"/>
                  </a:cubicBezTo>
                  <a:cubicBezTo>
                    <a:pt x="137737" y="378890"/>
                    <a:pt x="139531" y="381661"/>
                    <a:pt x="141531" y="384292"/>
                  </a:cubicBezTo>
                  <a:cubicBezTo>
                    <a:pt x="145119" y="388911"/>
                    <a:pt x="149272" y="393059"/>
                    <a:pt x="153897" y="396642"/>
                  </a:cubicBezTo>
                  <a:cubicBezTo>
                    <a:pt x="148677" y="418231"/>
                    <a:pt x="146478" y="440442"/>
                    <a:pt x="147384" y="462635"/>
                  </a:cubicBezTo>
                  <a:cubicBezTo>
                    <a:pt x="121557" y="447654"/>
                    <a:pt x="98865" y="427838"/>
                    <a:pt x="80552" y="404278"/>
                  </a:cubicBezTo>
                  <a:close/>
                  <a:moveTo>
                    <a:pt x="404704" y="447174"/>
                  </a:moveTo>
                  <a:cubicBezTo>
                    <a:pt x="380190" y="465963"/>
                    <a:pt x="352126" y="479623"/>
                    <a:pt x="322203" y="487335"/>
                  </a:cubicBezTo>
                  <a:cubicBezTo>
                    <a:pt x="344018" y="470875"/>
                    <a:pt x="361773" y="449662"/>
                    <a:pt x="374121" y="425302"/>
                  </a:cubicBezTo>
                  <a:cubicBezTo>
                    <a:pt x="409726" y="422982"/>
                    <a:pt x="437054" y="392852"/>
                    <a:pt x="435855" y="357235"/>
                  </a:cubicBezTo>
                  <a:cubicBezTo>
                    <a:pt x="453384" y="349099"/>
                    <a:pt x="470262" y="339643"/>
                    <a:pt x="486356" y="328952"/>
                  </a:cubicBezTo>
                  <a:cubicBezTo>
                    <a:pt x="472612" y="376269"/>
                    <a:pt x="443982" y="417920"/>
                    <a:pt x="404704" y="447739"/>
                  </a:cubicBezTo>
                  <a:close/>
                </a:path>
              </a:pathLst>
            </a:custGeom>
            <a:solidFill>
              <a:srgbClr val="30BC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2" name="Google Shape;1252;p31"/>
            <p:cNvSpPr txBox="1"/>
            <p:nvPr/>
          </p:nvSpPr>
          <p:spPr>
            <a:xfrm>
              <a:off x="7377177" y="3725492"/>
              <a:ext cx="2208170" cy="466259"/>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000" b="1">
                  <a:solidFill>
                    <a:srgbClr val="FFFFFF"/>
                  </a:solidFill>
                  <a:latin typeface="Arial"/>
                  <a:ea typeface="Arial"/>
                  <a:cs typeface="Arial"/>
                  <a:sym typeface="Arial"/>
                </a:rPr>
                <a:t>Social</a:t>
              </a:r>
              <a:endParaRPr/>
            </a:p>
          </p:txBody>
        </p:sp>
      </p:grpSp>
      <p:grpSp>
        <p:nvGrpSpPr>
          <p:cNvPr id="1253" name="Google Shape;1253;p31"/>
          <p:cNvGrpSpPr/>
          <p:nvPr/>
        </p:nvGrpSpPr>
        <p:grpSpPr>
          <a:xfrm>
            <a:off x="2700485" y="3147338"/>
            <a:ext cx="4100636" cy="2672658"/>
            <a:chOff x="2417976" y="2514226"/>
            <a:chExt cx="4778581" cy="3114520"/>
          </a:xfrm>
        </p:grpSpPr>
        <p:sp>
          <p:nvSpPr>
            <p:cNvPr id="1254" name="Google Shape;1254;p31"/>
            <p:cNvSpPr/>
            <p:nvPr/>
          </p:nvSpPr>
          <p:spPr>
            <a:xfrm>
              <a:off x="2417976" y="2514226"/>
              <a:ext cx="4778581" cy="3114520"/>
            </a:xfrm>
            <a:custGeom>
              <a:avLst/>
              <a:gdLst/>
              <a:ahLst/>
              <a:cxnLst/>
              <a:rect l="l" t="t" r="r" b="b"/>
              <a:pathLst>
                <a:path w="4419089" h="2880215" extrusionOk="0">
                  <a:moveTo>
                    <a:pt x="3774278" y="2880216"/>
                  </a:moveTo>
                  <a:cubicBezTo>
                    <a:pt x="3993463" y="2880216"/>
                    <a:pt x="4208494" y="2872957"/>
                    <a:pt x="4419089" y="2858910"/>
                  </a:cubicBezTo>
                  <a:lnTo>
                    <a:pt x="1689945" y="0"/>
                  </a:lnTo>
                  <a:lnTo>
                    <a:pt x="27369" y="1755130"/>
                  </a:lnTo>
                  <a:cubicBezTo>
                    <a:pt x="-10813" y="1795744"/>
                    <a:pt x="-8798" y="1859588"/>
                    <a:pt x="31868" y="1897722"/>
                  </a:cubicBezTo>
                  <a:cubicBezTo>
                    <a:pt x="33704" y="1899438"/>
                    <a:pt x="35604" y="1901088"/>
                    <a:pt x="37564" y="1902672"/>
                  </a:cubicBezTo>
                  <a:cubicBezTo>
                    <a:pt x="753454" y="2484730"/>
                    <a:pt x="2158333" y="2880216"/>
                    <a:pt x="3774278" y="2880216"/>
                  </a:cubicBezTo>
                  <a:close/>
                </a:path>
              </a:pathLst>
            </a:custGeom>
            <a:solidFill>
              <a:srgbClr val="0028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5" name="Google Shape;1255;p31"/>
            <p:cNvSpPr/>
            <p:nvPr/>
          </p:nvSpPr>
          <p:spPr>
            <a:xfrm>
              <a:off x="3234356" y="2575802"/>
              <a:ext cx="3903916" cy="3039794"/>
            </a:xfrm>
            <a:custGeom>
              <a:avLst/>
              <a:gdLst/>
              <a:ahLst/>
              <a:cxnLst/>
              <a:rect l="l" t="t" r="r" b="b"/>
              <a:pathLst>
                <a:path w="3610225" h="2811111" extrusionOk="0">
                  <a:moveTo>
                    <a:pt x="937058" y="0"/>
                  </a:moveTo>
                  <a:lnTo>
                    <a:pt x="0" y="981221"/>
                  </a:lnTo>
                  <a:lnTo>
                    <a:pt x="67304" y="982353"/>
                  </a:lnTo>
                  <a:cubicBezTo>
                    <a:pt x="158772" y="983955"/>
                    <a:pt x="236742" y="959726"/>
                    <a:pt x="314996" y="912494"/>
                  </a:cubicBezTo>
                  <a:lnTo>
                    <a:pt x="372388" y="877989"/>
                  </a:lnTo>
                  <a:cubicBezTo>
                    <a:pt x="399545" y="861576"/>
                    <a:pt x="433499" y="861293"/>
                    <a:pt x="460930" y="877235"/>
                  </a:cubicBezTo>
                  <a:lnTo>
                    <a:pt x="662935" y="994231"/>
                  </a:lnTo>
                  <a:cubicBezTo>
                    <a:pt x="686845" y="1008099"/>
                    <a:pt x="715928" y="1009777"/>
                    <a:pt x="741283" y="998756"/>
                  </a:cubicBezTo>
                  <a:lnTo>
                    <a:pt x="1042497" y="867431"/>
                  </a:lnTo>
                  <a:cubicBezTo>
                    <a:pt x="1070372" y="855269"/>
                    <a:pt x="1102579" y="858521"/>
                    <a:pt x="1127452" y="876010"/>
                  </a:cubicBezTo>
                  <a:lnTo>
                    <a:pt x="1231286" y="948885"/>
                  </a:lnTo>
                  <a:cubicBezTo>
                    <a:pt x="1259265" y="968617"/>
                    <a:pt x="1296249" y="970049"/>
                    <a:pt x="1325681" y="952561"/>
                  </a:cubicBezTo>
                  <a:lnTo>
                    <a:pt x="1463120" y="870730"/>
                  </a:lnTo>
                  <a:cubicBezTo>
                    <a:pt x="1496338" y="850885"/>
                    <a:pt x="1538702" y="855429"/>
                    <a:pt x="1566955" y="881855"/>
                  </a:cubicBezTo>
                  <a:cubicBezTo>
                    <a:pt x="1711945" y="1017329"/>
                    <a:pt x="3370462" y="2681106"/>
                    <a:pt x="3472409" y="2774156"/>
                  </a:cubicBezTo>
                  <a:cubicBezTo>
                    <a:pt x="3487229" y="2787732"/>
                    <a:pt x="3501577" y="2800270"/>
                    <a:pt x="3515830" y="2811112"/>
                  </a:cubicBezTo>
                  <a:cubicBezTo>
                    <a:pt x="3547264" y="2809509"/>
                    <a:pt x="3578698" y="2807812"/>
                    <a:pt x="3610225" y="28058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6" name="Google Shape;1256;p31"/>
            <p:cNvSpPr txBox="1"/>
            <p:nvPr/>
          </p:nvSpPr>
          <p:spPr>
            <a:xfrm>
              <a:off x="5473739" y="5158660"/>
              <a:ext cx="702000"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Water</a:t>
              </a:r>
              <a:endParaRPr/>
            </a:p>
          </p:txBody>
        </p:sp>
        <p:sp>
          <p:nvSpPr>
            <p:cNvPr id="1257" name="Google Shape;1257;p31"/>
            <p:cNvSpPr txBox="1"/>
            <p:nvPr/>
          </p:nvSpPr>
          <p:spPr>
            <a:xfrm>
              <a:off x="4206596" y="4929691"/>
              <a:ext cx="702000"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Food</a:t>
              </a:r>
              <a:endParaRPr/>
            </a:p>
          </p:txBody>
        </p:sp>
        <p:sp>
          <p:nvSpPr>
            <p:cNvPr id="1258" name="Google Shape;1258;p31"/>
            <p:cNvSpPr txBox="1"/>
            <p:nvPr/>
          </p:nvSpPr>
          <p:spPr>
            <a:xfrm>
              <a:off x="3057918" y="4553114"/>
              <a:ext cx="1121564"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Energy</a:t>
              </a:r>
              <a:endParaRPr/>
            </a:p>
          </p:txBody>
        </p:sp>
        <p:sp>
          <p:nvSpPr>
            <p:cNvPr id="1259" name="Google Shape;1259;p31"/>
            <p:cNvSpPr txBox="1"/>
            <p:nvPr/>
          </p:nvSpPr>
          <p:spPr>
            <a:xfrm>
              <a:off x="4978624" y="4655734"/>
              <a:ext cx="973056"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Circularity</a:t>
              </a:r>
              <a:endParaRPr/>
            </a:p>
          </p:txBody>
        </p:sp>
        <p:sp>
          <p:nvSpPr>
            <p:cNvPr id="1260" name="Google Shape;1260;p31"/>
            <p:cNvSpPr txBox="1"/>
            <p:nvPr/>
          </p:nvSpPr>
          <p:spPr>
            <a:xfrm>
              <a:off x="4148659" y="4351795"/>
              <a:ext cx="702000" cy="358661"/>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400">
                  <a:solidFill>
                    <a:srgbClr val="FFFFFF"/>
                  </a:solidFill>
                  <a:latin typeface="Arial"/>
                  <a:ea typeface="Arial"/>
                  <a:cs typeface="Arial"/>
                  <a:sym typeface="Arial"/>
                </a:rPr>
                <a:t>Climate</a:t>
              </a:r>
              <a:endParaRPr/>
            </a:p>
          </p:txBody>
        </p:sp>
        <p:sp>
          <p:nvSpPr>
            <p:cNvPr id="1261" name="Google Shape;1261;p31"/>
            <p:cNvSpPr txBox="1"/>
            <p:nvPr/>
          </p:nvSpPr>
          <p:spPr>
            <a:xfrm>
              <a:off x="2874345" y="4130132"/>
              <a:ext cx="1603391" cy="358661"/>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400">
                  <a:solidFill>
                    <a:srgbClr val="FFFFFF"/>
                  </a:solidFill>
                  <a:latin typeface="Arial"/>
                  <a:ea typeface="Arial"/>
                  <a:cs typeface="Arial"/>
                  <a:sym typeface="Arial"/>
                </a:rPr>
                <a:t>Biodiversity</a:t>
              </a:r>
              <a:endParaRPr/>
            </a:p>
          </p:txBody>
        </p:sp>
        <p:sp>
          <p:nvSpPr>
            <p:cNvPr id="1262" name="Google Shape;1262;p31"/>
            <p:cNvSpPr/>
            <p:nvPr/>
          </p:nvSpPr>
          <p:spPr>
            <a:xfrm>
              <a:off x="4069362" y="2861451"/>
              <a:ext cx="365725" cy="567221"/>
            </a:xfrm>
            <a:custGeom>
              <a:avLst/>
              <a:gdLst/>
              <a:ahLst/>
              <a:cxnLst/>
              <a:rect l="l" t="t" r="r" b="b"/>
              <a:pathLst>
                <a:path w="338212" h="524549" extrusionOk="0">
                  <a:moveTo>
                    <a:pt x="312077" y="222113"/>
                  </a:moveTo>
                  <a:lnTo>
                    <a:pt x="169163" y="0"/>
                  </a:lnTo>
                  <a:lnTo>
                    <a:pt x="26155" y="222113"/>
                  </a:lnTo>
                  <a:cubicBezTo>
                    <a:pt x="-23242" y="299335"/>
                    <a:pt x="-616" y="401935"/>
                    <a:pt x="76713" y="451269"/>
                  </a:cubicBezTo>
                  <a:cubicBezTo>
                    <a:pt x="99018" y="465505"/>
                    <a:pt x="124401" y="474207"/>
                    <a:pt x="150756" y="476658"/>
                  </a:cubicBezTo>
                  <a:lnTo>
                    <a:pt x="150756" y="524550"/>
                  </a:lnTo>
                  <a:lnTo>
                    <a:pt x="188514" y="524550"/>
                  </a:lnTo>
                  <a:lnTo>
                    <a:pt x="188514" y="476658"/>
                  </a:lnTo>
                  <a:cubicBezTo>
                    <a:pt x="279860" y="467532"/>
                    <a:pt x="346512" y="386181"/>
                    <a:pt x="337374" y="294941"/>
                  </a:cubicBezTo>
                  <a:cubicBezTo>
                    <a:pt x="334778" y="269016"/>
                    <a:pt x="326113" y="244070"/>
                    <a:pt x="312077" y="222113"/>
                  </a:cubicBezTo>
                  <a:close/>
                  <a:moveTo>
                    <a:pt x="285174" y="250396"/>
                  </a:moveTo>
                  <a:lnTo>
                    <a:pt x="188514" y="355136"/>
                  </a:lnTo>
                  <a:lnTo>
                    <a:pt x="188514" y="279716"/>
                  </a:lnTo>
                  <a:lnTo>
                    <a:pt x="256950" y="205521"/>
                  </a:lnTo>
                  <a:lnTo>
                    <a:pt x="280266" y="242854"/>
                  </a:lnTo>
                  <a:cubicBezTo>
                    <a:pt x="282031" y="245371"/>
                    <a:pt x="283664" y="247973"/>
                    <a:pt x="285174" y="250679"/>
                  </a:cubicBezTo>
                  <a:close/>
                  <a:moveTo>
                    <a:pt x="150756" y="224376"/>
                  </a:moveTo>
                  <a:lnTo>
                    <a:pt x="102709" y="172619"/>
                  </a:lnTo>
                  <a:lnTo>
                    <a:pt x="150756" y="98047"/>
                  </a:lnTo>
                  <a:close/>
                  <a:moveTo>
                    <a:pt x="188514" y="99461"/>
                  </a:moveTo>
                  <a:lnTo>
                    <a:pt x="235711" y="173090"/>
                  </a:lnTo>
                  <a:lnTo>
                    <a:pt x="188514" y="224376"/>
                  </a:lnTo>
                  <a:close/>
                  <a:moveTo>
                    <a:pt x="82036" y="205709"/>
                  </a:moveTo>
                  <a:lnTo>
                    <a:pt x="151228" y="280093"/>
                  </a:lnTo>
                  <a:lnTo>
                    <a:pt x="151228" y="355513"/>
                  </a:lnTo>
                  <a:lnTo>
                    <a:pt x="53718" y="250302"/>
                  </a:lnTo>
                  <a:cubicBezTo>
                    <a:pt x="55228" y="247662"/>
                    <a:pt x="56739" y="245022"/>
                    <a:pt x="58438" y="242477"/>
                  </a:cubicBezTo>
                  <a:close/>
                  <a:moveTo>
                    <a:pt x="53718" y="373332"/>
                  </a:moveTo>
                  <a:cubicBezTo>
                    <a:pt x="39672" y="348094"/>
                    <a:pt x="34678" y="318831"/>
                    <a:pt x="39559" y="290369"/>
                  </a:cubicBezTo>
                  <a:lnTo>
                    <a:pt x="151228" y="410665"/>
                  </a:lnTo>
                  <a:lnTo>
                    <a:pt x="151228" y="438947"/>
                  </a:lnTo>
                  <a:cubicBezTo>
                    <a:pt x="109911" y="434375"/>
                    <a:pt x="73475" y="409854"/>
                    <a:pt x="53718" y="373332"/>
                  </a:cubicBezTo>
                  <a:close/>
                  <a:moveTo>
                    <a:pt x="285552" y="373332"/>
                  </a:moveTo>
                  <a:cubicBezTo>
                    <a:pt x="266087" y="409760"/>
                    <a:pt x="230038" y="434394"/>
                    <a:pt x="188986" y="439325"/>
                  </a:cubicBezTo>
                  <a:lnTo>
                    <a:pt x="188986" y="411042"/>
                  </a:lnTo>
                  <a:lnTo>
                    <a:pt x="299144" y="291029"/>
                  </a:lnTo>
                  <a:cubicBezTo>
                    <a:pt x="303845" y="319264"/>
                    <a:pt x="298890" y="348254"/>
                    <a:pt x="285080" y="373332"/>
                  </a:cubicBezTo>
                  <a:close/>
                </a:path>
              </a:pathLst>
            </a:custGeom>
            <a:solidFill>
              <a:srgbClr val="30BCA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3" name="Google Shape;1263;p31"/>
            <p:cNvSpPr txBox="1"/>
            <p:nvPr/>
          </p:nvSpPr>
          <p:spPr>
            <a:xfrm>
              <a:off x="3091269" y="3690747"/>
              <a:ext cx="2169137" cy="466259"/>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2000" b="1">
                  <a:solidFill>
                    <a:srgbClr val="FFFFFF"/>
                  </a:solidFill>
                  <a:latin typeface="Arial"/>
                  <a:ea typeface="Arial"/>
                  <a:cs typeface="Arial"/>
                  <a:sym typeface="Arial"/>
                </a:rPr>
                <a:t>Environmental</a:t>
              </a:r>
              <a:endParaRPr/>
            </a:p>
          </p:txBody>
        </p:sp>
      </p:grpSp>
      <p:sp>
        <p:nvSpPr>
          <p:cNvPr id="1264" name="Google Shape;1264;p31"/>
          <p:cNvSpPr/>
          <p:nvPr/>
        </p:nvSpPr>
        <p:spPr>
          <a:xfrm>
            <a:off x="515134" y="361197"/>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1265" name="Google Shape;1265;p31"/>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Sustainable Technology: </a:t>
            </a:r>
            <a:r>
              <a:rPr lang="en-US" sz="3200" b="0">
                <a:solidFill>
                  <a:srgbClr val="FF540A"/>
                </a:solidFill>
                <a:latin typeface="Arial Black"/>
                <a:ea typeface="Arial Black"/>
                <a:cs typeface="Arial Black"/>
                <a:sym typeface="Arial Black"/>
              </a:rPr>
              <a:t>Do It All Sustainably</a:t>
            </a:r>
            <a:endParaRPr/>
          </a:p>
        </p:txBody>
      </p:sp>
      <p:sp>
        <p:nvSpPr>
          <p:cNvPr id="1266" name="Google Shape;1266;p31"/>
          <p:cNvSpPr txBox="1"/>
          <p:nvPr/>
        </p:nvSpPr>
        <p:spPr>
          <a:xfrm>
            <a:off x="457200" y="6271384"/>
            <a:ext cx="6229673" cy="1384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900">
                <a:solidFill>
                  <a:srgbClr val="D3D3D3"/>
                </a:solidFill>
                <a:latin typeface="Arial"/>
                <a:ea typeface="Arial"/>
                <a:cs typeface="Arial"/>
                <a:sym typeface="Arial"/>
              </a:rPr>
              <a:t>Gartner Research: </a:t>
            </a:r>
            <a:r>
              <a:rPr lang="en-US" sz="900" u="sng">
                <a:solidFill>
                  <a:srgbClr val="0563C1"/>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Top Strategic Technology Trends for 2023: Sustainable Technology</a:t>
            </a:r>
            <a:r>
              <a:rPr lang="en-US" sz="900">
                <a:solidFill>
                  <a:srgbClr val="D3D3D3"/>
                </a:solidFill>
                <a:latin typeface="Arial"/>
                <a:ea typeface="Arial"/>
                <a:cs typeface="Arial"/>
                <a:sym typeface="Arial"/>
              </a:rPr>
              <a:t> by Autumn Stanish et 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3"/>
                                        </p:tgtEl>
                                        <p:attrNameLst>
                                          <p:attrName>style.visibility</p:attrName>
                                        </p:attrNameLst>
                                      </p:cBhvr>
                                      <p:to>
                                        <p:strVal val="visible"/>
                                      </p:to>
                                    </p:set>
                                    <p:animEffect transition="in" filter="fade">
                                      <p:cBhvr>
                                        <p:cTn id="7" dur="1500"/>
                                        <p:tgtEl>
                                          <p:spTgt spid="12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2"/>
                                        </p:tgtEl>
                                        <p:attrNameLst>
                                          <p:attrName>style.visibility</p:attrName>
                                        </p:attrNameLst>
                                      </p:cBhvr>
                                      <p:to>
                                        <p:strVal val="visible"/>
                                      </p:to>
                                    </p:set>
                                    <p:animEffect transition="in" filter="fade">
                                      <p:cBhvr>
                                        <p:cTn id="12" dur="1500"/>
                                        <p:tgtEl>
                                          <p:spTgt spid="12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30"/>
                                        </p:tgtEl>
                                        <p:attrNameLst>
                                          <p:attrName>style.visibility</p:attrName>
                                        </p:attrNameLst>
                                      </p:cBhvr>
                                      <p:to>
                                        <p:strVal val="visible"/>
                                      </p:to>
                                    </p:set>
                                    <p:animEffect transition="in" filter="fade">
                                      <p:cBhvr>
                                        <p:cTn id="17" dur="1500"/>
                                        <p:tgtEl>
                                          <p:spTgt spid="12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1"/>
                                        </p:tgtEl>
                                        <p:attrNameLst>
                                          <p:attrName>style.visibility</p:attrName>
                                        </p:attrNameLst>
                                      </p:cBhvr>
                                      <p:to>
                                        <p:strVal val="visible"/>
                                      </p:to>
                                    </p:set>
                                    <p:animEffect transition="in" filter="fade">
                                      <p:cBhvr>
                                        <p:cTn id="22" dur="1500"/>
                                        <p:tgtEl>
                                          <p:spTgt spid="12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6"/>
                                        </p:tgtEl>
                                        <p:attrNameLst>
                                          <p:attrName>style.visibility</p:attrName>
                                        </p:attrNameLst>
                                      </p:cBhvr>
                                      <p:to>
                                        <p:strVal val="visible"/>
                                      </p:to>
                                    </p:set>
                                    <p:animEffect transition="in" filter="fade">
                                      <p:cBhvr>
                                        <p:cTn id="27" dur="1500"/>
                                        <p:tgtEl>
                                          <p:spTgt spid="1226"/>
                                        </p:tgtEl>
                                      </p:cBhvr>
                                    </p:animEffect>
                                  </p:childTnLst>
                                </p:cTn>
                              </p:par>
                              <p:par>
                                <p:cTn id="28" presetID="10" presetClass="entr" presetSubtype="0" fill="hold" nodeType="withEffect">
                                  <p:stCondLst>
                                    <p:cond delay="0"/>
                                  </p:stCondLst>
                                  <p:childTnLst>
                                    <p:set>
                                      <p:cBhvr>
                                        <p:cTn id="29" dur="1" fill="hold">
                                          <p:stCondLst>
                                            <p:cond delay="0"/>
                                          </p:stCondLst>
                                        </p:cTn>
                                        <p:tgtEl>
                                          <p:spTgt spid="1225"/>
                                        </p:tgtEl>
                                        <p:attrNameLst>
                                          <p:attrName>style.visibility</p:attrName>
                                        </p:attrNameLst>
                                      </p:cBhvr>
                                      <p:to>
                                        <p:strVal val="visible"/>
                                      </p:to>
                                    </p:set>
                                    <p:animEffect transition="in" filter="fade">
                                      <p:cBhvr>
                                        <p:cTn id="30" dur="1500"/>
                                        <p:tgtEl>
                                          <p:spTgt spid="1225"/>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1266"/>
                                        </p:tgtEl>
                                        <p:attrNameLst>
                                          <p:attrName>style.visibility</p:attrName>
                                        </p:attrNameLst>
                                      </p:cBhvr>
                                      <p:to>
                                        <p:strVal val="visible"/>
                                      </p:to>
                                    </p:set>
                                    <p:animEffect transition="in" filter="fade">
                                      <p:cBhvr>
                                        <p:cTn id="34" dur="500"/>
                                        <p:tgtEl>
                                          <p:spTgt spid="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grpSp>
        <p:nvGrpSpPr>
          <p:cNvPr id="1271" name="Google Shape;1271;p32"/>
          <p:cNvGrpSpPr/>
          <p:nvPr/>
        </p:nvGrpSpPr>
        <p:grpSpPr>
          <a:xfrm>
            <a:off x="4201961" y="1235533"/>
            <a:ext cx="3788079" cy="4413963"/>
            <a:chOff x="4201961" y="807115"/>
            <a:chExt cx="3788079" cy="4413963"/>
          </a:xfrm>
        </p:grpSpPr>
        <p:grpSp>
          <p:nvGrpSpPr>
            <p:cNvPr id="1272" name="Google Shape;1272;p32"/>
            <p:cNvGrpSpPr/>
            <p:nvPr/>
          </p:nvGrpSpPr>
          <p:grpSpPr>
            <a:xfrm>
              <a:off x="4596495" y="807115"/>
              <a:ext cx="2999010" cy="2999010"/>
              <a:chOff x="1435214" y="906563"/>
              <a:chExt cx="3577602" cy="3577602"/>
            </a:xfrm>
          </p:grpSpPr>
          <p:pic>
            <p:nvPicPr>
              <p:cNvPr id="1273" name="Google Shape;1273;p32"/>
              <p:cNvPicPr preferRelativeResize="0"/>
              <p:nvPr/>
            </p:nvPicPr>
            <p:blipFill rotWithShape="1">
              <a:blip r:embed="rId3">
                <a:alphaModFix/>
              </a:blip>
              <a:srcRect t="29" b="28"/>
              <a:stretch/>
            </p:blipFill>
            <p:spPr>
              <a:xfrm>
                <a:off x="1578095" y="1050397"/>
                <a:ext cx="3291840" cy="3289933"/>
              </a:xfrm>
              <a:prstGeom prst="ellipse">
                <a:avLst/>
              </a:prstGeom>
              <a:noFill/>
              <a:ln>
                <a:noFill/>
              </a:ln>
            </p:spPr>
          </p:pic>
          <p:sp>
            <p:nvSpPr>
              <p:cNvPr id="1274" name="Google Shape;1274;p32"/>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275" name="Google Shape;1275;p32"/>
            <p:cNvGrpSpPr/>
            <p:nvPr/>
          </p:nvGrpSpPr>
          <p:grpSpPr>
            <a:xfrm>
              <a:off x="4201961" y="4328526"/>
              <a:ext cx="3788079" cy="892552"/>
              <a:chOff x="878189" y="4065714"/>
              <a:chExt cx="3788079" cy="892552"/>
            </a:xfrm>
          </p:grpSpPr>
          <p:sp>
            <p:nvSpPr>
              <p:cNvPr id="1276" name="Google Shape;1276;p32"/>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Equinix</a:t>
                </a:r>
                <a:endParaRPr/>
              </a:p>
            </p:txBody>
          </p:sp>
          <p:sp>
            <p:nvSpPr>
              <p:cNvPr id="1277" name="Google Shape;1277;p32"/>
              <p:cNvSpPr txBox="1"/>
              <p:nvPr/>
            </p:nvSpPr>
            <p:spPr>
              <a:xfrm>
                <a:off x="878189" y="4527379"/>
                <a:ext cx="3788079" cy="430887"/>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Green Data Centers</a:t>
                </a:r>
                <a:endParaRPr/>
              </a:p>
            </p:txBody>
          </p:sp>
        </p:grpSp>
      </p:grpSp>
      <p:grpSp>
        <p:nvGrpSpPr>
          <p:cNvPr id="1278" name="Google Shape;1278;p32"/>
          <p:cNvGrpSpPr/>
          <p:nvPr/>
        </p:nvGrpSpPr>
        <p:grpSpPr>
          <a:xfrm>
            <a:off x="228989" y="1235533"/>
            <a:ext cx="3788079" cy="4752517"/>
            <a:chOff x="228989" y="807115"/>
            <a:chExt cx="3788079" cy="4752517"/>
          </a:xfrm>
        </p:grpSpPr>
        <p:grpSp>
          <p:nvGrpSpPr>
            <p:cNvPr id="1279" name="Google Shape;1279;p32"/>
            <p:cNvGrpSpPr/>
            <p:nvPr/>
          </p:nvGrpSpPr>
          <p:grpSpPr>
            <a:xfrm>
              <a:off x="623522" y="807115"/>
              <a:ext cx="2999011" cy="2999010"/>
              <a:chOff x="1435214" y="906563"/>
              <a:chExt cx="3577602" cy="3577602"/>
            </a:xfrm>
          </p:grpSpPr>
          <p:pic>
            <p:nvPicPr>
              <p:cNvPr id="1280" name="Google Shape;1280;p32"/>
              <p:cNvPicPr preferRelativeResize="0"/>
              <p:nvPr/>
            </p:nvPicPr>
            <p:blipFill rotWithShape="1">
              <a:blip r:embed="rId4">
                <a:alphaModFix/>
              </a:blip>
              <a:srcRect t="29" b="28"/>
              <a:stretch/>
            </p:blipFill>
            <p:spPr>
              <a:xfrm>
                <a:off x="1578094" y="1050397"/>
                <a:ext cx="3291841" cy="3289933"/>
              </a:xfrm>
              <a:prstGeom prst="ellipse">
                <a:avLst/>
              </a:prstGeom>
              <a:noFill/>
              <a:ln>
                <a:noFill/>
              </a:ln>
            </p:spPr>
          </p:pic>
          <p:sp>
            <p:nvSpPr>
              <p:cNvPr id="1281" name="Google Shape;1281;p32"/>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282" name="Google Shape;1282;p32"/>
            <p:cNvGrpSpPr/>
            <p:nvPr/>
          </p:nvGrpSpPr>
          <p:grpSpPr>
            <a:xfrm>
              <a:off x="228989" y="4328526"/>
              <a:ext cx="3788079" cy="1231106"/>
              <a:chOff x="878189" y="4065714"/>
              <a:chExt cx="3788079" cy="1231106"/>
            </a:xfrm>
          </p:grpSpPr>
          <p:sp>
            <p:nvSpPr>
              <p:cNvPr id="1283" name="Google Shape;1283;p32"/>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Stora Enso</a:t>
                </a:r>
                <a:endParaRPr/>
              </a:p>
            </p:txBody>
          </p:sp>
          <p:sp>
            <p:nvSpPr>
              <p:cNvPr id="1284" name="Google Shape;1284;p32"/>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AI Partnering for Sustainability</a:t>
                </a:r>
                <a:endParaRPr/>
              </a:p>
            </p:txBody>
          </p:sp>
        </p:grpSp>
      </p:grpSp>
      <p:grpSp>
        <p:nvGrpSpPr>
          <p:cNvPr id="1285" name="Google Shape;1285;p32"/>
          <p:cNvGrpSpPr/>
          <p:nvPr/>
        </p:nvGrpSpPr>
        <p:grpSpPr>
          <a:xfrm>
            <a:off x="8174933" y="1235533"/>
            <a:ext cx="3788079" cy="4752517"/>
            <a:chOff x="8174933" y="807115"/>
            <a:chExt cx="3788079" cy="4752517"/>
          </a:xfrm>
        </p:grpSpPr>
        <p:grpSp>
          <p:nvGrpSpPr>
            <p:cNvPr id="1286" name="Google Shape;1286;p32"/>
            <p:cNvGrpSpPr/>
            <p:nvPr/>
          </p:nvGrpSpPr>
          <p:grpSpPr>
            <a:xfrm>
              <a:off x="8569468" y="807115"/>
              <a:ext cx="2999010" cy="2999010"/>
              <a:chOff x="1435214" y="906563"/>
              <a:chExt cx="3577602" cy="3577602"/>
            </a:xfrm>
          </p:grpSpPr>
          <p:pic>
            <p:nvPicPr>
              <p:cNvPr id="1287" name="Google Shape;1287;p32"/>
              <p:cNvPicPr preferRelativeResize="0"/>
              <p:nvPr/>
            </p:nvPicPr>
            <p:blipFill rotWithShape="1">
              <a:blip r:embed="rId5">
                <a:alphaModFix/>
              </a:blip>
              <a:srcRect t="29" b="28"/>
              <a:stretch/>
            </p:blipFill>
            <p:spPr>
              <a:xfrm>
                <a:off x="1578095" y="1050397"/>
                <a:ext cx="3291840" cy="3289933"/>
              </a:xfrm>
              <a:prstGeom prst="ellipse">
                <a:avLst/>
              </a:prstGeom>
              <a:noFill/>
              <a:ln>
                <a:noFill/>
              </a:ln>
            </p:spPr>
          </p:pic>
          <p:sp>
            <p:nvSpPr>
              <p:cNvPr id="1288" name="Google Shape;1288;p32"/>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289" name="Google Shape;1289;p32"/>
            <p:cNvGrpSpPr/>
            <p:nvPr/>
          </p:nvGrpSpPr>
          <p:grpSpPr>
            <a:xfrm>
              <a:off x="8174933" y="4328526"/>
              <a:ext cx="3788079" cy="1231106"/>
              <a:chOff x="878189" y="4065714"/>
              <a:chExt cx="3788079" cy="1231106"/>
            </a:xfrm>
          </p:grpSpPr>
          <p:sp>
            <p:nvSpPr>
              <p:cNvPr id="1290" name="Google Shape;1290;p32"/>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DeliverFund</a:t>
                </a:r>
                <a:endParaRPr sz="2400" b="1">
                  <a:solidFill>
                    <a:schemeClr val="lt1"/>
                  </a:solidFill>
                  <a:latin typeface="Arial"/>
                  <a:ea typeface="Arial"/>
                  <a:cs typeface="Arial"/>
                  <a:sym typeface="Arial"/>
                </a:endParaRPr>
              </a:p>
            </p:txBody>
          </p:sp>
          <p:sp>
            <p:nvSpPr>
              <p:cNvPr id="1291" name="Google Shape;1291;p32"/>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Technology Against Trafficking</a:t>
                </a:r>
                <a:endParaRPr/>
              </a:p>
            </p:txBody>
          </p:sp>
        </p:grpSp>
      </p:grpSp>
      <p:sp>
        <p:nvSpPr>
          <p:cNvPr id="1292" name="Google Shape;1292;p32"/>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Sustainable Technology</a:t>
            </a:r>
            <a:endParaRPr/>
          </a:p>
        </p:txBody>
      </p:sp>
      <p:sp>
        <p:nvSpPr>
          <p:cNvPr id="1293" name="Google Shape;1293;p32"/>
          <p:cNvSpPr/>
          <p:nvPr/>
        </p:nvSpPr>
        <p:spPr>
          <a:xfrm>
            <a:off x="515134" y="361197"/>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sp>
        <p:nvSpPr>
          <p:cNvPr id="1294" name="Google Shape;1294;p32"/>
          <p:cNvSpPr txBox="1"/>
          <p:nvPr/>
        </p:nvSpPr>
        <p:spPr>
          <a:xfrm>
            <a:off x="0" y="6858000"/>
            <a:ext cx="60960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Photos by: </a:t>
            </a:r>
            <a:r>
              <a:rPr lang="en-US" sz="1000" b="0" i="0" u="sng">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Maria Vojtovicova</a:t>
            </a:r>
            <a:r>
              <a:rPr lang="en-US" sz="1000">
                <a:solidFill>
                  <a:schemeClr val="dk1"/>
                </a:solidFill>
                <a:latin typeface="Arial"/>
                <a:ea typeface="Arial"/>
                <a:cs typeface="Arial"/>
                <a:sym typeface="Arial"/>
              </a:rPr>
              <a:t>, </a:t>
            </a:r>
            <a:r>
              <a:rPr lang="en-US" sz="1000" u="sng">
                <a:solidFill>
                  <a:schemeClr val="dk1"/>
                </a:solidFill>
                <a:latin typeface="Arial"/>
                <a:ea typeface="Arial"/>
                <a:cs typeface="Arial"/>
                <a:sym typeface="Arial"/>
                <a:hlinkClick r:id="rId7">
                  <a:extLst>
                    <a:ext uri="{A12FA001-AC4F-418D-AE19-62706E023703}">
                      <ahyp:hlinkClr xmlns:ahyp="http://schemas.microsoft.com/office/drawing/2018/hyperlinkcolor" xmlns="" val="tx"/>
                    </a:ext>
                  </a:extLst>
                </a:hlinkClick>
              </a:rPr>
              <a:t>Nuno Marques</a:t>
            </a:r>
            <a:r>
              <a:rPr lang="en-US" sz="1000">
                <a:solidFill>
                  <a:schemeClr val="dk1"/>
                </a:solidFill>
                <a:latin typeface="Arial"/>
                <a:ea typeface="Arial"/>
                <a:cs typeface="Arial"/>
                <a:sym typeface="Arial"/>
              </a:rPr>
              <a:t> </a:t>
            </a:r>
            <a:r>
              <a:rPr lang="en-US" sz="1000" b="0" i="0">
                <a:solidFill>
                  <a:schemeClr val="dk1"/>
                </a:solidFill>
                <a:latin typeface="Arial"/>
                <a:ea typeface="Arial"/>
                <a:cs typeface="Arial"/>
                <a:sym typeface="Arial"/>
              </a:rPr>
              <a:t>and </a:t>
            </a:r>
            <a:r>
              <a:rPr lang="en-US" sz="1000" u="sng">
                <a:solidFill>
                  <a:schemeClr val="dk1"/>
                </a:solidFill>
                <a:latin typeface="Arial"/>
                <a:ea typeface="Arial"/>
                <a:cs typeface="Arial"/>
                <a:sym typeface="Arial"/>
                <a:hlinkClick r:id="rId8">
                  <a:extLst>
                    <a:ext uri="{A12FA001-AC4F-418D-AE19-62706E023703}">
                      <ahyp:hlinkClr xmlns:ahyp="http://schemas.microsoft.com/office/drawing/2018/hyperlinkcolor" xmlns="" val="tx"/>
                    </a:ext>
                  </a:extLst>
                </a:hlinkClick>
              </a:rPr>
              <a:t>Zhuo Cheng you</a:t>
            </a:r>
            <a:r>
              <a:rPr lang="en-US" sz="1000">
                <a:solidFill>
                  <a:schemeClr val="dk1"/>
                </a:solidFill>
                <a:latin typeface="Arial"/>
                <a:ea typeface="Arial"/>
                <a:cs typeface="Arial"/>
                <a:sym typeface="Arial"/>
              </a:rPr>
              <a:t> on </a:t>
            </a:r>
            <a:r>
              <a:rPr lang="en-US" sz="1000" u="sng">
                <a:solidFill>
                  <a:schemeClr val="dk1"/>
                </a:solidFill>
                <a:latin typeface="Arial"/>
                <a:ea typeface="Arial"/>
                <a:cs typeface="Arial"/>
                <a:sym typeface="Arial"/>
                <a:hlinkClick r:id="rId9">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endParaRPr sz="1000" b="0" i="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8"/>
                                        </p:tgtEl>
                                        <p:attrNameLst>
                                          <p:attrName>style.visibility</p:attrName>
                                        </p:attrNameLst>
                                      </p:cBhvr>
                                      <p:to>
                                        <p:strVal val="visible"/>
                                      </p:to>
                                    </p:set>
                                    <p:animEffect transition="in" filter="fade">
                                      <p:cBhvr>
                                        <p:cTn id="7" dur="1500"/>
                                        <p:tgtEl>
                                          <p:spTgt spid="12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1"/>
                                        </p:tgtEl>
                                        <p:attrNameLst>
                                          <p:attrName>style.visibility</p:attrName>
                                        </p:attrNameLst>
                                      </p:cBhvr>
                                      <p:to>
                                        <p:strVal val="visible"/>
                                      </p:to>
                                    </p:set>
                                    <p:animEffect transition="in" filter="fade">
                                      <p:cBhvr>
                                        <p:cTn id="12" dur="1500"/>
                                        <p:tgtEl>
                                          <p:spTgt spid="12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5"/>
                                        </p:tgtEl>
                                        <p:attrNameLst>
                                          <p:attrName>style.visibility</p:attrName>
                                        </p:attrNameLst>
                                      </p:cBhvr>
                                      <p:to>
                                        <p:strVal val="visible"/>
                                      </p:to>
                                    </p:set>
                                    <p:animEffect transition="in" filter="fade">
                                      <p:cBhvr>
                                        <p:cTn id="17" dur="1500"/>
                                        <p:tgtEl>
                                          <p:spTgt spid="1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33"/>
          <p:cNvSpPr txBox="1"/>
          <p:nvPr/>
        </p:nvSpPr>
        <p:spPr>
          <a:xfrm>
            <a:off x="-1555" y="6863471"/>
            <a:ext cx="609755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Photo by </a:t>
            </a:r>
            <a:r>
              <a:rPr lang="en-US" sz="1000" u="sng">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Venti Views</a:t>
            </a:r>
            <a:r>
              <a:rPr lang="en-US" sz="1000">
                <a:solidFill>
                  <a:schemeClr val="dk1"/>
                </a:solidFill>
                <a:latin typeface="Arial"/>
                <a:ea typeface="Arial"/>
                <a:cs typeface="Arial"/>
                <a:sym typeface="Arial"/>
              </a:rPr>
              <a:t>, </a:t>
            </a:r>
            <a:r>
              <a:rPr lang="en-US" sz="1000" u="sng">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ThisisEngineering RAEng</a:t>
            </a:r>
            <a:r>
              <a:rPr lang="en-US" sz="1000">
                <a:solidFill>
                  <a:schemeClr val="dk1"/>
                </a:solidFill>
                <a:latin typeface="Arial"/>
                <a:ea typeface="Arial"/>
                <a:cs typeface="Arial"/>
                <a:sym typeface="Arial"/>
              </a:rPr>
              <a:t> and </a:t>
            </a:r>
            <a:r>
              <a:rPr lang="en-US" sz="1000" u="sng">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Jake Nebov</a:t>
            </a:r>
            <a:r>
              <a:rPr lang="en-US" sz="1000">
                <a:solidFill>
                  <a:schemeClr val="dk1"/>
                </a:solidFill>
                <a:latin typeface="Arial"/>
                <a:ea typeface="Arial"/>
                <a:cs typeface="Arial"/>
                <a:sym typeface="Arial"/>
              </a:rPr>
              <a:t> on </a:t>
            </a:r>
            <a:r>
              <a:rPr lang="en-US" sz="1000" u="sng">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endParaRPr/>
          </a:p>
        </p:txBody>
      </p:sp>
      <p:sp>
        <p:nvSpPr>
          <p:cNvPr id="1300" name="Google Shape;1300;p33"/>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Other Trends</a:t>
            </a:r>
            <a:r>
              <a:rPr lang="en-US" sz="3200" b="0">
                <a:solidFill>
                  <a:srgbClr val="FF540A"/>
                </a:solidFill>
                <a:latin typeface="Arial Black"/>
                <a:ea typeface="Arial Black"/>
                <a:cs typeface="Arial Black"/>
                <a:sym typeface="Arial Black"/>
              </a:rPr>
              <a:t> Underpin Sustainability</a:t>
            </a:r>
            <a:endParaRPr/>
          </a:p>
        </p:txBody>
      </p:sp>
      <p:sp>
        <p:nvSpPr>
          <p:cNvPr id="1301" name="Google Shape;1301;p33"/>
          <p:cNvSpPr/>
          <p:nvPr/>
        </p:nvSpPr>
        <p:spPr>
          <a:xfrm>
            <a:off x="515134" y="361197"/>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grpSp>
        <p:nvGrpSpPr>
          <p:cNvPr id="1302" name="Google Shape;1302;p33"/>
          <p:cNvGrpSpPr/>
          <p:nvPr/>
        </p:nvGrpSpPr>
        <p:grpSpPr>
          <a:xfrm>
            <a:off x="228989" y="1172874"/>
            <a:ext cx="3788079" cy="4752518"/>
            <a:chOff x="228989" y="1172874"/>
            <a:chExt cx="3788079" cy="4752518"/>
          </a:xfrm>
        </p:grpSpPr>
        <p:grpSp>
          <p:nvGrpSpPr>
            <p:cNvPr id="1303" name="Google Shape;1303;p33"/>
            <p:cNvGrpSpPr/>
            <p:nvPr/>
          </p:nvGrpSpPr>
          <p:grpSpPr>
            <a:xfrm>
              <a:off x="623522" y="1172875"/>
              <a:ext cx="2999011" cy="2999010"/>
              <a:chOff x="1435214" y="906563"/>
              <a:chExt cx="3577602" cy="3577602"/>
            </a:xfrm>
          </p:grpSpPr>
          <p:pic>
            <p:nvPicPr>
              <p:cNvPr id="1304" name="Google Shape;1304;p33"/>
              <p:cNvPicPr preferRelativeResize="0"/>
              <p:nvPr/>
            </p:nvPicPr>
            <p:blipFill rotWithShape="1">
              <a:blip r:embed="rId7">
                <a:alphaModFix/>
              </a:blip>
              <a:srcRect t="29" b="28"/>
              <a:stretch/>
            </p:blipFill>
            <p:spPr>
              <a:xfrm>
                <a:off x="1578094" y="1050397"/>
                <a:ext cx="3291841" cy="3289933"/>
              </a:xfrm>
              <a:prstGeom prst="ellipse">
                <a:avLst/>
              </a:prstGeom>
              <a:noFill/>
              <a:ln>
                <a:noFill/>
              </a:ln>
            </p:spPr>
          </p:pic>
          <p:sp>
            <p:nvSpPr>
              <p:cNvPr id="1305" name="Google Shape;1305;p33"/>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06" name="Google Shape;1306;p33"/>
            <p:cNvGrpSpPr/>
            <p:nvPr/>
          </p:nvGrpSpPr>
          <p:grpSpPr>
            <a:xfrm>
              <a:off x="228989" y="4694286"/>
              <a:ext cx="3788079" cy="1231106"/>
              <a:chOff x="878189" y="4065714"/>
              <a:chExt cx="3788079" cy="1231106"/>
            </a:xfrm>
          </p:grpSpPr>
          <p:sp>
            <p:nvSpPr>
              <p:cNvPr id="1307" name="Google Shape;1307;p33"/>
              <p:cNvSpPr txBox="1"/>
              <p:nvPr/>
            </p:nvSpPr>
            <p:spPr>
              <a:xfrm>
                <a:off x="878189" y="4065714"/>
                <a:ext cx="3788079"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Applied Observability</a:t>
                </a:r>
                <a:endParaRPr/>
              </a:p>
            </p:txBody>
          </p:sp>
          <p:sp>
            <p:nvSpPr>
              <p:cNvPr id="1308" name="Google Shape;1308;p33"/>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Reduced </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Carbon Emissions</a:t>
                </a:r>
                <a:endParaRPr/>
              </a:p>
            </p:txBody>
          </p:sp>
        </p:grpSp>
        <p:sp>
          <p:nvSpPr>
            <p:cNvPr id="1309" name="Google Shape;1309;p33"/>
            <p:cNvSpPr/>
            <p:nvPr/>
          </p:nvSpPr>
          <p:spPr>
            <a:xfrm>
              <a:off x="617516" y="1172874"/>
              <a:ext cx="523532" cy="299161"/>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nvGrpSpPr>
          <p:cNvPr id="1310" name="Google Shape;1310;p33"/>
          <p:cNvGrpSpPr/>
          <p:nvPr/>
        </p:nvGrpSpPr>
        <p:grpSpPr>
          <a:xfrm>
            <a:off x="3804741" y="1172874"/>
            <a:ext cx="4614042" cy="4752518"/>
            <a:chOff x="3804741" y="1172874"/>
            <a:chExt cx="4614042" cy="4752518"/>
          </a:xfrm>
        </p:grpSpPr>
        <p:grpSp>
          <p:nvGrpSpPr>
            <p:cNvPr id="1311" name="Google Shape;1311;p33"/>
            <p:cNvGrpSpPr/>
            <p:nvPr/>
          </p:nvGrpSpPr>
          <p:grpSpPr>
            <a:xfrm>
              <a:off x="4596495" y="1172875"/>
              <a:ext cx="2999010" cy="2999010"/>
              <a:chOff x="1435214" y="906563"/>
              <a:chExt cx="3577602" cy="3577602"/>
            </a:xfrm>
          </p:grpSpPr>
          <p:pic>
            <p:nvPicPr>
              <p:cNvPr id="1312" name="Google Shape;1312;p33"/>
              <p:cNvPicPr preferRelativeResize="0"/>
              <p:nvPr/>
            </p:nvPicPr>
            <p:blipFill rotWithShape="1">
              <a:blip r:embed="rId8">
                <a:alphaModFix/>
              </a:blip>
              <a:srcRect t="29" b="28"/>
              <a:stretch/>
            </p:blipFill>
            <p:spPr>
              <a:xfrm>
                <a:off x="1578095" y="1050397"/>
                <a:ext cx="3291840" cy="3289933"/>
              </a:xfrm>
              <a:prstGeom prst="ellipse">
                <a:avLst/>
              </a:prstGeom>
              <a:noFill/>
              <a:ln>
                <a:noFill/>
              </a:ln>
            </p:spPr>
          </p:pic>
          <p:sp>
            <p:nvSpPr>
              <p:cNvPr id="1313" name="Google Shape;1313;p33"/>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314" name="Google Shape;1314;p33"/>
            <p:cNvGrpSpPr/>
            <p:nvPr/>
          </p:nvGrpSpPr>
          <p:grpSpPr>
            <a:xfrm>
              <a:off x="3804741" y="4694286"/>
              <a:ext cx="4614042" cy="1231106"/>
              <a:chOff x="480969" y="4065714"/>
              <a:chExt cx="4614042" cy="1231106"/>
            </a:xfrm>
          </p:grpSpPr>
          <p:sp>
            <p:nvSpPr>
              <p:cNvPr id="1315" name="Google Shape;1315;p33"/>
              <p:cNvSpPr txBox="1"/>
              <p:nvPr/>
            </p:nvSpPr>
            <p:spPr>
              <a:xfrm>
                <a:off x="480969" y="4065714"/>
                <a:ext cx="4614042"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AI TRiSM</a:t>
                </a:r>
                <a:endParaRPr/>
              </a:p>
            </p:txBody>
          </p:sp>
          <p:sp>
            <p:nvSpPr>
              <p:cNvPr id="1316" name="Google Shape;1316;p33"/>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Improved </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Enterprise Governance </a:t>
                </a:r>
                <a:endParaRPr/>
              </a:p>
            </p:txBody>
          </p:sp>
        </p:grpSp>
        <p:sp>
          <p:nvSpPr>
            <p:cNvPr id="1317" name="Google Shape;1317;p33"/>
            <p:cNvSpPr/>
            <p:nvPr/>
          </p:nvSpPr>
          <p:spPr>
            <a:xfrm>
              <a:off x="4608063" y="1172874"/>
              <a:ext cx="474663" cy="331649"/>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grpSp>
      <p:grpSp>
        <p:nvGrpSpPr>
          <p:cNvPr id="1318" name="Google Shape;1318;p33"/>
          <p:cNvGrpSpPr/>
          <p:nvPr/>
        </p:nvGrpSpPr>
        <p:grpSpPr>
          <a:xfrm>
            <a:off x="8174933" y="1172874"/>
            <a:ext cx="3788079" cy="4752518"/>
            <a:chOff x="8174933" y="1172874"/>
            <a:chExt cx="3788079" cy="4752518"/>
          </a:xfrm>
        </p:grpSpPr>
        <p:grpSp>
          <p:nvGrpSpPr>
            <p:cNvPr id="1319" name="Google Shape;1319;p33"/>
            <p:cNvGrpSpPr/>
            <p:nvPr/>
          </p:nvGrpSpPr>
          <p:grpSpPr>
            <a:xfrm>
              <a:off x="8174933" y="4694286"/>
              <a:ext cx="3788079" cy="1231106"/>
              <a:chOff x="878189" y="4065714"/>
              <a:chExt cx="3788079" cy="1231106"/>
            </a:xfrm>
          </p:grpSpPr>
          <p:sp>
            <p:nvSpPr>
              <p:cNvPr id="1320" name="Google Shape;1320;p33"/>
              <p:cNvSpPr txBox="1"/>
              <p:nvPr/>
            </p:nvSpPr>
            <p:spPr>
              <a:xfrm>
                <a:off x="878189" y="4065714"/>
                <a:ext cx="3788079" cy="400110"/>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Wireless Value Realization</a:t>
                </a:r>
                <a:endParaRPr/>
              </a:p>
            </p:txBody>
          </p:sp>
          <p:sp>
            <p:nvSpPr>
              <p:cNvPr id="1321" name="Google Shape;1321;p33"/>
              <p:cNvSpPr txBox="1"/>
              <p:nvPr/>
            </p:nvSpPr>
            <p:spPr>
              <a:xfrm>
                <a:off x="878189" y="4527379"/>
                <a:ext cx="3788079" cy="769441"/>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200">
                    <a:solidFill>
                      <a:srgbClr val="FF540A"/>
                    </a:solidFill>
                    <a:latin typeface="Arial"/>
                    <a:ea typeface="Arial"/>
                    <a:cs typeface="Arial"/>
                    <a:sym typeface="Arial"/>
                  </a:rPr>
                  <a:t>Enhanced </a:t>
                </a:r>
                <a:br>
                  <a:rPr lang="en-US" sz="2200">
                    <a:solidFill>
                      <a:srgbClr val="FF540A"/>
                    </a:solidFill>
                    <a:latin typeface="Arial"/>
                    <a:ea typeface="Arial"/>
                    <a:cs typeface="Arial"/>
                    <a:sym typeface="Arial"/>
                  </a:rPr>
                </a:br>
                <a:r>
                  <a:rPr lang="en-US" sz="2200">
                    <a:solidFill>
                      <a:srgbClr val="FF540A"/>
                    </a:solidFill>
                    <a:latin typeface="Arial"/>
                    <a:ea typeface="Arial"/>
                    <a:cs typeface="Arial"/>
                    <a:sym typeface="Arial"/>
                  </a:rPr>
                  <a:t>Workplace Safety</a:t>
                </a:r>
                <a:endParaRPr/>
              </a:p>
            </p:txBody>
          </p:sp>
        </p:grpSp>
        <p:grpSp>
          <p:nvGrpSpPr>
            <p:cNvPr id="1322" name="Google Shape;1322;p33"/>
            <p:cNvGrpSpPr/>
            <p:nvPr/>
          </p:nvGrpSpPr>
          <p:grpSpPr>
            <a:xfrm>
              <a:off x="8569468" y="1172875"/>
              <a:ext cx="2999010" cy="2999010"/>
              <a:chOff x="7939050" y="2205776"/>
              <a:chExt cx="3794162" cy="3794159"/>
            </a:xfrm>
          </p:grpSpPr>
          <p:pic>
            <p:nvPicPr>
              <p:cNvPr id="1323" name="Google Shape;1323;p33"/>
              <p:cNvPicPr preferRelativeResize="0"/>
              <p:nvPr/>
            </p:nvPicPr>
            <p:blipFill rotWithShape="1">
              <a:blip r:embed="rId9">
                <a:alphaModFix/>
              </a:blip>
              <a:srcRect t="29" b="28"/>
              <a:stretch/>
            </p:blipFill>
            <p:spPr>
              <a:xfrm>
                <a:off x="8090579" y="2358316"/>
                <a:ext cx="3491103" cy="3489077"/>
              </a:xfrm>
              <a:prstGeom prst="ellipse">
                <a:avLst/>
              </a:prstGeom>
              <a:noFill/>
              <a:ln>
                <a:noFill/>
              </a:ln>
            </p:spPr>
          </p:pic>
          <p:sp>
            <p:nvSpPr>
              <p:cNvPr id="1324" name="Google Shape;1324;p33"/>
              <p:cNvSpPr/>
              <p:nvPr/>
            </p:nvSpPr>
            <p:spPr>
              <a:xfrm>
                <a:off x="7939050" y="2205776"/>
                <a:ext cx="3794162" cy="3794159"/>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25" name="Google Shape;1325;p33"/>
            <p:cNvSpPr/>
            <p:nvPr/>
          </p:nvSpPr>
          <p:spPr>
            <a:xfrm>
              <a:off x="8570776" y="1172874"/>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2"/>
                                        </p:tgtEl>
                                        <p:attrNameLst>
                                          <p:attrName>style.visibility</p:attrName>
                                        </p:attrNameLst>
                                      </p:cBhvr>
                                      <p:to>
                                        <p:strVal val="visible"/>
                                      </p:to>
                                    </p:set>
                                    <p:animEffect transition="in" filter="fade">
                                      <p:cBhvr>
                                        <p:cTn id="7" dur="1500"/>
                                        <p:tgtEl>
                                          <p:spTgt spid="13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0"/>
                                        </p:tgtEl>
                                        <p:attrNameLst>
                                          <p:attrName>style.visibility</p:attrName>
                                        </p:attrNameLst>
                                      </p:cBhvr>
                                      <p:to>
                                        <p:strVal val="visible"/>
                                      </p:to>
                                    </p:set>
                                    <p:animEffect transition="in" filter="fade">
                                      <p:cBhvr>
                                        <p:cTn id="12" dur="1500"/>
                                        <p:tgtEl>
                                          <p:spTgt spid="13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8"/>
                                        </p:tgtEl>
                                        <p:attrNameLst>
                                          <p:attrName>style.visibility</p:attrName>
                                        </p:attrNameLst>
                                      </p:cBhvr>
                                      <p:to>
                                        <p:strVal val="visible"/>
                                      </p:to>
                                    </p:set>
                                    <p:animEffect transition="in" filter="fade">
                                      <p:cBhvr>
                                        <p:cTn id="17" dur="1500"/>
                                        <p:tgtEl>
                                          <p:spTgt spid="1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34"/>
          <p:cNvSpPr/>
          <p:nvPr/>
        </p:nvSpPr>
        <p:spPr>
          <a:xfrm>
            <a:off x="868680" y="1117582"/>
            <a:ext cx="10454640" cy="863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b="1">
                <a:solidFill>
                  <a:schemeClr val="lt1"/>
                </a:solidFill>
                <a:latin typeface="Arial"/>
                <a:ea typeface="Arial"/>
                <a:cs typeface="Arial"/>
                <a:sym typeface="Arial"/>
              </a:rPr>
              <a:t>Gartner’s Top Strategic Technology Trends for 2023</a:t>
            </a:r>
            <a:endParaRPr/>
          </a:p>
        </p:txBody>
      </p:sp>
      <p:grpSp>
        <p:nvGrpSpPr>
          <p:cNvPr id="1331" name="Google Shape;1331;p34"/>
          <p:cNvGrpSpPr/>
          <p:nvPr/>
        </p:nvGrpSpPr>
        <p:grpSpPr>
          <a:xfrm>
            <a:off x="7999450" y="2652184"/>
            <a:ext cx="3713085" cy="1937501"/>
            <a:chOff x="7999450" y="2686739"/>
            <a:chExt cx="3713085" cy="1937501"/>
          </a:xfrm>
        </p:grpSpPr>
        <p:sp>
          <p:nvSpPr>
            <p:cNvPr id="1332" name="Google Shape;1332;p34"/>
            <p:cNvSpPr txBox="1"/>
            <p:nvPr/>
          </p:nvSpPr>
          <p:spPr>
            <a:xfrm>
              <a:off x="7999450" y="4011325"/>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Metaverse</a:t>
              </a:r>
              <a:endParaRPr/>
            </a:p>
          </p:txBody>
        </p:sp>
        <p:sp>
          <p:nvSpPr>
            <p:cNvPr id="1333" name="Google Shape;1333;p34"/>
            <p:cNvSpPr txBox="1"/>
            <p:nvPr/>
          </p:nvSpPr>
          <p:spPr>
            <a:xfrm>
              <a:off x="7999450" y="3349032"/>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Adaptive AI</a:t>
              </a:r>
              <a:endParaRPr/>
            </a:p>
          </p:txBody>
        </p:sp>
        <p:sp>
          <p:nvSpPr>
            <p:cNvPr id="1334" name="Google Shape;1334;p34"/>
            <p:cNvSpPr txBox="1"/>
            <p:nvPr/>
          </p:nvSpPr>
          <p:spPr>
            <a:xfrm>
              <a:off x="7999450" y="268673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Superapps</a:t>
              </a:r>
              <a:endParaRPr sz="1800" b="1">
                <a:solidFill>
                  <a:schemeClr val="lt2"/>
                </a:solidFill>
                <a:latin typeface="Arial"/>
                <a:ea typeface="Arial"/>
                <a:cs typeface="Arial"/>
                <a:sym typeface="Arial"/>
              </a:endParaRPr>
            </a:p>
          </p:txBody>
        </p:sp>
        <p:sp>
          <p:nvSpPr>
            <p:cNvPr id="1335" name="Google Shape;1335;p34"/>
            <p:cNvSpPr/>
            <p:nvPr/>
          </p:nvSpPr>
          <p:spPr>
            <a:xfrm>
              <a:off x="8124573" y="4108463"/>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336" name="Google Shape;1336;p34"/>
            <p:cNvSpPr/>
            <p:nvPr/>
          </p:nvSpPr>
          <p:spPr>
            <a:xfrm>
              <a:off x="8101841" y="3464765"/>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337" name="Google Shape;1337;p34"/>
            <p:cNvSpPr/>
            <p:nvPr/>
          </p:nvSpPr>
          <p:spPr>
            <a:xfrm>
              <a:off x="8130691" y="2825443"/>
              <a:ext cx="424865" cy="335501"/>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2"/>
                </a:solidFill>
                <a:latin typeface="Arial Black"/>
                <a:ea typeface="Arial Black"/>
                <a:cs typeface="Arial Black"/>
                <a:sym typeface="Arial Black"/>
              </a:endParaRPr>
            </a:p>
          </p:txBody>
        </p:sp>
      </p:grpSp>
      <p:grpSp>
        <p:nvGrpSpPr>
          <p:cNvPr id="1338" name="Google Shape;1338;p34"/>
          <p:cNvGrpSpPr/>
          <p:nvPr/>
        </p:nvGrpSpPr>
        <p:grpSpPr>
          <a:xfrm>
            <a:off x="479465" y="2652184"/>
            <a:ext cx="3713085" cy="1937501"/>
            <a:chOff x="479465" y="2686739"/>
            <a:chExt cx="3713085" cy="1937501"/>
          </a:xfrm>
        </p:grpSpPr>
        <p:sp>
          <p:nvSpPr>
            <p:cNvPr id="1339" name="Google Shape;1339;p34"/>
            <p:cNvSpPr txBox="1"/>
            <p:nvPr/>
          </p:nvSpPr>
          <p:spPr>
            <a:xfrm>
              <a:off x="479465" y="268673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Digital Immune System</a:t>
              </a:r>
              <a:endParaRPr/>
            </a:p>
          </p:txBody>
        </p:sp>
        <p:sp>
          <p:nvSpPr>
            <p:cNvPr id="1340" name="Google Shape;1340;p34"/>
            <p:cNvSpPr txBox="1"/>
            <p:nvPr/>
          </p:nvSpPr>
          <p:spPr>
            <a:xfrm>
              <a:off x="479465" y="3349032"/>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Applied Observability</a:t>
              </a:r>
              <a:endParaRPr/>
            </a:p>
          </p:txBody>
        </p:sp>
        <p:sp>
          <p:nvSpPr>
            <p:cNvPr id="1341" name="Google Shape;1341;p34"/>
            <p:cNvSpPr txBox="1"/>
            <p:nvPr/>
          </p:nvSpPr>
          <p:spPr>
            <a:xfrm>
              <a:off x="479465" y="4011325"/>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AI TRiSM</a:t>
              </a:r>
              <a:endParaRPr/>
            </a:p>
          </p:txBody>
        </p:sp>
        <p:sp>
          <p:nvSpPr>
            <p:cNvPr id="1342" name="Google Shape;1342;p34"/>
            <p:cNvSpPr/>
            <p:nvPr/>
          </p:nvSpPr>
          <p:spPr>
            <a:xfrm>
              <a:off x="649021" y="2819694"/>
              <a:ext cx="348237" cy="347004"/>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343" name="Google Shape;1343;p34"/>
            <p:cNvSpPr/>
            <p:nvPr/>
          </p:nvSpPr>
          <p:spPr>
            <a:xfrm>
              <a:off x="610015" y="3533704"/>
              <a:ext cx="426248" cy="243570"/>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344" name="Google Shape;1344;p34"/>
            <p:cNvSpPr/>
            <p:nvPr/>
          </p:nvSpPr>
          <p:spPr>
            <a:xfrm>
              <a:off x="602403" y="4163553"/>
              <a:ext cx="441471" cy="308458"/>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grpSp>
        <p:nvGrpSpPr>
          <p:cNvPr id="1345" name="Google Shape;1345;p34"/>
          <p:cNvGrpSpPr/>
          <p:nvPr/>
        </p:nvGrpSpPr>
        <p:grpSpPr>
          <a:xfrm>
            <a:off x="479466" y="4639063"/>
            <a:ext cx="11233070" cy="612915"/>
            <a:chOff x="479466" y="4673618"/>
            <a:chExt cx="11233070" cy="612915"/>
          </a:xfrm>
        </p:grpSpPr>
        <p:sp>
          <p:nvSpPr>
            <p:cNvPr id="1346" name="Google Shape;1346;p34"/>
            <p:cNvSpPr txBox="1"/>
            <p:nvPr/>
          </p:nvSpPr>
          <p:spPr>
            <a:xfrm>
              <a:off x="479466" y="4673618"/>
              <a:ext cx="11233070"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365750" tIns="45700" rIns="0" bIns="45700" anchor="ctr" anchorCtr="0">
              <a:noAutofit/>
            </a:bodyPr>
            <a:lstStyle/>
            <a:p>
              <a:pPr marL="0" marR="0" lvl="0" indent="0" algn="ctr" rtl="0">
                <a:spcBef>
                  <a:spcPts val="0"/>
                </a:spcBef>
                <a:spcAft>
                  <a:spcPts val="0"/>
                </a:spcAft>
                <a:buNone/>
              </a:pPr>
              <a:r>
                <a:rPr lang="en-US" sz="1800" b="1">
                  <a:solidFill>
                    <a:schemeClr val="lt2"/>
                  </a:solidFill>
                  <a:latin typeface="Arial"/>
                  <a:ea typeface="Arial"/>
                  <a:cs typeface="Arial"/>
                  <a:sym typeface="Arial"/>
                </a:rPr>
                <a:t>Sustainable Technology</a:t>
              </a:r>
              <a:endParaRPr/>
            </a:p>
          </p:txBody>
        </p:sp>
        <p:sp>
          <p:nvSpPr>
            <p:cNvPr id="1347" name="Google Shape;1347;p34"/>
            <p:cNvSpPr/>
            <p:nvPr/>
          </p:nvSpPr>
          <p:spPr>
            <a:xfrm>
              <a:off x="4502934" y="4768097"/>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grpSp>
        <p:nvGrpSpPr>
          <p:cNvPr id="1348" name="Google Shape;1348;p34"/>
          <p:cNvGrpSpPr/>
          <p:nvPr/>
        </p:nvGrpSpPr>
        <p:grpSpPr>
          <a:xfrm>
            <a:off x="4239459" y="2652183"/>
            <a:ext cx="3713085" cy="1937501"/>
            <a:chOff x="4239459" y="2686738"/>
            <a:chExt cx="3713085" cy="1937501"/>
          </a:xfrm>
        </p:grpSpPr>
        <p:sp>
          <p:nvSpPr>
            <p:cNvPr id="1349" name="Google Shape;1349;p34"/>
            <p:cNvSpPr txBox="1"/>
            <p:nvPr/>
          </p:nvSpPr>
          <p:spPr>
            <a:xfrm>
              <a:off x="4239459" y="401132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Wireless-Value Realization</a:t>
              </a:r>
              <a:endParaRPr/>
            </a:p>
          </p:txBody>
        </p:sp>
        <p:sp>
          <p:nvSpPr>
            <p:cNvPr id="1350" name="Google Shape;1350;p34"/>
            <p:cNvSpPr txBox="1"/>
            <p:nvPr/>
          </p:nvSpPr>
          <p:spPr>
            <a:xfrm>
              <a:off x="4239459" y="2686738"/>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Industry Cloud Platforms</a:t>
              </a:r>
              <a:endParaRPr/>
            </a:p>
          </p:txBody>
        </p:sp>
        <p:sp>
          <p:nvSpPr>
            <p:cNvPr id="1351" name="Google Shape;1351;p34"/>
            <p:cNvSpPr txBox="1"/>
            <p:nvPr/>
          </p:nvSpPr>
          <p:spPr>
            <a:xfrm>
              <a:off x="4239459" y="3349031"/>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Platform Engineering</a:t>
              </a:r>
              <a:endParaRPr/>
            </a:p>
          </p:txBody>
        </p:sp>
        <p:sp>
          <p:nvSpPr>
            <p:cNvPr id="1352" name="Google Shape;1352;p34"/>
            <p:cNvSpPr/>
            <p:nvPr/>
          </p:nvSpPr>
          <p:spPr>
            <a:xfrm>
              <a:off x="4396649" y="4116075"/>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353" name="Google Shape;1353;p34"/>
            <p:cNvSpPr/>
            <p:nvPr/>
          </p:nvSpPr>
          <p:spPr>
            <a:xfrm>
              <a:off x="4354785" y="2849660"/>
              <a:ext cx="456695" cy="287071"/>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354" name="Google Shape;1354;p34"/>
            <p:cNvSpPr/>
            <p:nvPr/>
          </p:nvSpPr>
          <p:spPr>
            <a:xfrm>
              <a:off x="4354785" y="3511953"/>
              <a:ext cx="456695" cy="28707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sp>
        <p:nvSpPr>
          <p:cNvPr id="1355" name="Google Shape;1355;p34"/>
          <p:cNvSpPr txBox="1"/>
          <p:nvPr/>
        </p:nvSpPr>
        <p:spPr>
          <a:xfrm>
            <a:off x="479465"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Optimize</a:t>
            </a:r>
            <a:endParaRPr/>
          </a:p>
        </p:txBody>
      </p:sp>
      <p:sp>
        <p:nvSpPr>
          <p:cNvPr id="1356" name="Google Shape;1356;p34"/>
          <p:cNvSpPr txBox="1"/>
          <p:nvPr/>
        </p:nvSpPr>
        <p:spPr>
          <a:xfrm>
            <a:off x="7999450"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Pioneer</a:t>
            </a:r>
            <a:endParaRPr/>
          </a:p>
        </p:txBody>
      </p:sp>
      <p:sp>
        <p:nvSpPr>
          <p:cNvPr id="1357" name="Google Shape;1357;p34"/>
          <p:cNvSpPr txBox="1"/>
          <p:nvPr/>
        </p:nvSpPr>
        <p:spPr>
          <a:xfrm>
            <a:off x="4239459"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Scale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1362" name="Google Shape;1362;p35" descr="A hand holding a camera lens&#10;&#10;Description automatically generated with medium confidence"/>
          <p:cNvPicPr preferRelativeResize="0"/>
          <p:nvPr/>
        </p:nvPicPr>
        <p:blipFill rotWithShape="1">
          <a:blip r:embed="rId3">
            <a:alphaModFix/>
          </a:blip>
          <a:srcRect b="239"/>
          <a:stretch/>
        </p:blipFill>
        <p:spPr>
          <a:xfrm>
            <a:off x="0" y="0"/>
            <a:ext cx="12192000" cy="6858001"/>
          </a:xfrm>
          <a:prstGeom prst="rect">
            <a:avLst/>
          </a:prstGeom>
          <a:noFill/>
          <a:ln>
            <a:noFill/>
          </a:ln>
        </p:spPr>
      </p:pic>
      <p:pic>
        <p:nvPicPr>
          <p:cNvPr id="1363" name="Google Shape;1363;p35" descr="A hand holding a camera lens&#10;&#10;Description automatically generated with medium confidence"/>
          <p:cNvPicPr preferRelativeResize="0"/>
          <p:nvPr/>
        </p:nvPicPr>
        <p:blipFill rotWithShape="1">
          <a:blip r:embed="rId4">
            <a:alphaModFix/>
          </a:blip>
          <a:srcRect l="60834" t="31895" r="23020" b="38178"/>
          <a:stretch/>
        </p:blipFill>
        <p:spPr>
          <a:xfrm>
            <a:off x="7416800" y="2184400"/>
            <a:ext cx="1968500" cy="2057400"/>
          </a:xfrm>
          <a:prstGeom prst="ellipse">
            <a:avLst/>
          </a:prstGeom>
          <a:noFill/>
          <a:ln>
            <a:noFill/>
          </a:ln>
        </p:spPr>
      </p:pic>
      <p:sp>
        <p:nvSpPr>
          <p:cNvPr id="1364" name="Google Shape;1364;p35"/>
          <p:cNvSpPr/>
          <p:nvPr/>
        </p:nvSpPr>
        <p:spPr>
          <a:xfrm>
            <a:off x="0" y="2"/>
            <a:ext cx="12090400" cy="1191576"/>
          </a:xfrm>
          <a:prstGeom prst="rect">
            <a:avLst/>
          </a:prstGeom>
          <a:gradFill>
            <a:gsLst>
              <a:gs pos="0">
                <a:srgbClr val="000000">
                  <a:alpha val="38823"/>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65" name="Google Shape;1365;p35"/>
          <p:cNvSpPr txBox="1"/>
          <p:nvPr/>
        </p:nvSpPr>
        <p:spPr>
          <a:xfrm>
            <a:off x="2366818" y="322150"/>
            <a:ext cx="8548485" cy="646331"/>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FFFFFF"/>
              </a:buClr>
              <a:buSzPts val="3600"/>
              <a:buFont typeface="Arial Black"/>
              <a:buNone/>
            </a:pPr>
            <a:r>
              <a:rPr lang="en-US" sz="3600" b="0" i="0" u="none" strike="noStrike" cap="none">
                <a:solidFill>
                  <a:srgbClr val="FFFFFF"/>
                </a:solidFill>
                <a:latin typeface="Arial Black"/>
                <a:ea typeface="Arial Black"/>
                <a:cs typeface="Arial Black"/>
                <a:sym typeface="Arial Black"/>
              </a:rPr>
              <a:t>The Future Is Unclear …</a:t>
            </a:r>
            <a:endParaRPr/>
          </a:p>
        </p:txBody>
      </p:sp>
      <p:sp>
        <p:nvSpPr>
          <p:cNvPr id="1366" name="Google Shape;1366;p35"/>
          <p:cNvSpPr txBox="1"/>
          <p:nvPr/>
        </p:nvSpPr>
        <p:spPr>
          <a:xfrm>
            <a:off x="1578769" y="2115667"/>
            <a:ext cx="4259262" cy="2308324"/>
          </a:xfrm>
          <a:prstGeom prst="rect">
            <a:avLst/>
          </a:prstGeom>
          <a:noFill/>
          <a:ln>
            <a:noFill/>
          </a:ln>
        </p:spPr>
        <p:txBody>
          <a:bodyPr spcFirstLastPara="1" wrap="square" lIns="0" tIns="45700" rIns="91425" bIns="45700" anchor="t" anchorCtr="0">
            <a:spAutoFit/>
          </a:bodyPr>
          <a:lstStyle/>
          <a:p>
            <a:pPr marL="0" marR="0" lvl="0" indent="0" algn="r" rtl="0">
              <a:lnSpc>
                <a:spcPct val="100000"/>
              </a:lnSpc>
              <a:spcBef>
                <a:spcPts val="0"/>
              </a:spcBef>
              <a:spcAft>
                <a:spcPts val="0"/>
              </a:spcAft>
              <a:buClr>
                <a:srgbClr val="FFFFFF"/>
              </a:buClr>
              <a:buSzPts val="4800"/>
              <a:buFont typeface="Arial"/>
              <a:buNone/>
            </a:pPr>
            <a:r>
              <a:rPr lang="en-US" sz="4800" b="0" i="0" u="none" strike="noStrike" cap="none">
                <a:solidFill>
                  <a:srgbClr val="FFFFFF"/>
                </a:solidFill>
                <a:latin typeface="Arial"/>
                <a:ea typeface="Arial"/>
                <a:cs typeface="Arial"/>
                <a:sym typeface="Arial"/>
              </a:rPr>
              <a:t>Bring the </a:t>
            </a:r>
            <a:r>
              <a:rPr lang="en-US" sz="4800" b="1" i="0" u="none" strike="noStrike" cap="none">
                <a:solidFill>
                  <a:srgbClr val="FFFFFF"/>
                </a:solidFill>
                <a:latin typeface="Arial"/>
                <a:ea typeface="Arial"/>
                <a:cs typeface="Arial"/>
                <a:sym typeface="Arial"/>
              </a:rPr>
              <a:t>Business Focus</a:t>
            </a:r>
            <a:endParaRPr/>
          </a:p>
        </p:txBody>
      </p:sp>
      <p:sp>
        <p:nvSpPr>
          <p:cNvPr id="1367" name="Google Shape;1367;p35"/>
          <p:cNvSpPr txBox="1"/>
          <p:nvPr/>
        </p:nvSpPr>
        <p:spPr>
          <a:xfrm>
            <a:off x="457200" y="5414879"/>
            <a:ext cx="1993900" cy="779026"/>
          </a:xfrm>
          <a:prstGeom prst="rect">
            <a:avLst/>
          </a:prstGeom>
          <a:solidFill>
            <a:srgbClr val="002856"/>
          </a:solidFill>
          <a:ln w="28575" cap="flat" cmpd="sng">
            <a:solidFill>
              <a:srgbClr val="FF540A"/>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Accelerate Digital</a:t>
            </a:r>
            <a:endParaRPr/>
          </a:p>
        </p:txBody>
      </p:sp>
      <p:sp>
        <p:nvSpPr>
          <p:cNvPr id="1368" name="Google Shape;1368;p35"/>
          <p:cNvSpPr txBox="1"/>
          <p:nvPr/>
        </p:nvSpPr>
        <p:spPr>
          <a:xfrm>
            <a:off x="457200" y="1855673"/>
            <a:ext cx="1993900" cy="779026"/>
          </a:xfrm>
          <a:prstGeom prst="rect">
            <a:avLst/>
          </a:prstGeom>
          <a:solidFill>
            <a:srgbClr val="002856"/>
          </a:solidFill>
          <a:ln w="28575" cap="flat" cmpd="sng">
            <a:solidFill>
              <a:srgbClr val="FEC10D"/>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Maximize Value</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From Data</a:t>
            </a:r>
            <a:endParaRPr/>
          </a:p>
        </p:txBody>
      </p:sp>
      <p:sp>
        <p:nvSpPr>
          <p:cNvPr id="1369" name="Google Shape;1369;p35"/>
          <p:cNvSpPr txBox="1"/>
          <p:nvPr/>
        </p:nvSpPr>
        <p:spPr>
          <a:xfrm>
            <a:off x="457200" y="965872"/>
            <a:ext cx="1993900" cy="779026"/>
          </a:xfrm>
          <a:prstGeom prst="rect">
            <a:avLst/>
          </a:prstGeom>
          <a:solidFill>
            <a:srgbClr val="002856"/>
          </a:solidFill>
          <a:ln w="28575" cap="flat" cmpd="sng">
            <a:solidFill>
              <a:srgbClr val="6F787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Create Secure Foundations</a:t>
            </a:r>
            <a:endParaRPr/>
          </a:p>
        </p:txBody>
      </p:sp>
      <p:sp>
        <p:nvSpPr>
          <p:cNvPr id="1370" name="Google Shape;1370;p35"/>
          <p:cNvSpPr txBox="1"/>
          <p:nvPr/>
        </p:nvSpPr>
        <p:spPr>
          <a:xfrm>
            <a:off x="457200" y="2745474"/>
            <a:ext cx="1993900" cy="779026"/>
          </a:xfrm>
          <a:prstGeom prst="rect">
            <a:avLst/>
          </a:prstGeom>
          <a:solidFill>
            <a:srgbClr val="002856"/>
          </a:solidFill>
          <a:ln w="28575" cap="flat" cmpd="sng">
            <a:solidFill>
              <a:srgbClr val="E81159"/>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Protect and Grow Your Brand</a:t>
            </a:r>
            <a:endParaRPr/>
          </a:p>
        </p:txBody>
      </p:sp>
      <p:sp>
        <p:nvSpPr>
          <p:cNvPr id="1371" name="Google Shape;1371;p35"/>
          <p:cNvSpPr txBox="1"/>
          <p:nvPr/>
        </p:nvSpPr>
        <p:spPr>
          <a:xfrm>
            <a:off x="457200" y="3635275"/>
            <a:ext cx="1993900" cy="779026"/>
          </a:xfrm>
          <a:prstGeom prst="rect">
            <a:avLst/>
          </a:prstGeom>
          <a:solidFill>
            <a:srgbClr val="002856"/>
          </a:solidFill>
          <a:ln w="28575" cap="flat" cmpd="sng">
            <a:solidFill>
              <a:srgbClr val="009AD7"/>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Attract and</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Retain Talent </a:t>
            </a:r>
            <a:endParaRPr/>
          </a:p>
        </p:txBody>
      </p:sp>
      <p:sp>
        <p:nvSpPr>
          <p:cNvPr id="1372" name="Google Shape;1372;p35"/>
          <p:cNvSpPr txBox="1"/>
          <p:nvPr/>
        </p:nvSpPr>
        <p:spPr>
          <a:xfrm>
            <a:off x="457200" y="4525076"/>
            <a:ext cx="1993900" cy="779026"/>
          </a:xfrm>
          <a:prstGeom prst="rect">
            <a:avLst/>
          </a:prstGeom>
          <a:solidFill>
            <a:srgbClr val="002856"/>
          </a:solidFill>
          <a:ln w="28575" cap="flat" cmpd="sng">
            <a:solidFill>
              <a:srgbClr val="06C4B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Grow</a:t>
            </a:r>
            <a:br>
              <a:rPr lang="en-US" sz="1600" b="1" i="0" u="none" strike="noStrike" cap="none">
                <a:solidFill>
                  <a:srgbClr val="FFFFFF"/>
                </a:solidFill>
                <a:latin typeface="Arial"/>
                <a:ea typeface="Arial"/>
                <a:cs typeface="Arial"/>
                <a:sym typeface="Arial"/>
              </a:rPr>
            </a:br>
            <a:r>
              <a:rPr lang="en-US" sz="1600" b="1" i="0" u="none" strike="noStrike" cap="none">
                <a:solidFill>
                  <a:srgbClr val="FFFFFF"/>
                </a:solidFill>
                <a:latin typeface="Arial"/>
                <a:ea typeface="Arial"/>
                <a:cs typeface="Arial"/>
                <a:sym typeface="Arial"/>
              </a:rPr>
              <a:t>Revenue</a:t>
            </a:r>
            <a:endParaRPr/>
          </a:p>
        </p:txBody>
      </p:sp>
      <p:sp>
        <p:nvSpPr>
          <p:cNvPr id="1373" name="Google Shape;1373;p35"/>
          <p:cNvSpPr txBox="1"/>
          <p:nvPr/>
        </p:nvSpPr>
        <p:spPr>
          <a:xfrm>
            <a:off x="-794" y="6901934"/>
            <a:ext cx="60960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a:solidFill>
                  <a:schemeClr val="dk1"/>
                </a:solidFill>
                <a:latin typeface="Arial"/>
                <a:ea typeface="Arial"/>
                <a:cs typeface="Arial"/>
                <a:sym typeface="Arial"/>
              </a:rPr>
              <a:t>Photo by </a:t>
            </a:r>
            <a:r>
              <a:rPr lang="en-US" sz="1000" u="sng">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Paul Skorupskas</a:t>
            </a:r>
            <a:r>
              <a:rPr lang="en-US" sz="1000">
                <a:solidFill>
                  <a:schemeClr val="dk1"/>
                </a:solidFill>
                <a:latin typeface="Arial"/>
                <a:ea typeface="Arial"/>
                <a:cs typeface="Arial"/>
                <a:sym typeface="Arial"/>
              </a:rPr>
              <a:t> on </a:t>
            </a:r>
            <a:r>
              <a:rPr lang="en-US" sz="1000" u="sng">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endParaRPr sz="1000" b="0" i="0" u="none" strike="noStrike" cap="none">
              <a:solidFill>
                <a:schemeClr val="dk1"/>
              </a:solidFill>
              <a:latin typeface="Arial"/>
              <a:ea typeface="Arial"/>
              <a:cs typeface="Arial"/>
              <a:sym typeface="Arial"/>
            </a:endParaRPr>
          </a:p>
        </p:txBody>
      </p:sp>
      <p:sp>
        <p:nvSpPr>
          <p:cNvPr id="1374" name="Google Shape;1374;p35"/>
          <p:cNvSpPr txBox="1"/>
          <p:nvPr/>
        </p:nvSpPr>
        <p:spPr>
          <a:xfrm>
            <a:off x="457201" y="6408509"/>
            <a:ext cx="7181849" cy="138499"/>
          </a:xfrm>
          <a:prstGeom prst="rect">
            <a:avLst/>
          </a:prstGeom>
          <a:noFill/>
          <a:ln>
            <a:noFill/>
          </a:ln>
        </p:spPr>
        <p:txBody>
          <a:bodyPr spcFirstLastPara="1" wrap="square" lIns="0" tIns="0" rIns="0" bIns="0" anchor="b" anchorCtr="0">
            <a:spAutoFit/>
          </a:bodyPr>
          <a:lstStyle/>
          <a:p>
            <a:pPr marL="228600" marR="0" lvl="0" indent="-228600" algn="l" rtl="0">
              <a:lnSpc>
                <a:spcPct val="100000"/>
              </a:lnSpc>
              <a:spcBef>
                <a:spcPts val="0"/>
              </a:spcBef>
              <a:spcAft>
                <a:spcPts val="0"/>
              </a:spcAft>
              <a:buClr>
                <a:schemeClr val="lt1"/>
              </a:buClr>
              <a:buSzPts val="900"/>
              <a:buFont typeface="Arial"/>
              <a:buNone/>
            </a:pPr>
            <a:fld id="{00000000-1234-1234-1234-123412341234}" type="slidenum">
              <a:rPr lang="en-US" sz="900">
                <a:solidFill>
                  <a:schemeClr val="lt1"/>
                </a:solidFill>
                <a:latin typeface="Arial"/>
                <a:ea typeface="Arial"/>
                <a:cs typeface="Arial"/>
                <a:sym typeface="Arial"/>
              </a:rPr>
              <a:t>35</a:t>
            </a:fld>
            <a:r>
              <a:rPr lang="en-US" sz="700">
                <a:solidFill>
                  <a:srgbClr val="BDBDBD"/>
                </a:solidFill>
                <a:latin typeface="Arial"/>
                <a:ea typeface="Arial"/>
                <a:cs typeface="Arial"/>
                <a:sym typeface="Arial"/>
              </a:rPr>
              <a:t>	© 2022 Gartner, Inc. and/or its affiliates. All rights reserved. Gartner is a registered trademark of Gartner, Inc. and its affiliates.</a:t>
            </a:r>
            <a:endParaRPr/>
          </a:p>
        </p:txBody>
      </p:sp>
      <p:pic>
        <p:nvPicPr>
          <p:cNvPr id="1375" name="Google Shape;1375;p35"/>
          <p:cNvPicPr preferRelativeResize="0"/>
          <p:nvPr/>
        </p:nvPicPr>
        <p:blipFill rotWithShape="1">
          <a:blip r:embed="rId7">
            <a:alphaModFix/>
          </a:blip>
          <a:srcRect/>
          <a:stretch/>
        </p:blipFill>
        <p:spPr>
          <a:xfrm>
            <a:off x="10452995" y="6241725"/>
            <a:ext cx="1280216" cy="2923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3"/>
                                        </p:tgtEl>
                                        <p:attrNameLst>
                                          <p:attrName>style.visibility</p:attrName>
                                        </p:attrNameLst>
                                      </p:cBhvr>
                                      <p:to>
                                        <p:strVal val="visible"/>
                                      </p:to>
                                    </p:set>
                                    <p:animEffect transition="in" filter="fade">
                                      <p:cBhvr>
                                        <p:cTn id="7" dur="1500"/>
                                        <p:tgtEl>
                                          <p:spTgt spid="1363"/>
                                        </p:tgtEl>
                                      </p:cBhvr>
                                    </p:animEffect>
                                  </p:childTnLst>
                                </p:cTn>
                              </p:par>
                              <p:par>
                                <p:cTn id="8" presetID="10" presetClass="entr" presetSubtype="0" fill="hold" nodeType="withEffect">
                                  <p:stCondLst>
                                    <p:cond delay="0"/>
                                  </p:stCondLst>
                                  <p:childTnLst>
                                    <p:set>
                                      <p:cBhvr>
                                        <p:cTn id="9" dur="1" fill="hold">
                                          <p:stCondLst>
                                            <p:cond delay="0"/>
                                          </p:stCondLst>
                                        </p:cTn>
                                        <p:tgtEl>
                                          <p:spTgt spid="1366"/>
                                        </p:tgtEl>
                                        <p:attrNameLst>
                                          <p:attrName>style.visibility</p:attrName>
                                        </p:attrNameLst>
                                      </p:cBhvr>
                                      <p:to>
                                        <p:strVal val="visible"/>
                                      </p:to>
                                    </p:set>
                                    <p:animEffect transition="in" filter="fade">
                                      <p:cBhvr>
                                        <p:cTn id="10" dur="3000"/>
                                        <p:tgtEl>
                                          <p:spTgt spid="1366"/>
                                        </p:tgtEl>
                                      </p:cBhvr>
                                    </p:animEffect>
                                  </p:childTnLst>
                                </p:cTn>
                              </p:par>
                            </p:childTnLst>
                          </p:cTn>
                        </p:par>
                        <p:par>
                          <p:cTn id="11" fill="hold">
                            <p:stCondLst>
                              <p:cond delay="3000"/>
                            </p:stCondLst>
                            <p:childTnLst>
                              <p:par>
                                <p:cTn id="12" presetID="10" presetClass="entr" presetSubtype="0" fill="hold" nodeType="afterEffect">
                                  <p:stCondLst>
                                    <p:cond delay="250"/>
                                  </p:stCondLst>
                                  <p:childTnLst>
                                    <p:set>
                                      <p:cBhvr>
                                        <p:cTn id="13" dur="1" fill="hold">
                                          <p:stCondLst>
                                            <p:cond delay="0"/>
                                          </p:stCondLst>
                                        </p:cTn>
                                        <p:tgtEl>
                                          <p:spTgt spid="1369"/>
                                        </p:tgtEl>
                                        <p:attrNameLst>
                                          <p:attrName>style.visibility</p:attrName>
                                        </p:attrNameLst>
                                      </p:cBhvr>
                                      <p:to>
                                        <p:strVal val="visible"/>
                                      </p:to>
                                    </p:set>
                                    <p:animEffect transition="in" filter="fade">
                                      <p:cBhvr>
                                        <p:cTn id="14" dur="250"/>
                                        <p:tgtEl>
                                          <p:spTgt spid="1369"/>
                                        </p:tgtEl>
                                      </p:cBhvr>
                                    </p:animEffect>
                                  </p:childTnLst>
                                </p:cTn>
                              </p:par>
                            </p:childTnLst>
                          </p:cTn>
                        </p:par>
                        <p:par>
                          <p:cTn id="15" fill="hold">
                            <p:stCondLst>
                              <p:cond delay="3250"/>
                            </p:stCondLst>
                            <p:childTnLst>
                              <p:par>
                                <p:cTn id="16" presetID="10" presetClass="entr" presetSubtype="0" fill="hold" nodeType="afterEffect">
                                  <p:stCondLst>
                                    <p:cond delay="250"/>
                                  </p:stCondLst>
                                  <p:childTnLst>
                                    <p:set>
                                      <p:cBhvr>
                                        <p:cTn id="17" dur="1" fill="hold">
                                          <p:stCondLst>
                                            <p:cond delay="0"/>
                                          </p:stCondLst>
                                        </p:cTn>
                                        <p:tgtEl>
                                          <p:spTgt spid="1368"/>
                                        </p:tgtEl>
                                        <p:attrNameLst>
                                          <p:attrName>style.visibility</p:attrName>
                                        </p:attrNameLst>
                                      </p:cBhvr>
                                      <p:to>
                                        <p:strVal val="visible"/>
                                      </p:to>
                                    </p:set>
                                    <p:animEffect transition="in" filter="fade">
                                      <p:cBhvr>
                                        <p:cTn id="18" dur="250"/>
                                        <p:tgtEl>
                                          <p:spTgt spid="1368"/>
                                        </p:tgtEl>
                                      </p:cBhvr>
                                    </p:animEffect>
                                  </p:childTnLst>
                                </p:cTn>
                              </p:par>
                            </p:childTnLst>
                          </p:cTn>
                        </p:par>
                        <p:par>
                          <p:cTn id="19" fill="hold">
                            <p:stCondLst>
                              <p:cond delay="3500"/>
                            </p:stCondLst>
                            <p:childTnLst>
                              <p:par>
                                <p:cTn id="20" presetID="10" presetClass="entr" presetSubtype="0" fill="hold" nodeType="afterEffect">
                                  <p:stCondLst>
                                    <p:cond delay="250"/>
                                  </p:stCondLst>
                                  <p:childTnLst>
                                    <p:set>
                                      <p:cBhvr>
                                        <p:cTn id="21" dur="1" fill="hold">
                                          <p:stCondLst>
                                            <p:cond delay="0"/>
                                          </p:stCondLst>
                                        </p:cTn>
                                        <p:tgtEl>
                                          <p:spTgt spid="1370"/>
                                        </p:tgtEl>
                                        <p:attrNameLst>
                                          <p:attrName>style.visibility</p:attrName>
                                        </p:attrNameLst>
                                      </p:cBhvr>
                                      <p:to>
                                        <p:strVal val="visible"/>
                                      </p:to>
                                    </p:set>
                                    <p:animEffect transition="in" filter="fade">
                                      <p:cBhvr>
                                        <p:cTn id="22" dur="250"/>
                                        <p:tgtEl>
                                          <p:spTgt spid="1370"/>
                                        </p:tgtEl>
                                      </p:cBhvr>
                                    </p:animEffect>
                                  </p:childTnLst>
                                </p:cTn>
                              </p:par>
                            </p:childTnLst>
                          </p:cTn>
                        </p:par>
                        <p:par>
                          <p:cTn id="23" fill="hold">
                            <p:stCondLst>
                              <p:cond delay="3750"/>
                            </p:stCondLst>
                            <p:childTnLst>
                              <p:par>
                                <p:cTn id="24" presetID="10" presetClass="entr" presetSubtype="0" fill="hold" nodeType="afterEffect">
                                  <p:stCondLst>
                                    <p:cond delay="250"/>
                                  </p:stCondLst>
                                  <p:childTnLst>
                                    <p:set>
                                      <p:cBhvr>
                                        <p:cTn id="25" dur="1" fill="hold">
                                          <p:stCondLst>
                                            <p:cond delay="0"/>
                                          </p:stCondLst>
                                        </p:cTn>
                                        <p:tgtEl>
                                          <p:spTgt spid="1371"/>
                                        </p:tgtEl>
                                        <p:attrNameLst>
                                          <p:attrName>style.visibility</p:attrName>
                                        </p:attrNameLst>
                                      </p:cBhvr>
                                      <p:to>
                                        <p:strVal val="visible"/>
                                      </p:to>
                                    </p:set>
                                    <p:animEffect transition="in" filter="fade">
                                      <p:cBhvr>
                                        <p:cTn id="26" dur="250"/>
                                        <p:tgtEl>
                                          <p:spTgt spid="1371"/>
                                        </p:tgtEl>
                                      </p:cBhvr>
                                    </p:animEffect>
                                  </p:childTnLst>
                                </p:cTn>
                              </p:par>
                            </p:childTnLst>
                          </p:cTn>
                        </p:par>
                        <p:par>
                          <p:cTn id="27" fill="hold">
                            <p:stCondLst>
                              <p:cond delay="4000"/>
                            </p:stCondLst>
                            <p:childTnLst>
                              <p:par>
                                <p:cTn id="28" presetID="10" presetClass="entr" presetSubtype="0" fill="hold" nodeType="afterEffect">
                                  <p:stCondLst>
                                    <p:cond delay="250"/>
                                  </p:stCondLst>
                                  <p:childTnLst>
                                    <p:set>
                                      <p:cBhvr>
                                        <p:cTn id="29" dur="1" fill="hold">
                                          <p:stCondLst>
                                            <p:cond delay="0"/>
                                          </p:stCondLst>
                                        </p:cTn>
                                        <p:tgtEl>
                                          <p:spTgt spid="1372"/>
                                        </p:tgtEl>
                                        <p:attrNameLst>
                                          <p:attrName>style.visibility</p:attrName>
                                        </p:attrNameLst>
                                      </p:cBhvr>
                                      <p:to>
                                        <p:strVal val="visible"/>
                                      </p:to>
                                    </p:set>
                                    <p:animEffect transition="in" filter="fade">
                                      <p:cBhvr>
                                        <p:cTn id="30" dur="250"/>
                                        <p:tgtEl>
                                          <p:spTgt spid="1372"/>
                                        </p:tgtEl>
                                      </p:cBhvr>
                                    </p:animEffect>
                                  </p:childTnLst>
                                </p:cTn>
                              </p:par>
                            </p:childTnLst>
                          </p:cTn>
                        </p:par>
                        <p:par>
                          <p:cTn id="31" fill="hold">
                            <p:stCondLst>
                              <p:cond delay="4250"/>
                            </p:stCondLst>
                            <p:childTnLst>
                              <p:par>
                                <p:cTn id="32" presetID="10" presetClass="entr" presetSubtype="0" fill="hold" nodeType="afterEffect">
                                  <p:stCondLst>
                                    <p:cond delay="250"/>
                                  </p:stCondLst>
                                  <p:childTnLst>
                                    <p:set>
                                      <p:cBhvr>
                                        <p:cTn id="33" dur="1" fill="hold">
                                          <p:stCondLst>
                                            <p:cond delay="0"/>
                                          </p:stCondLst>
                                        </p:cTn>
                                        <p:tgtEl>
                                          <p:spTgt spid="1367"/>
                                        </p:tgtEl>
                                        <p:attrNameLst>
                                          <p:attrName>style.visibility</p:attrName>
                                        </p:attrNameLst>
                                      </p:cBhvr>
                                      <p:to>
                                        <p:strVal val="visible"/>
                                      </p:to>
                                    </p:set>
                                    <p:animEffect transition="in" filter="fade">
                                      <p:cBhvr>
                                        <p:cTn id="34" dur="250"/>
                                        <p:tgtEl>
                                          <p:spTgt spid="1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grpSp>
        <p:nvGrpSpPr>
          <p:cNvPr id="1380" name="Google Shape;1380;p36"/>
          <p:cNvGrpSpPr/>
          <p:nvPr/>
        </p:nvGrpSpPr>
        <p:grpSpPr>
          <a:xfrm>
            <a:off x="2670972" y="483975"/>
            <a:ext cx="9125527" cy="5614647"/>
            <a:chOff x="2525153" y="830669"/>
            <a:chExt cx="9125527" cy="5614647"/>
          </a:xfrm>
        </p:grpSpPr>
        <p:grpSp>
          <p:nvGrpSpPr>
            <p:cNvPr id="1381" name="Google Shape;1381;p36"/>
            <p:cNvGrpSpPr/>
            <p:nvPr/>
          </p:nvGrpSpPr>
          <p:grpSpPr>
            <a:xfrm>
              <a:off x="2525153" y="830669"/>
              <a:ext cx="9125527" cy="5446049"/>
              <a:chOff x="2525153" y="687647"/>
              <a:chExt cx="9125527" cy="5482705"/>
            </a:xfrm>
          </p:grpSpPr>
          <p:cxnSp>
            <p:nvCxnSpPr>
              <p:cNvPr id="1382" name="Google Shape;1382;p36"/>
              <p:cNvCxnSpPr/>
              <p:nvPr/>
            </p:nvCxnSpPr>
            <p:spPr>
              <a:xfrm>
                <a:off x="4806535" y="687647"/>
                <a:ext cx="0" cy="5482705"/>
              </a:xfrm>
              <a:prstGeom prst="straightConnector1">
                <a:avLst/>
              </a:prstGeom>
              <a:noFill/>
              <a:ln w="19050" cap="flat" cmpd="sng">
                <a:solidFill>
                  <a:srgbClr val="355578"/>
                </a:solidFill>
                <a:prstDash val="solid"/>
                <a:miter lim="800000"/>
                <a:headEnd type="none" w="sm" len="sm"/>
                <a:tailEnd type="none" w="sm" len="sm"/>
              </a:ln>
            </p:spPr>
          </p:cxnSp>
          <p:cxnSp>
            <p:nvCxnSpPr>
              <p:cNvPr id="1383" name="Google Shape;1383;p36"/>
              <p:cNvCxnSpPr/>
              <p:nvPr/>
            </p:nvCxnSpPr>
            <p:spPr>
              <a:xfrm>
                <a:off x="7087917" y="687647"/>
                <a:ext cx="0" cy="5482705"/>
              </a:xfrm>
              <a:prstGeom prst="straightConnector1">
                <a:avLst/>
              </a:prstGeom>
              <a:noFill/>
              <a:ln w="19050" cap="flat" cmpd="sng">
                <a:solidFill>
                  <a:srgbClr val="355578"/>
                </a:solidFill>
                <a:prstDash val="solid"/>
                <a:miter lim="800000"/>
                <a:headEnd type="none" w="sm" len="sm"/>
                <a:tailEnd type="none" w="sm" len="sm"/>
              </a:ln>
            </p:spPr>
          </p:cxnSp>
          <p:cxnSp>
            <p:nvCxnSpPr>
              <p:cNvPr id="1384" name="Google Shape;1384;p36"/>
              <p:cNvCxnSpPr/>
              <p:nvPr/>
            </p:nvCxnSpPr>
            <p:spPr>
              <a:xfrm>
                <a:off x="9369299" y="687647"/>
                <a:ext cx="0" cy="5482705"/>
              </a:xfrm>
              <a:prstGeom prst="straightConnector1">
                <a:avLst/>
              </a:prstGeom>
              <a:noFill/>
              <a:ln w="19050" cap="flat" cmpd="sng">
                <a:solidFill>
                  <a:srgbClr val="355578"/>
                </a:solidFill>
                <a:prstDash val="solid"/>
                <a:miter lim="800000"/>
                <a:headEnd type="none" w="sm" len="sm"/>
                <a:tailEnd type="none" w="sm" len="sm"/>
              </a:ln>
            </p:spPr>
          </p:cxnSp>
          <p:cxnSp>
            <p:nvCxnSpPr>
              <p:cNvPr id="1385" name="Google Shape;1385;p36"/>
              <p:cNvCxnSpPr/>
              <p:nvPr/>
            </p:nvCxnSpPr>
            <p:spPr>
              <a:xfrm>
                <a:off x="11650680" y="687647"/>
                <a:ext cx="0" cy="5482705"/>
              </a:xfrm>
              <a:prstGeom prst="straightConnector1">
                <a:avLst/>
              </a:prstGeom>
              <a:noFill/>
              <a:ln w="19050" cap="flat" cmpd="sng">
                <a:solidFill>
                  <a:srgbClr val="355578"/>
                </a:solidFill>
                <a:prstDash val="solid"/>
                <a:miter lim="800000"/>
                <a:headEnd type="none" w="sm" len="sm"/>
                <a:tailEnd type="none" w="sm" len="sm"/>
              </a:ln>
            </p:spPr>
          </p:cxnSp>
          <p:cxnSp>
            <p:nvCxnSpPr>
              <p:cNvPr id="1386" name="Google Shape;1386;p36"/>
              <p:cNvCxnSpPr/>
              <p:nvPr/>
            </p:nvCxnSpPr>
            <p:spPr>
              <a:xfrm>
                <a:off x="2525153" y="687647"/>
                <a:ext cx="0" cy="5482705"/>
              </a:xfrm>
              <a:prstGeom prst="straightConnector1">
                <a:avLst/>
              </a:prstGeom>
              <a:noFill/>
              <a:ln w="19050" cap="flat" cmpd="sng">
                <a:solidFill>
                  <a:srgbClr val="355578"/>
                </a:solidFill>
                <a:prstDash val="solid"/>
                <a:miter lim="800000"/>
                <a:headEnd type="none" w="sm" len="sm"/>
                <a:tailEnd type="none" w="sm" len="sm"/>
              </a:ln>
            </p:spPr>
          </p:cxnSp>
        </p:grpSp>
        <p:grpSp>
          <p:nvGrpSpPr>
            <p:cNvPr id="1387" name="Google Shape;1387;p36"/>
            <p:cNvGrpSpPr/>
            <p:nvPr/>
          </p:nvGrpSpPr>
          <p:grpSpPr>
            <a:xfrm>
              <a:off x="2736229" y="6103497"/>
              <a:ext cx="8707363" cy="341819"/>
              <a:chOff x="2736229" y="6103497"/>
              <a:chExt cx="8707363" cy="341819"/>
            </a:xfrm>
          </p:grpSpPr>
          <p:sp>
            <p:nvSpPr>
              <p:cNvPr id="1388" name="Google Shape;1388;p36"/>
              <p:cNvSpPr txBox="1"/>
              <p:nvPr/>
            </p:nvSpPr>
            <p:spPr>
              <a:xfrm>
                <a:off x="2736229" y="6103497"/>
                <a:ext cx="1823646"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rgbClr val="BDBDBD"/>
                    </a:solidFill>
                    <a:latin typeface="Arial"/>
                    <a:ea typeface="Arial"/>
                    <a:cs typeface="Arial"/>
                    <a:sym typeface="Arial"/>
                  </a:rPr>
                  <a:t>Now</a:t>
                </a:r>
                <a:endParaRPr/>
              </a:p>
            </p:txBody>
          </p:sp>
          <p:sp>
            <p:nvSpPr>
              <p:cNvPr id="1389" name="Google Shape;1389;p36"/>
              <p:cNvSpPr txBox="1"/>
              <p:nvPr/>
            </p:nvSpPr>
            <p:spPr>
              <a:xfrm>
                <a:off x="9619946" y="6103497"/>
                <a:ext cx="1823646"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rgbClr val="BDBDBD"/>
                    </a:solidFill>
                    <a:latin typeface="Arial"/>
                    <a:ea typeface="Arial"/>
                    <a:cs typeface="Arial"/>
                    <a:sym typeface="Arial"/>
                  </a:rPr>
                  <a:t>2-3 Years</a:t>
                </a:r>
                <a:endParaRPr/>
              </a:p>
            </p:txBody>
          </p:sp>
          <p:sp>
            <p:nvSpPr>
              <p:cNvPr id="1390" name="Google Shape;1390;p36"/>
              <p:cNvSpPr txBox="1"/>
              <p:nvPr/>
            </p:nvSpPr>
            <p:spPr>
              <a:xfrm>
                <a:off x="5030801" y="6103497"/>
                <a:ext cx="1823646"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rgbClr val="BDBDBD"/>
                    </a:solidFill>
                    <a:latin typeface="Arial"/>
                    <a:ea typeface="Arial"/>
                    <a:cs typeface="Arial"/>
                    <a:sym typeface="Arial"/>
                  </a:rPr>
                  <a:t>0-1 Year</a:t>
                </a:r>
                <a:endParaRPr/>
              </a:p>
            </p:txBody>
          </p:sp>
          <p:sp>
            <p:nvSpPr>
              <p:cNvPr id="1391" name="Google Shape;1391;p36"/>
              <p:cNvSpPr txBox="1"/>
              <p:nvPr/>
            </p:nvSpPr>
            <p:spPr>
              <a:xfrm>
                <a:off x="7325373" y="6103497"/>
                <a:ext cx="1823646"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rgbClr val="BDBDBD"/>
                    </a:solidFill>
                    <a:latin typeface="Arial"/>
                    <a:ea typeface="Arial"/>
                    <a:cs typeface="Arial"/>
                    <a:sym typeface="Arial"/>
                  </a:rPr>
                  <a:t>1-2 Years</a:t>
                </a:r>
                <a:endParaRPr/>
              </a:p>
            </p:txBody>
          </p:sp>
        </p:grpSp>
      </p:grpSp>
      <p:grpSp>
        <p:nvGrpSpPr>
          <p:cNvPr id="1392" name="Google Shape;1392;p36"/>
          <p:cNvGrpSpPr/>
          <p:nvPr/>
        </p:nvGrpSpPr>
        <p:grpSpPr>
          <a:xfrm>
            <a:off x="2451100" y="1014997"/>
            <a:ext cx="8141058" cy="2624005"/>
            <a:chOff x="2451100" y="1332497"/>
            <a:chExt cx="8141058" cy="2624005"/>
          </a:xfrm>
        </p:grpSpPr>
        <p:cxnSp>
          <p:nvCxnSpPr>
            <p:cNvPr id="1393" name="Google Shape;1393;p36"/>
            <p:cNvCxnSpPr>
              <a:stCxn id="1394" idx="6"/>
              <a:endCxn id="1395" idx="0"/>
            </p:cNvCxnSpPr>
            <p:nvPr/>
          </p:nvCxnSpPr>
          <p:spPr>
            <a:xfrm>
              <a:off x="5460229" y="1332497"/>
              <a:ext cx="1206600" cy="1737600"/>
            </a:xfrm>
            <a:prstGeom prst="straightConnector1">
              <a:avLst/>
            </a:prstGeom>
            <a:noFill/>
            <a:ln w="38100" cap="rnd" cmpd="sng">
              <a:solidFill>
                <a:srgbClr val="6F7878"/>
              </a:solidFill>
              <a:prstDash val="solid"/>
              <a:miter lim="800000"/>
              <a:headEnd type="none" w="sm" len="sm"/>
              <a:tailEnd type="none" w="sm" len="sm"/>
            </a:ln>
          </p:spPr>
        </p:cxnSp>
        <p:cxnSp>
          <p:nvCxnSpPr>
            <p:cNvPr id="1396" name="Google Shape;1396;p36"/>
            <p:cNvCxnSpPr>
              <a:stCxn id="1395" idx="7"/>
              <a:endCxn id="1397" idx="2"/>
            </p:cNvCxnSpPr>
            <p:nvPr/>
          </p:nvCxnSpPr>
          <p:spPr>
            <a:xfrm rot="10800000" flipH="1">
              <a:off x="6732015" y="2248049"/>
              <a:ext cx="981300" cy="849000"/>
            </a:xfrm>
            <a:prstGeom prst="straightConnector1">
              <a:avLst/>
            </a:prstGeom>
            <a:noFill/>
            <a:ln w="38100" cap="rnd" cmpd="sng">
              <a:solidFill>
                <a:srgbClr val="6F7878"/>
              </a:solidFill>
              <a:prstDash val="solid"/>
              <a:miter lim="800000"/>
              <a:headEnd type="none" w="sm" len="sm"/>
              <a:tailEnd type="none" w="sm" len="sm"/>
            </a:ln>
          </p:spPr>
        </p:cxnSp>
        <p:cxnSp>
          <p:nvCxnSpPr>
            <p:cNvPr id="1398" name="Google Shape;1398;p36"/>
            <p:cNvCxnSpPr>
              <a:stCxn id="1397" idx="6"/>
              <a:endCxn id="1399" idx="0"/>
            </p:cNvCxnSpPr>
            <p:nvPr/>
          </p:nvCxnSpPr>
          <p:spPr>
            <a:xfrm>
              <a:off x="7897975" y="2247900"/>
              <a:ext cx="1044600" cy="1681500"/>
            </a:xfrm>
            <a:prstGeom prst="straightConnector1">
              <a:avLst/>
            </a:prstGeom>
            <a:noFill/>
            <a:ln w="38100" cap="rnd" cmpd="sng">
              <a:solidFill>
                <a:srgbClr val="6F7878"/>
              </a:solidFill>
              <a:prstDash val="solid"/>
              <a:miter lim="800000"/>
              <a:headEnd type="none" w="sm" len="sm"/>
              <a:tailEnd type="none" w="sm" len="sm"/>
            </a:ln>
          </p:spPr>
        </p:cxnSp>
        <p:cxnSp>
          <p:nvCxnSpPr>
            <p:cNvPr id="1400" name="Google Shape;1400;p36"/>
            <p:cNvCxnSpPr>
              <a:stCxn id="1399" idx="7"/>
              <a:endCxn id="1401" idx="3"/>
            </p:cNvCxnSpPr>
            <p:nvPr/>
          </p:nvCxnSpPr>
          <p:spPr>
            <a:xfrm rot="10800000" flipH="1">
              <a:off x="9007858" y="2302902"/>
              <a:ext cx="1584300" cy="1653600"/>
            </a:xfrm>
            <a:prstGeom prst="straightConnector1">
              <a:avLst/>
            </a:prstGeom>
            <a:noFill/>
            <a:ln w="38100" cap="rnd" cmpd="sng">
              <a:solidFill>
                <a:srgbClr val="6F7878"/>
              </a:solidFill>
              <a:prstDash val="solid"/>
              <a:miter lim="800000"/>
              <a:headEnd type="none" w="sm" len="sm"/>
              <a:tailEnd type="none" w="sm" len="sm"/>
            </a:ln>
          </p:spPr>
        </p:cxnSp>
        <p:cxnSp>
          <p:nvCxnSpPr>
            <p:cNvPr id="1402" name="Google Shape;1402;p36"/>
            <p:cNvCxnSpPr>
              <a:stCxn id="1403" idx="3"/>
              <a:endCxn id="1394" idx="2"/>
            </p:cNvCxnSpPr>
            <p:nvPr/>
          </p:nvCxnSpPr>
          <p:spPr>
            <a:xfrm rot="10800000" flipH="1">
              <a:off x="2451100" y="1332585"/>
              <a:ext cx="2824500" cy="22800"/>
            </a:xfrm>
            <a:prstGeom prst="straightConnector1">
              <a:avLst/>
            </a:prstGeom>
            <a:noFill/>
            <a:ln w="38100" cap="rnd" cmpd="sng">
              <a:solidFill>
                <a:srgbClr val="6F7878"/>
              </a:solidFill>
              <a:prstDash val="solid"/>
              <a:miter lim="800000"/>
              <a:headEnd type="none" w="sm" len="sm"/>
              <a:tailEnd type="none" w="sm" len="sm"/>
            </a:ln>
          </p:spPr>
        </p:cxnSp>
      </p:grpSp>
      <p:grpSp>
        <p:nvGrpSpPr>
          <p:cNvPr id="1404" name="Google Shape;1404;p36"/>
          <p:cNvGrpSpPr/>
          <p:nvPr/>
        </p:nvGrpSpPr>
        <p:grpSpPr>
          <a:xfrm>
            <a:off x="2451100" y="1080186"/>
            <a:ext cx="8711418" cy="1764674"/>
            <a:chOff x="2451100" y="1397686"/>
            <a:chExt cx="8711418" cy="1764674"/>
          </a:xfrm>
        </p:grpSpPr>
        <p:cxnSp>
          <p:nvCxnSpPr>
            <p:cNvPr id="1405" name="Google Shape;1405;p36"/>
            <p:cNvCxnSpPr>
              <a:stCxn id="1406" idx="3"/>
              <a:endCxn id="1394" idx="3"/>
            </p:cNvCxnSpPr>
            <p:nvPr/>
          </p:nvCxnSpPr>
          <p:spPr>
            <a:xfrm rot="10800000" flipH="1">
              <a:off x="2451100" y="1397686"/>
              <a:ext cx="2851500" cy="847500"/>
            </a:xfrm>
            <a:prstGeom prst="straightConnector1">
              <a:avLst/>
            </a:prstGeom>
            <a:noFill/>
            <a:ln w="38100" cap="rnd" cmpd="sng">
              <a:solidFill>
                <a:srgbClr val="FEC10D"/>
              </a:solidFill>
              <a:prstDash val="solid"/>
              <a:miter lim="800000"/>
              <a:headEnd type="none" w="sm" len="sm"/>
              <a:tailEnd type="none" w="sm" len="sm"/>
            </a:ln>
          </p:spPr>
        </p:cxnSp>
        <p:cxnSp>
          <p:nvCxnSpPr>
            <p:cNvPr id="1407" name="Google Shape;1407;p36"/>
            <p:cNvCxnSpPr>
              <a:stCxn id="1401" idx="5"/>
              <a:endCxn id="1408" idx="1"/>
            </p:cNvCxnSpPr>
            <p:nvPr/>
          </p:nvCxnSpPr>
          <p:spPr>
            <a:xfrm>
              <a:off x="10722718" y="2303012"/>
              <a:ext cx="439800" cy="779700"/>
            </a:xfrm>
            <a:prstGeom prst="straightConnector1">
              <a:avLst/>
            </a:prstGeom>
            <a:noFill/>
            <a:ln w="38100" cap="rnd" cmpd="sng">
              <a:solidFill>
                <a:srgbClr val="FEC10D"/>
              </a:solidFill>
              <a:prstDash val="solid"/>
              <a:miter lim="800000"/>
              <a:headEnd type="none" w="sm" len="sm"/>
              <a:tailEnd type="none" w="sm" len="sm"/>
            </a:ln>
          </p:spPr>
        </p:cxnSp>
        <p:cxnSp>
          <p:nvCxnSpPr>
            <p:cNvPr id="1409" name="Google Shape;1409;p36"/>
            <p:cNvCxnSpPr>
              <a:stCxn id="1394" idx="5"/>
              <a:endCxn id="1395" idx="1"/>
            </p:cNvCxnSpPr>
            <p:nvPr/>
          </p:nvCxnSpPr>
          <p:spPr>
            <a:xfrm>
              <a:off x="5433176" y="1397808"/>
              <a:ext cx="1168200" cy="1699200"/>
            </a:xfrm>
            <a:prstGeom prst="straightConnector1">
              <a:avLst/>
            </a:prstGeom>
            <a:noFill/>
            <a:ln w="38100" cap="rnd" cmpd="sng">
              <a:solidFill>
                <a:srgbClr val="FEC10D"/>
              </a:solidFill>
              <a:prstDash val="solid"/>
              <a:miter lim="800000"/>
              <a:headEnd type="none" w="sm" len="sm"/>
              <a:tailEnd type="none" w="sm" len="sm"/>
            </a:ln>
          </p:spPr>
        </p:cxnSp>
        <p:cxnSp>
          <p:nvCxnSpPr>
            <p:cNvPr id="1410" name="Google Shape;1410;p36"/>
            <p:cNvCxnSpPr>
              <a:stCxn id="1395" idx="6"/>
              <a:endCxn id="1401" idx="2"/>
            </p:cNvCxnSpPr>
            <p:nvPr/>
          </p:nvCxnSpPr>
          <p:spPr>
            <a:xfrm rot="10800000" flipH="1">
              <a:off x="6759068" y="2237760"/>
              <a:ext cx="3806100" cy="924600"/>
            </a:xfrm>
            <a:prstGeom prst="straightConnector1">
              <a:avLst/>
            </a:prstGeom>
            <a:noFill/>
            <a:ln w="38100" cap="rnd" cmpd="sng">
              <a:solidFill>
                <a:srgbClr val="FEC10D"/>
              </a:solidFill>
              <a:prstDash val="solid"/>
              <a:miter lim="800000"/>
              <a:headEnd type="none" w="sm" len="sm"/>
              <a:tailEnd type="none" w="sm" len="sm"/>
            </a:ln>
          </p:spPr>
        </p:cxnSp>
      </p:grpSp>
      <p:grpSp>
        <p:nvGrpSpPr>
          <p:cNvPr id="1411" name="Google Shape;1411;p36"/>
          <p:cNvGrpSpPr/>
          <p:nvPr/>
        </p:nvGrpSpPr>
        <p:grpSpPr>
          <a:xfrm>
            <a:off x="2451100" y="1014997"/>
            <a:ext cx="8204775" cy="3477403"/>
            <a:chOff x="2451100" y="1332497"/>
            <a:chExt cx="8204775" cy="3477403"/>
          </a:xfrm>
        </p:grpSpPr>
        <p:cxnSp>
          <p:nvCxnSpPr>
            <p:cNvPr id="1412" name="Google Shape;1412;p36"/>
            <p:cNvCxnSpPr>
              <a:stCxn id="1413" idx="3"/>
              <a:endCxn id="1414" idx="1"/>
            </p:cNvCxnSpPr>
            <p:nvPr/>
          </p:nvCxnSpPr>
          <p:spPr>
            <a:xfrm>
              <a:off x="2451100" y="3134987"/>
              <a:ext cx="1304700" cy="821400"/>
            </a:xfrm>
            <a:prstGeom prst="straightConnector1">
              <a:avLst/>
            </a:prstGeom>
            <a:noFill/>
            <a:ln w="38100" cap="rnd" cmpd="sng">
              <a:solidFill>
                <a:srgbClr val="E81159"/>
              </a:solidFill>
              <a:prstDash val="solid"/>
              <a:miter lim="800000"/>
              <a:headEnd type="none" w="sm" len="sm"/>
              <a:tailEnd type="none" w="sm" len="sm"/>
            </a:ln>
          </p:spPr>
        </p:cxnSp>
        <p:cxnSp>
          <p:nvCxnSpPr>
            <p:cNvPr id="1415" name="Google Shape;1415;p36"/>
            <p:cNvCxnSpPr>
              <a:stCxn id="1414" idx="7"/>
              <a:endCxn id="1394" idx="4"/>
            </p:cNvCxnSpPr>
            <p:nvPr/>
          </p:nvCxnSpPr>
          <p:spPr>
            <a:xfrm rot="10800000" flipH="1">
              <a:off x="3886524" y="1424802"/>
              <a:ext cx="1481400" cy="2531700"/>
            </a:xfrm>
            <a:prstGeom prst="straightConnector1">
              <a:avLst/>
            </a:prstGeom>
            <a:noFill/>
            <a:ln w="38100" cap="rnd" cmpd="sng">
              <a:solidFill>
                <a:srgbClr val="E81159"/>
              </a:solidFill>
              <a:prstDash val="solid"/>
              <a:miter lim="800000"/>
              <a:headEnd type="none" w="sm" len="sm"/>
              <a:tailEnd type="none" w="sm" len="sm"/>
            </a:ln>
          </p:spPr>
        </p:cxnSp>
        <p:cxnSp>
          <p:nvCxnSpPr>
            <p:cNvPr id="1416" name="Google Shape;1416;p36"/>
            <p:cNvCxnSpPr>
              <a:stCxn id="1397" idx="6"/>
              <a:endCxn id="1417" idx="0"/>
            </p:cNvCxnSpPr>
            <p:nvPr/>
          </p:nvCxnSpPr>
          <p:spPr>
            <a:xfrm>
              <a:off x="7897975" y="2247900"/>
              <a:ext cx="2757900" cy="2562000"/>
            </a:xfrm>
            <a:prstGeom prst="straightConnector1">
              <a:avLst/>
            </a:prstGeom>
            <a:noFill/>
            <a:ln w="38100" cap="rnd" cmpd="sng">
              <a:solidFill>
                <a:srgbClr val="E81159"/>
              </a:solidFill>
              <a:prstDash val="solid"/>
              <a:miter lim="800000"/>
              <a:headEnd type="none" w="sm" len="sm"/>
              <a:tailEnd type="none" w="sm" len="sm"/>
            </a:ln>
          </p:spPr>
        </p:cxnSp>
        <p:cxnSp>
          <p:nvCxnSpPr>
            <p:cNvPr id="1418" name="Google Shape;1418;p36"/>
            <p:cNvCxnSpPr>
              <a:stCxn id="1394" idx="6"/>
              <a:endCxn id="1397" idx="1"/>
            </p:cNvCxnSpPr>
            <p:nvPr/>
          </p:nvCxnSpPr>
          <p:spPr>
            <a:xfrm>
              <a:off x="5460229" y="1332497"/>
              <a:ext cx="2280000" cy="850200"/>
            </a:xfrm>
            <a:prstGeom prst="straightConnector1">
              <a:avLst/>
            </a:prstGeom>
            <a:noFill/>
            <a:ln w="38100" cap="rnd" cmpd="sng">
              <a:solidFill>
                <a:srgbClr val="E81159"/>
              </a:solidFill>
              <a:prstDash val="solid"/>
              <a:miter lim="800000"/>
              <a:headEnd type="none" w="sm" len="sm"/>
              <a:tailEnd type="none" w="sm" len="sm"/>
            </a:ln>
          </p:spPr>
        </p:cxnSp>
      </p:grpSp>
      <p:grpSp>
        <p:nvGrpSpPr>
          <p:cNvPr id="1419" name="Google Shape;1419;p36"/>
          <p:cNvGrpSpPr/>
          <p:nvPr/>
        </p:nvGrpSpPr>
        <p:grpSpPr>
          <a:xfrm>
            <a:off x="2451100" y="3704288"/>
            <a:ext cx="8139258" cy="885325"/>
            <a:chOff x="2451100" y="4021788"/>
            <a:chExt cx="8139258" cy="885325"/>
          </a:xfrm>
        </p:grpSpPr>
        <p:cxnSp>
          <p:nvCxnSpPr>
            <p:cNvPr id="1420" name="Google Shape;1420;p36"/>
            <p:cNvCxnSpPr>
              <a:stCxn id="1421" idx="3"/>
              <a:endCxn id="1414" idx="2"/>
            </p:cNvCxnSpPr>
            <p:nvPr/>
          </p:nvCxnSpPr>
          <p:spPr>
            <a:xfrm rot="10800000" flipH="1">
              <a:off x="2451100" y="4021788"/>
              <a:ext cx="1277700" cy="3000"/>
            </a:xfrm>
            <a:prstGeom prst="straightConnector1">
              <a:avLst/>
            </a:prstGeom>
            <a:noFill/>
            <a:ln w="38100" cap="rnd" cmpd="sng">
              <a:solidFill>
                <a:srgbClr val="009AD7"/>
              </a:solidFill>
              <a:prstDash val="solid"/>
              <a:miter lim="800000"/>
              <a:headEnd type="none" w="sm" len="sm"/>
              <a:tailEnd type="none" w="sm" len="sm"/>
            </a:ln>
          </p:spPr>
        </p:cxnSp>
        <p:cxnSp>
          <p:nvCxnSpPr>
            <p:cNvPr id="1422" name="Google Shape;1422;p36"/>
            <p:cNvCxnSpPr>
              <a:stCxn id="1414" idx="6"/>
              <a:endCxn id="1423" idx="2"/>
            </p:cNvCxnSpPr>
            <p:nvPr/>
          </p:nvCxnSpPr>
          <p:spPr>
            <a:xfrm>
              <a:off x="3913577" y="4021813"/>
              <a:ext cx="4371300" cy="885300"/>
            </a:xfrm>
            <a:prstGeom prst="straightConnector1">
              <a:avLst/>
            </a:prstGeom>
            <a:noFill/>
            <a:ln w="38100" cap="rnd" cmpd="sng">
              <a:solidFill>
                <a:srgbClr val="009AD7"/>
              </a:solidFill>
              <a:prstDash val="solid"/>
              <a:miter lim="800000"/>
              <a:headEnd type="none" w="sm" len="sm"/>
              <a:tailEnd type="none" w="sm" len="sm"/>
            </a:ln>
          </p:spPr>
        </p:cxnSp>
        <p:cxnSp>
          <p:nvCxnSpPr>
            <p:cNvPr id="1424" name="Google Shape;1424;p36"/>
            <p:cNvCxnSpPr>
              <a:stCxn id="1399" idx="3"/>
              <a:endCxn id="1423" idx="0"/>
            </p:cNvCxnSpPr>
            <p:nvPr/>
          </p:nvCxnSpPr>
          <p:spPr>
            <a:xfrm flipH="1">
              <a:off x="8377136" y="4087124"/>
              <a:ext cx="500100" cy="727800"/>
            </a:xfrm>
            <a:prstGeom prst="straightConnector1">
              <a:avLst/>
            </a:prstGeom>
            <a:noFill/>
            <a:ln w="38100" cap="rnd" cmpd="sng">
              <a:solidFill>
                <a:srgbClr val="009AD7"/>
              </a:solidFill>
              <a:prstDash val="solid"/>
              <a:miter lim="800000"/>
              <a:headEnd type="none" w="sm" len="sm"/>
              <a:tailEnd type="none" w="sm" len="sm"/>
            </a:ln>
          </p:spPr>
        </p:cxnSp>
        <p:cxnSp>
          <p:nvCxnSpPr>
            <p:cNvPr id="1425" name="Google Shape;1425;p36"/>
            <p:cNvCxnSpPr>
              <a:stCxn id="1399" idx="5"/>
              <a:endCxn id="1417" idx="1"/>
            </p:cNvCxnSpPr>
            <p:nvPr/>
          </p:nvCxnSpPr>
          <p:spPr>
            <a:xfrm>
              <a:off x="9007858" y="4087124"/>
              <a:ext cx="1582500" cy="749700"/>
            </a:xfrm>
            <a:prstGeom prst="straightConnector1">
              <a:avLst/>
            </a:prstGeom>
            <a:noFill/>
            <a:ln w="38100" cap="rnd" cmpd="sng">
              <a:solidFill>
                <a:srgbClr val="009AD7"/>
              </a:solidFill>
              <a:prstDash val="solid"/>
              <a:miter lim="800000"/>
              <a:headEnd type="none" w="sm" len="sm"/>
              <a:tailEnd type="none" w="sm" len="sm"/>
            </a:ln>
          </p:spPr>
        </p:cxnSp>
      </p:grpSp>
      <p:grpSp>
        <p:nvGrpSpPr>
          <p:cNvPr id="1426" name="Google Shape;1426;p36"/>
          <p:cNvGrpSpPr/>
          <p:nvPr/>
        </p:nvGrpSpPr>
        <p:grpSpPr>
          <a:xfrm>
            <a:off x="2451100" y="3769624"/>
            <a:ext cx="8112474" cy="827465"/>
            <a:chOff x="2451100" y="4087124"/>
            <a:chExt cx="8112474" cy="827465"/>
          </a:xfrm>
        </p:grpSpPr>
        <p:cxnSp>
          <p:nvCxnSpPr>
            <p:cNvPr id="1427" name="Google Shape;1427;p36"/>
            <p:cNvCxnSpPr>
              <a:stCxn id="1428" idx="3"/>
              <a:endCxn id="1414" idx="3"/>
            </p:cNvCxnSpPr>
            <p:nvPr/>
          </p:nvCxnSpPr>
          <p:spPr>
            <a:xfrm rot="10800000" flipH="1">
              <a:off x="2451100" y="4087189"/>
              <a:ext cx="1304700" cy="827400"/>
            </a:xfrm>
            <a:prstGeom prst="straightConnector1">
              <a:avLst/>
            </a:prstGeom>
            <a:noFill/>
            <a:ln w="38100" cap="rnd" cmpd="sng">
              <a:solidFill>
                <a:srgbClr val="06C4B0"/>
              </a:solidFill>
              <a:prstDash val="solid"/>
              <a:miter lim="800000"/>
              <a:headEnd type="none" w="sm" len="sm"/>
              <a:tailEnd type="none" w="sm" len="sm"/>
            </a:ln>
          </p:spPr>
        </p:cxnSp>
        <p:cxnSp>
          <p:nvCxnSpPr>
            <p:cNvPr id="1429" name="Google Shape;1429;p36"/>
            <p:cNvCxnSpPr>
              <a:stCxn id="1423" idx="6"/>
              <a:endCxn id="1417" idx="2"/>
            </p:cNvCxnSpPr>
            <p:nvPr/>
          </p:nvCxnSpPr>
          <p:spPr>
            <a:xfrm rot="10800000" flipH="1">
              <a:off x="8469574" y="4902086"/>
              <a:ext cx="2094000" cy="5100"/>
            </a:xfrm>
            <a:prstGeom prst="straightConnector1">
              <a:avLst/>
            </a:prstGeom>
            <a:noFill/>
            <a:ln w="38100" cap="rnd" cmpd="sng">
              <a:solidFill>
                <a:srgbClr val="06C4B0"/>
              </a:solidFill>
              <a:prstDash val="solid"/>
              <a:miter lim="800000"/>
              <a:headEnd type="none" w="sm" len="sm"/>
              <a:tailEnd type="none" w="sm" len="sm"/>
            </a:ln>
          </p:spPr>
        </p:cxnSp>
        <p:cxnSp>
          <p:nvCxnSpPr>
            <p:cNvPr id="1430" name="Google Shape;1430;p36"/>
            <p:cNvCxnSpPr>
              <a:stCxn id="1431" idx="6"/>
              <a:endCxn id="1423" idx="2"/>
            </p:cNvCxnSpPr>
            <p:nvPr/>
          </p:nvCxnSpPr>
          <p:spPr>
            <a:xfrm>
              <a:off x="6154676" y="4905064"/>
              <a:ext cx="2130300" cy="2100"/>
            </a:xfrm>
            <a:prstGeom prst="straightConnector1">
              <a:avLst/>
            </a:prstGeom>
            <a:noFill/>
            <a:ln w="38100" cap="rnd" cmpd="sng">
              <a:solidFill>
                <a:srgbClr val="06C4B0"/>
              </a:solidFill>
              <a:prstDash val="solid"/>
              <a:miter lim="800000"/>
              <a:headEnd type="none" w="sm" len="sm"/>
              <a:tailEnd type="none" w="sm" len="sm"/>
            </a:ln>
          </p:spPr>
        </p:cxnSp>
        <p:cxnSp>
          <p:nvCxnSpPr>
            <p:cNvPr id="1432" name="Google Shape;1432;p36"/>
            <p:cNvCxnSpPr>
              <a:stCxn id="1414" idx="5"/>
              <a:endCxn id="1431" idx="1"/>
            </p:cNvCxnSpPr>
            <p:nvPr/>
          </p:nvCxnSpPr>
          <p:spPr>
            <a:xfrm>
              <a:off x="3886524" y="4087124"/>
              <a:ext cx="2110500" cy="752700"/>
            </a:xfrm>
            <a:prstGeom prst="straightConnector1">
              <a:avLst/>
            </a:prstGeom>
            <a:noFill/>
            <a:ln w="38100" cap="rnd" cmpd="sng">
              <a:solidFill>
                <a:srgbClr val="06C4B0"/>
              </a:solidFill>
              <a:prstDash val="solid"/>
              <a:miter lim="800000"/>
              <a:headEnd type="none" w="sm" len="sm"/>
              <a:tailEnd type="none" w="sm" len="sm"/>
            </a:ln>
          </p:spPr>
        </p:cxnSp>
      </p:grpSp>
      <p:grpSp>
        <p:nvGrpSpPr>
          <p:cNvPr id="1433" name="Google Shape;1433;p36"/>
          <p:cNvGrpSpPr/>
          <p:nvPr/>
        </p:nvGrpSpPr>
        <p:grpSpPr>
          <a:xfrm>
            <a:off x="2451100" y="1995711"/>
            <a:ext cx="8711411" cy="3491181"/>
            <a:chOff x="2451100" y="2313211"/>
            <a:chExt cx="8711411" cy="3491181"/>
          </a:xfrm>
        </p:grpSpPr>
        <p:cxnSp>
          <p:nvCxnSpPr>
            <p:cNvPr id="1434" name="Google Shape;1434;p36"/>
            <p:cNvCxnSpPr>
              <a:stCxn id="1435" idx="3"/>
              <a:endCxn id="1431" idx="2"/>
            </p:cNvCxnSpPr>
            <p:nvPr/>
          </p:nvCxnSpPr>
          <p:spPr>
            <a:xfrm rot="10800000" flipH="1">
              <a:off x="2451100" y="4904992"/>
              <a:ext cx="3518700" cy="899400"/>
            </a:xfrm>
            <a:prstGeom prst="straightConnector1">
              <a:avLst/>
            </a:prstGeom>
            <a:noFill/>
            <a:ln w="38100" cap="rnd" cmpd="sng">
              <a:solidFill>
                <a:srgbClr val="FF540A"/>
              </a:solidFill>
              <a:prstDash val="solid"/>
              <a:miter lim="800000"/>
              <a:headEnd type="none" w="sm" len="sm"/>
              <a:tailEnd type="none" w="sm" len="sm"/>
            </a:ln>
          </p:spPr>
        </p:cxnSp>
        <p:cxnSp>
          <p:nvCxnSpPr>
            <p:cNvPr id="1436" name="Google Shape;1436;p36"/>
            <p:cNvCxnSpPr>
              <a:stCxn id="1431" idx="0"/>
              <a:endCxn id="1395" idx="4"/>
            </p:cNvCxnSpPr>
            <p:nvPr/>
          </p:nvCxnSpPr>
          <p:spPr>
            <a:xfrm rot="10800000" flipH="1">
              <a:off x="6062312" y="3254800"/>
              <a:ext cx="604500" cy="1557900"/>
            </a:xfrm>
            <a:prstGeom prst="straightConnector1">
              <a:avLst/>
            </a:prstGeom>
            <a:noFill/>
            <a:ln w="38100" cap="rnd" cmpd="sng">
              <a:solidFill>
                <a:srgbClr val="FF540A"/>
              </a:solidFill>
              <a:prstDash val="solid"/>
              <a:miter lim="800000"/>
              <a:headEnd type="none" w="sm" len="sm"/>
              <a:tailEnd type="none" w="sm" len="sm"/>
            </a:ln>
          </p:spPr>
        </p:cxnSp>
        <p:cxnSp>
          <p:nvCxnSpPr>
            <p:cNvPr id="1437" name="Google Shape;1437;p36"/>
            <p:cNvCxnSpPr>
              <a:stCxn id="1395" idx="6"/>
              <a:endCxn id="1397" idx="3"/>
            </p:cNvCxnSpPr>
            <p:nvPr/>
          </p:nvCxnSpPr>
          <p:spPr>
            <a:xfrm rot="10800000" flipH="1">
              <a:off x="6759068" y="2313360"/>
              <a:ext cx="981300" cy="849000"/>
            </a:xfrm>
            <a:prstGeom prst="straightConnector1">
              <a:avLst/>
            </a:prstGeom>
            <a:noFill/>
            <a:ln w="38100" cap="rnd" cmpd="sng">
              <a:solidFill>
                <a:srgbClr val="FF540A"/>
              </a:solidFill>
              <a:prstDash val="solid"/>
              <a:miter lim="800000"/>
              <a:headEnd type="none" w="sm" len="sm"/>
              <a:tailEnd type="none" w="sm" len="sm"/>
            </a:ln>
          </p:spPr>
        </p:cxnSp>
        <p:cxnSp>
          <p:nvCxnSpPr>
            <p:cNvPr id="1438" name="Google Shape;1438;p36"/>
            <p:cNvCxnSpPr>
              <a:stCxn id="1397" idx="5"/>
              <a:endCxn id="1399" idx="1"/>
            </p:cNvCxnSpPr>
            <p:nvPr/>
          </p:nvCxnSpPr>
          <p:spPr>
            <a:xfrm>
              <a:off x="7870922" y="2313211"/>
              <a:ext cx="1006200" cy="1643400"/>
            </a:xfrm>
            <a:prstGeom prst="straightConnector1">
              <a:avLst/>
            </a:prstGeom>
            <a:noFill/>
            <a:ln w="38100" cap="rnd" cmpd="sng">
              <a:solidFill>
                <a:srgbClr val="FF540A"/>
              </a:solidFill>
              <a:prstDash val="solid"/>
              <a:miter lim="800000"/>
              <a:headEnd type="none" w="sm" len="sm"/>
              <a:tailEnd type="none" w="sm" len="sm"/>
            </a:ln>
          </p:spPr>
        </p:cxnSp>
        <p:cxnSp>
          <p:nvCxnSpPr>
            <p:cNvPr id="1439" name="Google Shape;1439;p36"/>
            <p:cNvCxnSpPr>
              <a:stCxn id="1399" idx="6"/>
              <a:endCxn id="1408" idx="3"/>
            </p:cNvCxnSpPr>
            <p:nvPr/>
          </p:nvCxnSpPr>
          <p:spPr>
            <a:xfrm rot="10800000" flipH="1">
              <a:off x="9034911" y="3213313"/>
              <a:ext cx="2127600" cy="808500"/>
            </a:xfrm>
            <a:prstGeom prst="straightConnector1">
              <a:avLst/>
            </a:prstGeom>
            <a:noFill/>
            <a:ln w="38100" cap="rnd" cmpd="sng">
              <a:solidFill>
                <a:srgbClr val="FF540A"/>
              </a:solidFill>
              <a:prstDash val="solid"/>
              <a:miter lim="800000"/>
              <a:headEnd type="none" w="sm" len="sm"/>
              <a:tailEnd type="none" w="sm" len="sm"/>
            </a:ln>
          </p:spPr>
        </p:cxnSp>
      </p:grpSp>
      <p:grpSp>
        <p:nvGrpSpPr>
          <p:cNvPr id="1440" name="Google Shape;1440;p36"/>
          <p:cNvGrpSpPr/>
          <p:nvPr/>
        </p:nvGrpSpPr>
        <p:grpSpPr>
          <a:xfrm>
            <a:off x="3217184" y="554383"/>
            <a:ext cx="8601540" cy="4733805"/>
            <a:chOff x="3046222" y="871883"/>
            <a:chExt cx="8601540" cy="4733805"/>
          </a:xfrm>
        </p:grpSpPr>
        <p:grpSp>
          <p:nvGrpSpPr>
            <p:cNvPr id="1441" name="Google Shape;1441;p36"/>
            <p:cNvGrpSpPr/>
            <p:nvPr/>
          </p:nvGrpSpPr>
          <p:grpSpPr>
            <a:xfrm>
              <a:off x="7460315" y="4814822"/>
              <a:ext cx="1477293" cy="564672"/>
              <a:chOff x="9313132" y="4335887"/>
              <a:chExt cx="1477293" cy="564672"/>
            </a:xfrm>
          </p:grpSpPr>
          <p:sp>
            <p:nvSpPr>
              <p:cNvPr id="1442" name="Google Shape;1442;p36"/>
              <p:cNvSpPr txBox="1"/>
              <p:nvPr/>
            </p:nvSpPr>
            <p:spPr>
              <a:xfrm>
                <a:off x="9313132" y="4558740"/>
                <a:ext cx="1477293"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Superapps</a:t>
                </a:r>
                <a:endParaRPr sz="1600" b="1">
                  <a:solidFill>
                    <a:schemeClr val="lt1"/>
                  </a:solidFill>
                  <a:latin typeface="Arial"/>
                  <a:ea typeface="Arial"/>
                  <a:cs typeface="Arial"/>
                  <a:sym typeface="Arial"/>
                </a:endParaRPr>
              </a:p>
            </p:txBody>
          </p:sp>
          <p:sp>
            <p:nvSpPr>
              <p:cNvPr id="1423" name="Google Shape;1423;p36"/>
              <p:cNvSpPr/>
              <p:nvPr/>
            </p:nvSpPr>
            <p:spPr>
              <a:xfrm>
                <a:off x="9966701" y="4335887"/>
                <a:ext cx="184728" cy="184728"/>
              </a:xfrm>
              <a:prstGeom prst="ellipse">
                <a:avLst/>
              </a:prstGeom>
              <a:solidFill>
                <a:srgbClr val="002856"/>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443" name="Google Shape;1443;p36"/>
            <p:cNvGrpSpPr/>
            <p:nvPr/>
          </p:nvGrpSpPr>
          <p:grpSpPr>
            <a:xfrm>
              <a:off x="9899391" y="4809836"/>
              <a:ext cx="1227002" cy="557765"/>
              <a:chOff x="4799084" y="5820050"/>
              <a:chExt cx="1227002" cy="557765"/>
            </a:xfrm>
          </p:grpSpPr>
          <p:sp>
            <p:nvSpPr>
              <p:cNvPr id="1444" name="Google Shape;1444;p36"/>
              <p:cNvSpPr txBox="1"/>
              <p:nvPr/>
            </p:nvSpPr>
            <p:spPr>
              <a:xfrm>
                <a:off x="4799084" y="6035996"/>
                <a:ext cx="1227002"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Metaverse</a:t>
                </a:r>
                <a:endParaRPr/>
              </a:p>
            </p:txBody>
          </p:sp>
          <p:sp>
            <p:nvSpPr>
              <p:cNvPr id="1417" name="Google Shape;1417;p36"/>
              <p:cNvSpPr/>
              <p:nvPr/>
            </p:nvSpPr>
            <p:spPr>
              <a:xfrm>
                <a:off x="5292176" y="5820050"/>
                <a:ext cx="184728" cy="184728"/>
              </a:xfrm>
              <a:prstGeom prst="ellipse">
                <a:avLst/>
              </a:prstGeom>
              <a:solidFill>
                <a:srgbClr val="002856"/>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445" name="Google Shape;1445;p36"/>
            <p:cNvGrpSpPr/>
            <p:nvPr/>
          </p:nvGrpSpPr>
          <p:grpSpPr>
            <a:xfrm>
              <a:off x="5001777" y="4812700"/>
              <a:ext cx="1873387" cy="792988"/>
              <a:chOff x="5842982" y="3621600"/>
              <a:chExt cx="1873387" cy="792988"/>
            </a:xfrm>
          </p:grpSpPr>
          <p:sp>
            <p:nvSpPr>
              <p:cNvPr id="1446" name="Google Shape;1446;p36"/>
              <p:cNvSpPr txBox="1"/>
              <p:nvPr/>
            </p:nvSpPr>
            <p:spPr>
              <a:xfrm>
                <a:off x="5842982" y="4072769"/>
                <a:ext cx="1873387"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Industry </a:t>
                </a:r>
                <a:br>
                  <a:rPr lang="en-US" sz="1600" b="1">
                    <a:solidFill>
                      <a:schemeClr val="lt1"/>
                    </a:solidFill>
                    <a:latin typeface="Arial"/>
                    <a:ea typeface="Arial"/>
                    <a:cs typeface="Arial"/>
                    <a:sym typeface="Arial"/>
                  </a:rPr>
                </a:br>
                <a:r>
                  <a:rPr lang="en-US" sz="1600" b="1">
                    <a:solidFill>
                      <a:schemeClr val="lt1"/>
                    </a:solidFill>
                    <a:latin typeface="Arial"/>
                    <a:ea typeface="Arial"/>
                    <a:cs typeface="Arial"/>
                    <a:sym typeface="Arial"/>
                  </a:rPr>
                  <a:t>Cloud </a:t>
                </a:r>
                <a:br>
                  <a:rPr lang="en-US" sz="1600" b="1">
                    <a:solidFill>
                      <a:schemeClr val="lt1"/>
                    </a:solidFill>
                    <a:latin typeface="Arial"/>
                    <a:ea typeface="Arial"/>
                    <a:cs typeface="Arial"/>
                    <a:sym typeface="Arial"/>
                  </a:rPr>
                </a:br>
                <a:r>
                  <a:rPr lang="en-US" sz="1600" b="1">
                    <a:solidFill>
                      <a:schemeClr val="lt1"/>
                    </a:solidFill>
                    <a:latin typeface="Arial"/>
                    <a:ea typeface="Arial"/>
                    <a:cs typeface="Arial"/>
                    <a:sym typeface="Arial"/>
                  </a:rPr>
                  <a:t>Platforms</a:t>
                </a:r>
                <a:endParaRPr/>
              </a:p>
            </p:txBody>
          </p:sp>
          <p:sp>
            <p:nvSpPr>
              <p:cNvPr id="1431" name="Google Shape;1431;p36"/>
              <p:cNvSpPr/>
              <p:nvPr/>
            </p:nvSpPr>
            <p:spPr>
              <a:xfrm>
                <a:off x="6640191" y="3621600"/>
                <a:ext cx="184728" cy="184728"/>
              </a:xfrm>
              <a:prstGeom prst="ellipse">
                <a:avLst/>
              </a:prstGeom>
              <a:solidFill>
                <a:srgbClr val="002856"/>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447" name="Google Shape;1447;p36"/>
            <p:cNvGrpSpPr/>
            <p:nvPr/>
          </p:nvGrpSpPr>
          <p:grpSpPr>
            <a:xfrm>
              <a:off x="10237465" y="3055713"/>
              <a:ext cx="1410297" cy="738667"/>
              <a:chOff x="1674338" y="5758004"/>
              <a:chExt cx="1410297" cy="738667"/>
            </a:xfrm>
          </p:grpSpPr>
          <p:sp>
            <p:nvSpPr>
              <p:cNvPr id="1448" name="Google Shape;1448;p36"/>
              <p:cNvSpPr txBox="1"/>
              <p:nvPr/>
            </p:nvSpPr>
            <p:spPr>
              <a:xfrm>
                <a:off x="1674338" y="6154852"/>
                <a:ext cx="1410297"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Applied Observability</a:t>
                </a:r>
                <a:endParaRPr/>
              </a:p>
            </p:txBody>
          </p:sp>
          <p:sp>
            <p:nvSpPr>
              <p:cNvPr id="1408" name="Google Shape;1408;p36"/>
              <p:cNvSpPr/>
              <p:nvPr/>
            </p:nvSpPr>
            <p:spPr>
              <a:xfrm>
                <a:off x="2401230" y="5758004"/>
                <a:ext cx="184728" cy="184728"/>
              </a:xfrm>
              <a:prstGeom prst="ellipse">
                <a:avLst/>
              </a:prstGeom>
              <a:solidFill>
                <a:srgbClr val="002856"/>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449" name="Google Shape;1449;p36"/>
            <p:cNvGrpSpPr/>
            <p:nvPr/>
          </p:nvGrpSpPr>
          <p:grpSpPr>
            <a:xfrm>
              <a:off x="7157643" y="3822425"/>
              <a:ext cx="1706306" cy="341819"/>
              <a:chOff x="966698" y="4339659"/>
              <a:chExt cx="1706306" cy="341819"/>
            </a:xfrm>
          </p:grpSpPr>
          <p:sp>
            <p:nvSpPr>
              <p:cNvPr id="1450" name="Google Shape;1450;p36"/>
              <p:cNvSpPr txBox="1"/>
              <p:nvPr/>
            </p:nvSpPr>
            <p:spPr>
              <a:xfrm>
                <a:off x="966698" y="4339659"/>
                <a:ext cx="1532590"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Platform Engineering</a:t>
                </a:r>
                <a:endParaRPr/>
              </a:p>
            </p:txBody>
          </p:sp>
          <p:sp>
            <p:nvSpPr>
              <p:cNvPr id="1399" name="Google Shape;1399;p36"/>
              <p:cNvSpPr/>
              <p:nvPr/>
            </p:nvSpPr>
            <p:spPr>
              <a:xfrm>
                <a:off x="2488276" y="4446683"/>
                <a:ext cx="184728" cy="184728"/>
              </a:xfrm>
              <a:prstGeom prst="ellipse">
                <a:avLst/>
              </a:prstGeom>
              <a:solidFill>
                <a:srgbClr val="002856"/>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451" name="Google Shape;1451;p36"/>
            <p:cNvGrpSpPr/>
            <p:nvPr/>
          </p:nvGrpSpPr>
          <p:grpSpPr>
            <a:xfrm>
              <a:off x="4781084" y="3067775"/>
              <a:ext cx="1807022" cy="341819"/>
              <a:chOff x="8480853" y="3793437"/>
              <a:chExt cx="1807022" cy="341819"/>
            </a:xfrm>
          </p:grpSpPr>
          <p:sp>
            <p:nvSpPr>
              <p:cNvPr id="1452" name="Google Shape;1452;p36"/>
              <p:cNvSpPr txBox="1"/>
              <p:nvPr/>
            </p:nvSpPr>
            <p:spPr>
              <a:xfrm>
                <a:off x="8480853" y="3793437"/>
                <a:ext cx="1616244"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Wireless-Value Realization</a:t>
                </a:r>
                <a:endParaRPr/>
              </a:p>
            </p:txBody>
          </p:sp>
          <p:sp>
            <p:nvSpPr>
              <p:cNvPr id="1395" name="Google Shape;1395;p36"/>
              <p:cNvSpPr/>
              <p:nvPr/>
            </p:nvSpPr>
            <p:spPr>
              <a:xfrm>
                <a:off x="10103147" y="3795658"/>
                <a:ext cx="184728" cy="184728"/>
              </a:xfrm>
              <a:prstGeom prst="ellipse">
                <a:avLst/>
              </a:prstGeom>
              <a:solidFill>
                <a:srgbClr val="002856"/>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453" name="Google Shape;1453;p36"/>
            <p:cNvGrpSpPr/>
            <p:nvPr/>
          </p:nvGrpSpPr>
          <p:grpSpPr>
            <a:xfrm>
              <a:off x="9778497" y="1781175"/>
              <a:ext cx="1411730" cy="548890"/>
              <a:chOff x="9250891" y="5736405"/>
              <a:chExt cx="1411730" cy="548890"/>
            </a:xfrm>
          </p:grpSpPr>
          <p:sp>
            <p:nvSpPr>
              <p:cNvPr id="1454" name="Google Shape;1454;p36"/>
              <p:cNvSpPr txBox="1"/>
              <p:nvPr/>
            </p:nvSpPr>
            <p:spPr>
              <a:xfrm>
                <a:off x="9250891" y="5736405"/>
                <a:ext cx="1411730"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Adaptive AI</a:t>
                </a:r>
                <a:endParaRPr/>
              </a:p>
            </p:txBody>
          </p:sp>
          <p:sp>
            <p:nvSpPr>
              <p:cNvPr id="1401" name="Google Shape;1401;p36"/>
              <p:cNvSpPr/>
              <p:nvPr/>
            </p:nvSpPr>
            <p:spPr>
              <a:xfrm>
                <a:off x="9866475" y="6100567"/>
                <a:ext cx="184728" cy="184728"/>
              </a:xfrm>
              <a:prstGeom prst="ellipse">
                <a:avLst/>
              </a:prstGeom>
              <a:solidFill>
                <a:srgbClr val="002856"/>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455" name="Google Shape;1455;p36"/>
            <p:cNvGrpSpPr/>
            <p:nvPr/>
          </p:nvGrpSpPr>
          <p:grpSpPr>
            <a:xfrm>
              <a:off x="6865150" y="1623944"/>
              <a:ext cx="2030240" cy="716320"/>
              <a:chOff x="5030491" y="4394510"/>
              <a:chExt cx="2030240" cy="716320"/>
            </a:xfrm>
          </p:grpSpPr>
          <p:sp>
            <p:nvSpPr>
              <p:cNvPr id="1456" name="Google Shape;1456;p36"/>
              <p:cNvSpPr txBox="1"/>
              <p:nvPr/>
            </p:nvSpPr>
            <p:spPr>
              <a:xfrm>
                <a:off x="5030491" y="4394510"/>
                <a:ext cx="2030240"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Digital Immune </a:t>
                </a:r>
                <a:br>
                  <a:rPr lang="en-US" sz="1600" b="1">
                    <a:solidFill>
                      <a:schemeClr val="lt1"/>
                    </a:solidFill>
                    <a:latin typeface="Arial"/>
                    <a:ea typeface="Arial"/>
                    <a:cs typeface="Arial"/>
                    <a:sym typeface="Arial"/>
                  </a:rPr>
                </a:br>
                <a:r>
                  <a:rPr lang="en-US" sz="1600" b="1">
                    <a:solidFill>
                      <a:schemeClr val="lt1"/>
                    </a:solidFill>
                    <a:latin typeface="Arial"/>
                    <a:ea typeface="Arial"/>
                    <a:cs typeface="Arial"/>
                    <a:sym typeface="Arial"/>
                  </a:rPr>
                  <a:t>System</a:t>
                </a:r>
                <a:endParaRPr/>
              </a:p>
            </p:txBody>
          </p:sp>
          <p:sp>
            <p:nvSpPr>
              <p:cNvPr id="1397" name="Google Shape;1397;p36"/>
              <p:cNvSpPr/>
              <p:nvPr/>
            </p:nvSpPr>
            <p:spPr>
              <a:xfrm>
                <a:off x="5707626" y="4926102"/>
                <a:ext cx="184728" cy="184728"/>
              </a:xfrm>
              <a:prstGeom prst="ellipse">
                <a:avLst/>
              </a:prstGeom>
              <a:solidFill>
                <a:srgbClr val="002856"/>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457" name="Google Shape;1457;p36"/>
            <p:cNvGrpSpPr/>
            <p:nvPr/>
          </p:nvGrpSpPr>
          <p:grpSpPr>
            <a:xfrm>
              <a:off x="4585037" y="871883"/>
              <a:ext cx="1223732" cy="552978"/>
              <a:chOff x="1864898" y="3040490"/>
              <a:chExt cx="1223732" cy="552978"/>
            </a:xfrm>
          </p:grpSpPr>
          <p:sp>
            <p:nvSpPr>
              <p:cNvPr id="1458" name="Google Shape;1458;p36"/>
              <p:cNvSpPr txBox="1"/>
              <p:nvPr/>
            </p:nvSpPr>
            <p:spPr>
              <a:xfrm>
                <a:off x="1864898" y="3040490"/>
                <a:ext cx="1223732"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AI TRiSM</a:t>
                </a:r>
                <a:endParaRPr/>
              </a:p>
            </p:txBody>
          </p:sp>
          <p:sp>
            <p:nvSpPr>
              <p:cNvPr id="1394" name="Google Shape;1394;p36"/>
              <p:cNvSpPr/>
              <p:nvPr/>
            </p:nvSpPr>
            <p:spPr>
              <a:xfrm>
                <a:off x="2384400" y="3408740"/>
                <a:ext cx="184728" cy="184728"/>
              </a:xfrm>
              <a:prstGeom prst="ellipse">
                <a:avLst/>
              </a:prstGeom>
              <a:solidFill>
                <a:srgbClr val="002856"/>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459" name="Google Shape;1459;p36"/>
            <p:cNvGrpSpPr/>
            <p:nvPr/>
          </p:nvGrpSpPr>
          <p:grpSpPr>
            <a:xfrm>
              <a:off x="3046222" y="3929449"/>
              <a:ext cx="1292313" cy="905867"/>
              <a:chOff x="5350233" y="3141803"/>
              <a:chExt cx="1292313" cy="905867"/>
            </a:xfrm>
          </p:grpSpPr>
          <p:sp>
            <p:nvSpPr>
              <p:cNvPr id="1460" name="Google Shape;1460;p36"/>
              <p:cNvSpPr txBox="1"/>
              <p:nvPr/>
            </p:nvSpPr>
            <p:spPr>
              <a:xfrm>
                <a:off x="5350233" y="3705851"/>
                <a:ext cx="1292313" cy="341819"/>
              </a:xfrm>
              <a:prstGeom prst="rect">
                <a:avLst/>
              </a:prstGeom>
              <a:no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1600" b="1">
                    <a:solidFill>
                      <a:schemeClr val="lt1"/>
                    </a:solidFill>
                    <a:latin typeface="Arial"/>
                    <a:ea typeface="Arial"/>
                    <a:cs typeface="Arial"/>
                    <a:sym typeface="Arial"/>
                  </a:rPr>
                  <a:t>Sustainable Technology</a:t>
                </a:r>
                <a:endParaRPr/>
              </a:p>
            </p:txBody>
          </p:sp>
          <p:sp>
            <p:nvSpPr>
              <p:cNvPr id="1414" name="Google Shape;1414;p36"/>
              <p:cNvSpPr/>
              <p:nvPr/>
            </p:nvSpPr>
            <p:spPr>
              <a:xfrm>
                <a:off x="5861898" y="3141803"/>
                <a:ext cx="184728" cy="184728"/>
              </a:xfrm>
              <a:prstGeom prst="ellipse">
                <a:avLst/>
              </a:prstGeom>
              <a:solidFill>
                <a:srgbClr val="002856"/>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1403" name="Google Shape;1403;p36"/>
          <p:cNvSpPr txBox="1"/>
          <p:nvPr/>
        </p:nvSpPr>
        <p:spPr>
          <a:xfrm>
            <a:off x="457200" y="648372"/>
            <a:ext cx="1993900" cy="779026"/>
          </a:xfrm>
          <a:prstGeom prst="rect">
            <a:avLst/>
          </a:prstGeom>
          <a:solidFill>
            <a:schemeClr val="dk2"/>
          </a:solidFill>
          <a:ln w="28575" cap="flat" cmpd="sng">
            <a:solidFill>
              <a:srgbClr val="6F7878"/>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b="1" i="0" u="none" strike="noStrike">
                <a:solidFill>
                  <a:schemeClr val="lt1"/>
                </a:solidFill>
                <a:latin typeface="Arial"/>
                <a:ea typeface="Arial"/>
                <a:cs typeface="Arial"/>
                <a:sym typeface="Arial"/>
              </a:rPr>
              <a:t>Create Secure Foundations</a:t>
            </a:r>
            <a:endParaRPr/>
          </a:p>
        </p:txBody>
      </p:sp>
      <p:sp>
        <p:nvSpPr>
          <p:cNvPr id="1406" name="Google Shape;1406;p36"/>
          <p:cNvSpPr txBox="1"/>
          <p:nvPr/>
        </p:nvSpPr>
        <p:spPr>
          <a:xfrm>
            <a:off x="457200" y="1538173"/>
            <a:ext cx="1993900" cy="779026"/>
          </a:xfrm>
          <a:prstGeom prst="rect">
            <a:avLst/>
          </a:prstGeom>
          <a:solidFill>
            <a:schemeClr val="dk2"/>
          </a:solidFill>
          <a:ln w="19050" cap="flat" cmpd="sng">
            <a:solidFill>
              <a:srgbClr val="FEC10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b="1" i="0" u="none" strike="noStrike">
                <a:solidFill>
                  <a:schemeClr val="lt1"/>
                </a:solidFill>
                <a:latin typeface="Arial"/>
                <a:ea typeface="Arial"/>
                <a:cs typeface="Arial"/>
                <a:sym typeface="Arial"/>
              </a:rPr>
              <a:t>Maximize Value</a:t>
            </a:r>
            <a:br>
              <a:rPr lang="en-US" sz="1600" b="1" i="0" u="none" strike="noStrike">
                <a:solidFill>
                  <a:schemeClr val="lt1"/>
                </a:solidFill>
                <a:latin typeface="Arial"/>
                <a:ea typeface="Arial"/>
                <a:cs typeface="Arial"/>
                <a:sym typeface="Arial"/>
              </a:rPr>
            </a:br>
            <a:r>
              <a:rPr lang="en-US" sz="1600" b="1" i="0" u="none" strike="noStrike">
                <a:solidFill>
                  <a:schemeClr val="lt1"/>
                </a:solidFill>
                <a:latin typeface="Arial"/>
                <a:ea typeface="Arial"/>
                <a:cs typeface="Arial"/>
                <a:sym typeface="Arial"/>
              </a:rPr>
              <a:t>From Data</a:t>
            </a:r>
            <a:endParaRPr/>
          </a:p>
        </p:txBody>
      </p:sp>
      <p:sp>
        <p:nvSpPr>
          <p:cNvPr id="1413" name="Google Shape;1413;p36"/>
          <p:cNvSpPr txBox="1"/>
          <p:nvPr/>
        </p:nvSpPr>
        <p:spPr>
          <a:xfrm>
            <a:off x="457200" y="2427974"/>
            <a:ext cx="1993900" cy="779026"/>
          </a:xfrm>
          <a:prstGeom prst="rect">
            <a:avLst/>
          </a:prstGeom>
          <a:solidFill>
            <a:schemeClr val="dk2"/>
          </a:solidFill>
          <a:ln w="19050" cap="flat" cmpd="sng">
            <a:solidFill>
              <a:srgbClr val="E811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b="1" i="0" u="none" strike="noStrike">
                <a:solidFill>
                  <a:schemeClr val="lt1"/>
                </a:solidFill>
                <a:latin typeface="Arial"/>
                <a:ea typeface="Arial"/>
                <a:cs typeface="Arial"/>
                <a:sym typeface="Arial"/>
              </a:rPr>
              <a:t>Protect and Grow Your Brand</a:t>
            </a:r>
            <a:endParaRPr sz="1600">
              <a:solidFill>
                <a:schemeClr val="lt1"/>
              </a:solidFill>
              <a:latin typeface="Arial"/>
              <a:ea typeface="Arial"/>
              <a:cs typeface="Arial"/>
              <a:sym typeface="Arial"/>
            </a:endParaRPr>
          </a:p>
        </p:txBody>
      </p:sp>
      <p:sp>
        <p:nvSpPr>
          <p:cNvPr id="1435" name="Google Shape;1435;p36"/>
          <p:cNvSpPr txBox="1"/>
          <p:nvPr/>
        </p:nvSpPr>
        <p:spPr>
          <a:xfrm>
            <a:off x="457200" y="5097379"/>
            <a:ext cx="1993900" cy="779026"/>
          </a:xfrm>
          <a:prstGeom prst="rect">
            <a:avLst/>
          </a:prstGeom>
          <a:solidFill>
            <a:schemeClr val="dk2"/>
          </a:solidFill>
          <a:ln w="19050" cap="flat" cmpd="sng">
            <a:solidFill>
              <a:srgbClr val="FF540A"/>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b="1" i="0" u="none" strike="noStrike">
                <a:solidFill>
                  <a:schemeClr val="lt1"/>
                </a:solidFill>
                <a:latin typeface="Arial"/>
                <a:ea typeface="Arial"/>
                <a:cs typeface="Arial"/>
                <a:sym typeface="Arial"/>
              </a:rPr>
              <a:t>Accelerate Digital</a:t>
            </a:r>
            <a:endParaRPr/>
          </a:p>
        </p:txBody>
      </p:sp>
      <p:sp>
        <p:nvSpPr>
          <p:cNvPr id="1421" name="Google Shape;1421;p36"/>
          <p:cNvSpPr txBox="1"/>
          <p:nvPr/>
        </p:nvSpPr>
        <p:spPr>
          <a:xfrm>
            <a:off x="457200" y="3317775"/>
            <a:ext cx="1993900" cy="779026"/>
          </a:xfrm>
          <a:prstGeom prst="rect">
            <a:avLst/>
          </a:prstGeom>
          <a:solidFill>
            <a:schemeClr val="dk2"/>
          </a:solidFill>
          <a:ln w="19050" cap="flat" cmpd="sng">
            <a:solidFill>
              <a:srgbClr val="009AD7"/>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b="1" i="0" u="none" strike="noStrike">
                <a:solidFill>
                  <a:schemeClr val="lt1"/>
                </a:solidFill>
                <a:latin typeface="Arial"/>
                <a:ea typeface="Arial"/>
                <a:cs typeface="Arial"/>
                <a:sym typeface="Arial"/>
              </a:rPr>
              <a:t>Attract and </a:t>
            </a:r>
            <a:br>
              <a:rPr lang="en-US" sz="1600" b="1" i="0" u="none" strike="noStrike">
                <a:solidFill>
                  <a:schemeClr val="lt1"/>
                </a:solidFill>
                <a:latin typeface="Arial"/>
                <a:ea typeface="Arial"/>
                <a:cs typeface="Arial"/>
                <a:sym typeface="Arial"/>
              </a:rPr>
            </a:br>
            <a:r>
              <a:rPr lang="en-US" sz="1600" b="1" i="0" u="none" strike="noStrike">
                <a:solidFill>
                  <a:schemeClr val="lt1"/>
                </a:solidFill>
                <a:latin typeface="Arial"/>
                <a:ea typeface="Arial"/>
                <a:cs typeface="Arial"/>
                <a:sym typeface="Arial"/>
              </a:rPr>
              <a:t>Retain Talent</a:t>
            </a:r>
            <a:r>
              <a:rPr lang="en-US" sz="1600">
                <a:solidFill>
                  <a:schemeClr val="lt1"/>
                </a:solidFill>
                <a:latin typeface="Arial"/>
                <a:ea typeface="Arial"/>
                <a:cs typeface="Arial"/>
                <a:sym typeface="Arial"/>
              </a:rPr>
              <a:t> </a:t>
            </a:r>
            <a:endParaRPr/>
          </a:p>
        </p:txBody>
      </p:sp>
      <p:sp>
        <p:nvSpPr>
          <p:cNvPr id="1428" name="Google Shape;1428;p36"/>
          <p:cNvSpPr txBox="1"/>
          <p:nvPr/>
        </p:nvSpPr>
        <p:spPr>
          <a:xfrm>
            <a:off x="457200" y="4207576"/>
            <a:ext cx="1993900" cy="779026"/>
          </a:xfrm>
          <a:prstGeom prst="rect">
            <a:avLst/>
          </a:prstGeom>
          <a:solidFill>
            <a:schemeClr val="dk2"/>
          </a:solidFill>
          <a:ln w="19050" cap="flat" cmpd="sng">
            <a:solidFill>
              <a:srgbClr val="06C4B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b="1" i="0" u="none" strike="noStrike">
                <a:solidFill>
                  <a:schemeClr val="lt1"/>
                </a:solidFill>
                <a:latin typeface="Arial"/>
                <a:ea typeface="Arial"/>
                <a:cs typeface="Arial"/>
                <a:sym typeface="Arial"/>
              </a:rPr>
              <a:t>Grow</a:t>
            </a:r>
            <a:br>
              <a:rPr lang="en-US" sz="1600" b="1" i="0" u="none" strike="noStrike">
                <a:solidFill>
                  <a:schemeClr val="lt1"/>
                </a:solidFill>
                <a:latin typeface="Arial"/>
                <a:ea typeface="Arial"/>
                <a:cs typeface="Arial"/>
                <a:sym typeface="Arial"/>
              </a:rPr>
            </a:br>
            <a:r>
              <a:rPr lang="en-US" sz="1600" b="1" i="0" u="none" strike="noStrike">
                <a:solidFill>
                  <a:schemeClr val="lt1"/>
                </a:solidFill>
                <a:latin typeface="Arial"/>
                <a:ea typeface="Arial"/>
                <a:cs typeface="Arial"/>
                <a:sym typeface="Arial"/>
              </a:rPr>
              <a:t>Revenue</a:t>
            </a:r>
            <a:endParaRPr sz="16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Effect transition="in" filter="fade">
                                      <p:cBhvr>
                                        <p:cTn id="7" dur="1500"/>
                                        <p:tgtEl>
                                          <p:spTgt spid="1440"/>
                                        </p:tgtEl>
                                      </p:cBhvr>
                                    </p:animEffect>
                                  </p:childTnLst>
                                </p:cTn>
                              </p:par>
                              <p:par>
                                <p:cTn id="8" presetID="10" presetClass="entr" presetSubtype="0" fill="hold" nodeType="withEffect">
                                  <p:stCondLst>
                                    <p:cond delay="0"/>
                                  </p:stCondLst>
                                  <p:childTnLst>
                                    <p:set>
                                      <p:cBhvr>
                                        <p:cTn id="9" dur="1" fill="hold">
                                          <p:stCondLst>
                                            <p:cond delay="0"/>
                                          </p:stCondLst>
                                        </p:cTn>
                                        <p:tgtEl>
                                          <p:spTgt spid="1380"/>
                                        </p:tgtEl>
                                        <p:attrNameLst>
                                          <p:attrName>style.visibility</p:attrName>
                                        </p:attrNameLst>
                                      </p:cBhvr>
                                      <p:to>
                                        <p:strVal val="visible"/>
                                      </p:to>
                                    </p:set>
                                    <p:animEffect transition="in" filter="fade">
                                      <p:cBhvr>
                                        <p:cTn id="10" dur="1500"/>
                                        <p:tgtEl>
                                          <p:spTgt spid="13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92"/>
                                        </p:tgtEl>
                                        <p:attrNameLst>
                                          <p:attrName>style.visibility</p:attrName>
                                        </p:attrNameLst>
                                      </p:cBhvr>
                                      <p:to>
                                        <p:strVal val="visible"/>
                                      </p:to>
                                    </p:set>
                                    <p:animEffect transition="in" filter="fade">
                                      <p:cBhvr>
                                        <p:cTn id="15" dur="3000"/>
                                        <p:tgtEl>
                                          <p:spTgt spid="1392"/>
                                        </p:tgtEl>
                                      </p:cBhvr>
                                    </p:animEffect>
                                  </p:childTnLst>
                                </p:cTn>
                              </p:par>
                              <p:par>
                                <p:cTn id="16" presetID="10" presetClass="entr" presetSubtype="0" fill="hold" nodeType="withEffect">
                                  <p:stCondLst>
                                    <p:cond delay="1500"/>
                                  </p:stCondLst>
                                  <p:childTnLst>
                                    <p:set>
                                      <p:cBhvr>
                                        <p:cTn id="17" dur="1" fill="hold">
                                          <p:stCondLst>
                                            <p:cond delay="0"/>
                                          </p:stCondLst>
                                        </p:cTn>
                                        <p:tgtEl>
                                          <p:spTgt spid="1404"/>
                                        </p:tgtEl>
                                        <p:attrNameLst>
                                          <p:attrName>style.visibility</p:attrName>
                                        </p:attrNameLst>
                                      </p:cBhvr>
                                      <p:to>
                                        <p:strVal val="visible"/>
                                      </p:to>
                                    </p:set>
                                    <p:animEffect transition="in" filter="fade">
                                      <p:cBhvr>
                                        <p:cTn id="18" dur="3000"/>
                                        <p:tgtEl>
                                          <p:spTgt spid="1404"/>
                                        </p:tgtEl>
                                      </p:cBhvr>
                                    </p:animEffect>
                                  </p:childTnLst>
                                </p:cTn>
                              </p:par>
                              <p:par>
                                <p:cTn id="19" presetID="10" presetClass="entr" presetSubtype="0" fill="hold" nodeType="withEffect">
                                  <p:stCondLst>
                                    <p:cond delay="3000"/>
                                  </p:stCondLst>
                                  <p:childTnLst>
                                    <p:set>
                                      <p:cBhvr>
                                        <p:cTn id="20" dur="1" fill="hold">
                                          <p:stCondLst>
                                            <p:cond delay="0"/>
                                          </p:stCondLst>
                                        </p:cTn>
                                        <p:tgtEl>
                                          <p:spTgt spid="1411"/>
                                        </p:tgtEl>
                                        <p:attrNameLst>
                                          <p:attrName>style.visibility</p:attrName>
                                        </p:attrNameLst>
                                      </p:cBhvr>
                                      <p:to>
                                        <p:strVal val="visible"/>
                                      </p:to>
                                    </p:set>
                                    <p:animEffect transition="in" filter="fade">
                                      <p:cBhvr>
                                        <p:cTn id="21" dur="3000"/>
                                        <p:tgtEl>
                                          <p:spTgt spid="1411"/>
                                        </p:tgtEl>
                                      </p:cBhvr>
                                    </p:animEffect>
                                  </p:childTnLst>
                                </p:cTn>
                              </p:par>
                              <p:par>
                                <p:cTn id="22" presetID="10" presetClass="entr" presetSubtype="0" fill="hold" nodeType="withEffect">
                                  <p:stCondLst>
                                    <p:cond delay="4500"/>
                                  </p:stCondLst>
                                  <p:childTnLst>
                                    <p:set>
                                      <p:cBhvr>
                                        <p:cTn id="23" dur="1" fill="hold">
                                          <p:stCondLst>
                                            <p:cond delay="0"/>
                                          </p:stCondLst>
                                        </p:cTn>
                                        <p:tgtEl>
                                          <p:spTgt spid="1419"/>
                                        </p:tgtEl>
                                        <p:attrNameLst>
                                          <p:attrName>style.visibility</p:attrName>
                                        </p:attrNameLst>
                                      </p:cBhvr>
                                      <p:to>
                                        <p:strVal val="visible"/>
                                      </p:to>
                                    </p:set>
                                    <p:animEffect transition="in" filter="fade">
                                      <p:cBhvr>
                                        <p:cTn id="24" dur="3000"/>
                                        <p:tgtEl>
                                          <p:spTgt spid="1419"/>
                                        </p:tgtEl>
                                      </p:cBhvr>
                                    </p:animEffect>
                                  </p:childTnLst>
                                </p:cTn>
                              </p:par>
                              <p:par>
                                <p:cTn id="25" presetID="10" presetClass="entr" presetSubtype="0" fill="hold" nodeType="withEffect">
                                  <p:stCondLst>
                                    <p:cond delay="6000"/>
                                  </p:stCondLst>
                                  <p:childTnLst>
                                    <p:set>
                                      <p:cBhvr>
                                        <p:cTn id="26" dur="1" fill="hold">
                                          <p:stCondLst>
                                            <p:cond delay="0"/>
                                          </p:stCondLst>
                                        </p:cTn>
                                        <p:tgtEl>
                                          <p:spTgt spid="1426"/>
                                        </p:tgtEl>
                                        <p:attrNameLst>
                                          <p:attrName>style.visibility</p:attrName>
                                        </p:attrNameLst>
                                      </p:cBhvr>
                                      <p:to>
                                        <p:strVal val="visible"/>
                                      </p:to>
                                    </p:set>
                                    <p:animEffect transition="in" filter="fade">
                                      <p:cBhvr>
                                        <p:cTn id="27" dur="3000"/>
                                        <p:tgtEl>
                                          <p:spTgt spid="1426"/>
                                        </p:tgtEl>
                                      </p:cBhvr>
                                    </p:animEffect>
                                  </p:childTnLst>
                                </p:cTn>
                              </p:par>
                              <p:par>
                                <p:cTn id="28" presetID="10" presetClass="entr" presetSubtype="0" fill="hold" nodeType="withEffect">
                                  <p:stCondLst>
                                    <p:cond delay="7500"/>
                                  </p:stCondLst>
                                  <p:childTnLst>
                                    <p:set>
                                      <p:cBhvr>
                                        <p:cTn id="29" dur="1" fill="hold">
                                          <p:stCondLst>
                                            <p:cond delay="0"/>
                                          </p:stCondLst>
                                        </p:cTn>
                                        <p:tgtEl>
                                          <p:spTgt spid="1433"/>
                                        </p:tgtEl>
                                        <p:attrNameLst>
                                          <p:attrName>style.visibility</p:attrName>
                                        </p:attrNameLst>
                                      </p:cBhvr>
                                      <p:to>
                                        <p:strVal val="visible"/>
                                      </p:to>
                                    </p:set>
                                    <p:animEffect transition="in" filter="fade">
                                      <p:cBhvr>
                                        <p:cTn id="30" dur="3000"/>
                                        <p:tgtEl>
                                          <p:spTgt spid="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37"/>
          <p:cNvSpPr/>
          <p:nvPr/>
        </p:nvSpPr>
        <p:spPr>
          <a:xfrm>
            <a:off x="868680" y="1117582"/>
            <a:ext cx="10454640" cy="863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b="1">
                <a:solidFill>
                  <a:schemeClr val="lt1"/>
                </a:solidFill>
                <a:latin typeface="Arial"/>
                <a:ea typeface="Arial"/>
                <a:cs typeface="Arial"/>
                <a:sym typeface="Arial"/>
              </a:rPr>
              <a:t>Gartner’s Top Strategic Technology Trends for 2023</a:t>
            </a:r>
            <a:endParaRPr/>
          </a:p>
        </p:txBody>
      </p:sp>
      <p:grpSp>
        <p:nvGrpSpPr>
          <p:cNvPr id="1466" name="Google Shape;1466;p37"/>
          <p:cNvGrpSpPr/>
          <p:nvPr/>
        </p:nvGrpSpPr>
        <p:grpSpPr>
          <a:xfrm>
            <a:off x="7999450" y="2652184"/>
            <a:ext cx="3713085" cy="1937501"/>
            <a:chOff x="7999450" y="2686739"/>
            <a:chExt cx="3713085" cy="1937501"/>
          </a:xfrm>
        </p:grpSpPr>
        <p:sp>
          <p:nvSpPr>
            <p:cNvPr id="1467" name="Google Shape;1467;p37"/>
            <p:cNvSpPr txBox="1"/>
            <p:nvPr/>
          </p:nvSpPr>
          <p:spPr>
            <a:xfrm>
              <a:off x="7999450" y="4011325"/>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468" name="Google Shape;1468;p37"/>
            <p:cNvSpPr txBox="1"/>
            <p:nvPr/>
          </p:nvSpPr>
          <p:spPr>
            <a:xfrm>
              <a:off x="7999450" y="3349032"/>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469" name="Google Shape;1469;p37"/>
            <p:cNvSpPr txBox="1"/>
            <p:nvPr/>
          </p:nvSpPr>
          <p:spPr>
            <a:xfrm>
              <a:off x="7999450" y="268673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470" name="Google Shape;1470;p37"/>
            <p:cNvSpPr/>
            <p:nvPr/>
          </p:nvSpPr>
          <p:spPr>
            <a:xfrm>
              <a:off x="8124573" y="4108463"/>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471" name="Google Shape;1471;p37"/>
            <p:cNvSpPr/>
            <p:nvPr/>
          </p:nvSpPr>
          <p:spPr>
            <a:xfrm>
              <a:off x="8101841" y="3464765"/>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472" name="Google Shape;1472;p37"/>
            <p:cNvSpPr/>
            <p:nvPr/>
          </p:nvSpPr>
          <p:spPr>
            <a:xfrm>
              <a:off x="8130691" y="2825443"/>
              <a:ext cx="424865" cy="335501"/>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2"/>
                </a:solidFill>
                <a:latin typeface="Arial Black"/>
                <a:ea typeface="Arial Black"/>
                <a:cs typeface="Arial Black"/>
                <a:sym typeface="Arial Black"/>
              </a:endParaRPr>
            </a:p>
          </p:txBody>
        </p:sp>
      </p:grpSp>
      <p:grpSp>
        <p:nvGrpSpPr>
          <p:cNvPr id="1473" name="Google Shape;1473;p37"/>
          <p:cNvGrpSpPr/>
          <p:nvPr/>
        </p:nvGrpSpPr>
        <p:grpSpPr>
          <a:xfrm>
            <a:off x="479465" y="2652184"/>
            <a:ext cx="3713085" cy="1937501"/>
            <a:chOff x="479465" y="2686739"/>
            <a:chExt cx="3713085" cy="1937501"/>
          </a:xfrm>
        </p:grpSpPr>
        <p:sp>
          <p:nvSpPr>
            <p:cNvPr id="1474" name="Google Shape;1474;p37"/>
            <p:cNvSpPr txBox="1"/>
            <p:nvPr/>
          </p:nvSpPr>
          <p:spPr>
            <a:xfrm>
              <a:off x="479465" y="268673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475" name="Google Shape;1475;p37"/>
            <p:cNvSpPr txBox="1"/>
            <p:nvPr/>
          </p:nvSpPr>
          <p:spPr>
            <a:xfrm>
              <a:off x="479465" y="3349032"/>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476" name="Google Shape;1476;p37"/>
            <p:cNvSpPr txBox="1"/>
            <p:nvPr/>
          </p:nvSpPr>
          <p:spPr>
            <a:xfrm>
              <a:off x="479465" y="4011325"/>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477" name="Google Shape;1477;p37"/>
            <p:cNvSpPr/>
            <p:nvPr/>
          </p:nvSpPr>
          <p:spPr>
            <a:xfrm>
              <a:off x="649021" y="2819694"/>
              <a:ext cx="348237" cy="347004"/>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478" name="Google Shape;1478;p37"/>
            <p:cNvSpPr/>
            <p:nvPr/>
          </p:nvSpPr>
          <p:spPr>
            <a:xfrm>
              <a:off x="610015" y="3533704"/>
              <a:ext cx="426248" cy="243570"/>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479" name="Google Shape;1479;p37"/>
            <p:cNvSpPr/>
            <p:nvPr/>
          </p:nvSpPr>
          <p:spPr>
            <a:xfrm>
              <a:off x="602403" y="4163553"/>
              <a:ext cx="441471" cy="308458"/>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grpSp>
        <p:nvGrpSpPr>
          <p:cNvPr id="1480" name="Google Shape;1480;p37"/>
          <p:cNvGrpSpPr/>
          <p:nvPr/>
        </p:nvGrpSpPr>
        <p:grpSpPr>
          <a:xfrm>
            <a:off x="479466" y="4639063"/>
            <a:ext cx="11233070" cy="612915"/>
            <a:chOff x="479466" y="4673618"/>
            <a:chExt cx="11233070" cy="612915"/>
          </a:xfrm>
        </p:grpSpPr>
        <p:sp>
          <p:nvSpPr>
            <p:cNvPr id="1481" name="Google Shape;1481;p37"/>
            <p:cNvSpPr txBox="1"/>
            <p:nvPr/>
          </p:nvSpPr>
          <p:spPr>
            <a:xfrm>
              <a:off x="479466" y="4673618"/>
              <a:ext cx="11233070"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365750" tIns="45700" rIns="0" bIns="45700" anchor="ctr" anchorCtr="0">
              <a:noAutofit/>
            </a:bodyPr>
            <a:lstStyle/>
            <a:p>
              <a:pPr marL="0" marR="0" lvl="0" indent="0" algn="ctr" rtl="0">
                <a:spcBef>
                  <a:spcPts val="0"/>
                </a:spcBef>
                <a:spcAft>
                  <a:spcPts val="0"/>
                </a:spcAft>
                <a:buNone/>
              </a:pPr>
              <a:endParaRPr sz="1800" b="1">
                <a:solidFill>
                  <a:schemeClr val="lt2"/>
                </a:solidFill>
                <a:latin typeface="Arial"/>
                <a:ea typeface="Arial"/>
                <a:cs typeface="Arial"/>
                <a:sym typeface="Arial"/>
              </a:endParaRPr>
            </a:p>
          </p:txBody>
        </p:sp>
        <p:sp>
          <p:nvSpPr>
            <p:cNvPr id="1482" name="Google Shape;1482;p37"/>
            <p:cNvSpPr/>
            <p:nvPr/>
          </p:nvSpPr>
          <p:spPr>
            <a:xfrm>
              <a:off x="4502934" y="4768097"/>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grpSp>
        <p:nvGrpSpPr>
          <p:cNvPr id="1483" name="Google Shape;1483;p37"/>
          <p:cNvGrpSpPr/>
          <p:nvPr/>
        </p:nvGrpSpPr>
        <p:grpSpPr>
          <a:xfrm>
            <a:off x="4239459" y="2652183"/>
            <a:ext cx="3713085" cy="1937501"/>
            <a:chOff x="4239459" y="2686738"/>
            <a:chExt cx="3713085" cy="1937501"/>
          </a:xfrm>
        </p:grpSpPr>
        <p:sp>
          <p:nvSpPr>
            <p:cNvPr id="1484" name="Google Shape;1484;p37"/>
            <p:cNvSpPr txBox="1"/>
            <p:nvPr/>
          </p:nvSpPr>
          <p:spPr>
            <a:xfrm>
              <a:off x="4239459" y="401132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485" name="Google Shape;1485;p37"/>
            <p:cNvSpPr txBox="1"/>
            <p:nvPr/>
          </p:nvSpPr>
          <p:spPr>
            <a:xfrm>
              <a:off x="4239459" y="2686738"/>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486" name="Google Shape;1486;p37"/>
            <p:cNvSpPr txBox="1"/>
            <p:nvPr/>
          </p:nvSpPr>
          <p:spPr>
            <a:xfrm>
              <a:off x="4239459" y="3349031"/>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487" name="Google Shape;1487;p37"/>
            <p:cNvSpPr/>
            <p:nvPr/>
          </p:nvSpPr>
          <p:spPr>
            <a:xfrm>
              <a:off x="4396649" y="4116075"/>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488" name="Google Shape;1488;p37"/>
            <p:cNvSpPr/>
            <p:nvPr/>
          </p:nvSpPr>
          <p:spPr>
            <a:xfrm>
              <a:off x="4354785" y="2849660"/>
              <a:ext cx="456695" cy="287071"/>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489" name="Google Shape;1489;p37"/>
            <p:cNvSpPr/>
            <p:nvPr/>
          </p:nvSpPr>
          <p:spPr>
            <a:xfrm>
              <a:off x="4354785" y="3511953"/>
              <a:ext cx="456695" cy="28707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sp>
        <p:nvSpPr>
          <p:cNvPr id="1490" name="Google Shape;1490;p37"/>
          <p:cNvSpPr txBox="1"/>
          <p:nvPr/>
        </p:nvSpPr>
        <p:spPr>
          <a:xfrm>
            <a:off x="479465"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Optimize</a:t>
            </a:r>
            <a:endParaRPr/>
          </a:p>
        </p:txBody>
      </p:sp>
      <p:sp>
        <p:nvSpPr>
          <p:cNvPr id="1491" name="Google Shape;1491;p37"/>
          <p:cNvSpPr txBox="1"/>
          <p:nvPr/>
        </p:nvSpPr>
        <p:spPr>
          <a:xfrm>
            <a:off x="7999450"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Pioneer</a:t>
            </a:r>
            <a:endParaRPr/>
          </a:p>
        </p:txBody>
      </p:sp>
      <p:sp>
        <p:nvSpPr>
          <p:cNvPr id="1492" name="Google Shape;1492;p37"/>
          <p:cNvSpPr txBox="1"/>
          <p:nvPr/>
        </p:nvSpPr>
        <p:spPr>
          <a:xfrm>
            <a:off x="4239459"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Scale</a:t>
            </a:r>
            <a:endParaRPr/>
          </a:p>
        </p:txBody>
      </p:sp>
      <p:grpSp>
        <p:nvGrpSpPr>
          <p:cNvPr id="1493" name="Google Shape;1493;p37"/>
          <p:cNvGrpSpPr/>
          <p:nvPr/>
        </p:nvGrpSpPr>
        <p:grpSpPr>
          <a:xfrm>
            <a:off x="479463" y="2627493"/>
            <a:ext cx="11233071" cy="2599795"/>
            <a:chOff x="631865" y="2804583"/>
            <a:chExt cx="11233071" cy="2599795"/>
          </a:xfrm>
        </p:grpSpPr>
        <p:sp>
          <p:nvSpPr>
            <p:cNvPr id="1494" name="Google Shape;1494;p37"/>
            <p:cNvSpPr txBox="1"/>
            <p:nvPr/>
          </p:nvSpPr>
          <p:spPr>
            <a:xfrm>
              <a:off x="8151850" y="4129170"/>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Metaverse</a:t>
              </a:r>
              <a:endParaRPr/>
            </a:p>
          </p:txBody>
        </p:sp>
        <p:sp>
          <p:nvSpPr>
            <p:cNvPr id="1495" name="Google Shape;1495;p37"/>
            <p:cNvSpPr txBox="1"/>
            <p:nvPr/>
          </p:nvSpPr>
          <p:spPr>
            <a:xfrm>
              <a:off x="8151850" y="3466877"/>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Adaptive AI</a:t>
              </a:r>
              <a:endParaRPr/>
            </a:p>
          </p:txBody>
        </p:sp>
        <p:sp>
          <p:nvSpPr>
            <p:cNvPr id="1496" name="Google Shape;1496;p37"/>
            <p:cNvSpPr txBox="1"/>
            <p:nvPr/>
          </p:nvSpPr>
          <p:spPr>
            <a:xfrm>
              <a:off x="8151850" y="2804584"/>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Superapps</a:t>
              </a:r>
              <a:endParaRPr sz="1800" b="1">
                <a:solidFill>
                  <a:schemeClr val="lt2"/>
                </a:solidFill>
                <a:latin typeface="Arial"/>
                <a:ea typeface="Arial"/>
                <a:cs typeface="Arial"/>
                <a:sym typeface="Arial"/>
              </a:endParaRPr>
            </a:p>
          </p:txBody>
        </p:sp>
        <p:sp>
          <p:nvSpPr>
            <p:cNvPr id="1497" name="Google Shape;1497;p37"/>
            <p:cNvSpPr txBox="1"/>
            <p:nvPr/>
          </p:nvSpPr>
          <p:spPr>
            <a:xfrm>
              <a:off x="631865" y="2804584"/>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Digital Immune System</a:t>
              </a:r>
              <a:endParaRPr/>
            </a:p>
          </p:txBody>
        </p:sp>
        <p:sp>
          <p:nvSpPr>
            <p:cNvPr id="1498" name="Google Shape;1498;p37"/>
            <p:cNvSpPr txBox="1"/>
            <p:nvPr/>
          </p:nvSpPr>
          <p:spPr>
            <a:xfrm>
              <a:off x="631865" y="3466877"/>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Applied Observability</a:t>
              </a:r>
              <a:endParaRPr/>
            </a:p>
          </p:txBody>
        </p:sp>
        <p:sp>
          <p:nvSpPr>
            <p:cNvPr id="1499" name="Google Shape;1499;p37"/>
            <p:cNvSpPr txBox="1"/>
            <p:nvPr/>
          </p:nvSpPr>
          <p:spPr>
            <a:xfrm>
              <a:off x="631865" y="4129170"/>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AI TRiSM</a:t>
              </a:r>
              <a:endParaRPr/>
            </a:p>
          </p:txBody>
        </p:sp>
        <p:sp>
          <p:nvSpPr>
            <p:cNvPr id="1500" name="Google Shape;1500;p37"/>
            <p:cNvSpPr txBox="1"/>
            <p:nvPr/>
          </p:nvSpPr>
          <p:spPr>
            <a:xfrm>
              <a:off x="631866" y="4791463"/>
              <a:ext cx="11233070" cy="612915"/>
            </a:xfrm>
            <a:prstGeom prst="rect">
              <a:avLst/>
            </a:prstGeom>
            <a:noFill/>
            <a:ln>
              <a:noFill/>
            </a:ln>
          </p:spPr>
          <p:txBody>
            <a:bodyPr spcFirstLastPara="1" wrap="square" lIns="365750" tIns="45700" rIns="0" bIns="45700" anchor="ctr" anchorCtr="0">
              <a:noAutofit/>
            </a:bodyPr>
            <a:lstStyle/>
            <a:p>
              <a:pPr marL="0" marR="0" lvl="0" indent="0" algn="ctr" rtl="0">
                <a:spcBef>
                  <a:spcPts val="0"/>
                </a:spcBef>
                <a:spcAft>
                  <a:spcPts val="0"/>
                </a:spcAft>
                <a:buNone/>
              </a:pPr>
              <a:r>
                <a:rPr lang="en-US" sz="1800" b="1">
                  <a:solidFill>
                    <a:schemeClr val="lt2"/>
                  </a:solidFill>
                  <a:latin typeface="Arial"/>
                  <a:ea typeface="Arial"/>
                  <a:cs typeface="Arial"/>
                  <a:sym typeface="Arial"/>
                </a:rPr>
                <a:t>Sustainable Technology</a:t>
              </a:r>
              <a:endParaRPr/>
            </a:p>
          </p:txBody>
        </p:sp>
        <p:sp>
          <p:nvSpPr>
            <p:cNvPr id="1501" name="Google Shape;1501;p37"/>
            <p:cNvSpPr txBox="1"/>
            <p:nvPr/>
          </p:nvSpPr>
          <p:spPr>
            <a:xfrm>
              <a:off x="4391859" y="4129169"/>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Wireless-Value Realization</a:t>
              </a:r>
              <a:endParaRPr/>
            </a:p>
          </p:txBody>
        </p:sp>
        <p:sp>
          <p:nvSpPr>
            <p:cNvPr id="1502" name="Google Shape;1502;p37"/>
            <p:cNvSpPr txBox="1"/>
            <p:nvPr/>
          </p:nvSpPr>
          <p:spPr>
            <a:xfrm>
              <a:off x="4391859" y="2804583"/>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Industry Cloud Platforms</a:t>
              </a:r>
              <a:endParaRPr/>
            </a:p>
          </p:txBody>
        </p:sp>
        <p:sp>
          <p:nvSpPr>
            <p:cNvPr id="1503" name="Google Shape;1503;p37"/>
            <p:cNvSpPr txBox="1"/>
            <p:nvPr/>
          </p:nvSpPr>
          <p:spPr>
            <a:xfrm>
              <a:off x="4391859" y="3466876"/>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Platform Engineering</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38"/>
          <p:cNvSpPr/>
          <p:nvPr/>
        </p:nvSpPr>
        <p:spPr>
          <a:xfrm>
            <a:off x="868680" y="972000"/>
            <a:ext cx="10454640" cy="863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b="1" u="sng">
                <a:solidFill>
                  <a:schemeClr val="lt1"/>
                </a:solidFill>
                <a:latin typeface="Arial"/>
                <a:ea typeface="Arial"/>
                <a:cs typeface="Arial"/>
                <a:sym typeface="Arial"/>
                <a:hlinkClick r:id="rId3">
                  <a:extLst>
                    <a:ext uri="{A12FA001-AC4F-418D-AE19-62706E023703}">
                      <ahyp:hlinkClr xmlns:ahyp="http://schemas.microsoft.com/office/drawing/2018/hyperlinkcolor" xmlns="" val="tx"/>
                    </a:ext>
                  </a:extLst>
                </a:hlinkClick>
              </a:rPr>
              <a:t>Gartner’s Top Strategic Technology Trends for 2023</a:t>
            </a:r>
            <a:endParaRPr sz="3200" b="1">
              <a:solidFill>
                <a:schemeClr val="lt1"/>
              </a:solidFill>
              <a:latin typeface="Arial"/>
              <a:ea typeface="Arial"/>
              <a:cs typeface="Arial"/>
              <a:sym typeface="Arial"/>
            </a:endParaRPr>
          </a:p>
        </p:txBody>
      </p:sp>
      <p:grpSp>
        <p:nvGrpSpPr>
          <p:cNvPr id="1509" name="Google Shape;1509;p38"/>
          <p:cNvGrpSpPr/>
          <p:nvPr/>
        </p:nvGrpSpPr>
        <p:grpSpPr>
          <a:xfrm>
            <a:off x="7999450" y="2652184"/>
            <a:ext cx="3713085" cy="1937501"/>
            <a:chOff x="7999450" y="2686739"/>
            <a:chExt cx="3713085" cy="1937501"/>
          </a:xfrm>
        </p:grpSpPr>
        <p:sp>
          <p:nvSpPr>
            <p:cNvPr id="1510" name="Google Shape;1510;p38"/>
            <p:cNvSpPr txBox="1"/>
            <p:nvPr/>
          </p:nvSpPr>
          <p:spPr>
            <a:xfrm>
              <a:off x="7999450" y="4011325"/>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511" name="Google Shape;1511;p38"/>
            <p:cNvSpPr txBox="1"/>
            <p:nvPr/>
          </p:nvSpPr>
          <p:spPr>
            <a:xfrm>
              <a:off x="7999450" y="3349032"/>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512" name="Google Shape;1512;p38"/>
            <p:cNvSpPr txBox="1"/>
            <p:nvPr/>
          </p:nvSpPr>
          <p:spPr>
            <a:xfrm>
              <a:off x="7999450" y="268673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513" name="Google Shape;1513;p38"/>
            <p:cNvSpPr/>
            <p:nvPr/>
          </p:nvSpPr>
          <p:spPr>
            <a:xfrm>
              <a:off x="8124573" y="4108463"/>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514" name="Google Shape;1514;p38"/>
            <p:cNvSpPr/>
            <p:nvPr/>
          </p:nvSpPr>
          <p:spPr>
            <a:xfrm>
              <a:off x="8101841" y="3464765"/>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515" name="Google Shape;1515;p38"/>
            <p:cNvSpPr/>
            <p:nvPr/>
          </p:nvSpPr>
          <p:spPr>
            <a:xfrm>
              <a:off x="8130691" y="2825443"/>
              <a:ext cx="424865" cy="335501"/>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2"/>
                </a:solidFill>
                <a:latin typeface="Arial Black"/>
                <a:ea typeface="Arial Black"/>
                <a:cs typeface="Arial Black"/>
                <a:sym typeface="Arial Black"/>
              </a:endParaRPr>
            </a:p>
          </p:txBody>
        </p:sp>
      </p:grpSp>
      <p:grpSp>
        <p:nvGrpSpPr>
          <p:cNvPr id="1516" name="Google Shape;1516;p38"/>
          <p:cNvGrpSpPr/>
          <p:nvPr/>
        </p:nvGrpSpPr>
        <p:grpSpPr>
          <a:xfrm>
            <a:off x="479465" y="2652184"/>
            <a:ext cx="3713085" cy="1937501"/>
            <a:chOff x="479465" y="2686739"/>
            <a:chExt cx="3713085" cy="1937501"/>
          </a:xfrm>
        </p:grpSpPr>
        <p:sp>
          <p:nvSpPr>
            <p:cNvPr id="1517" name="Google Shape;1517;p38"/>
            <p:cNvSpPr txBox="1"/>
            <p:nvPr/>
          </p:nvSpPr>
          <p:spPr>
            <a:xfrm>
              <a:off x="479465" y="268673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518" name="Google Shape;1518;p38"/>
            <p:cNvSpPr txBox="1"/>
            <p:nvPr/>
          </p:nvSpPr>
          <p:spPr>
            <a:xfrm>
              <a:off x="479465" y="3349032"/>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519" name="Google Shape;1519;p38"/>
            <p:cNvSpPr txBox="1"/>
            <p:nvPr/>
          </p:nvSpPr>
          <p:spPr>
            <a:xfrm>
              <a:off x="479465" y="4011325"/>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520" name="Google Shape;1520;p38"/>
            <p:cNvSpPr/>
            <p:nvPr/>
          </p:nvSpPr>
          <p:spPr>
            <a:xfrm>
              <a:off x="649021" y="2819694"/>
              <a:ext cx="348237" cy="347004"/>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521" name="Google Shape;1521;p38"/>
            <p:cNvSpPr/>
            <p:nvPr/>
          </p:nvSpPr>
          <p:spPr>
            <a:xfrm>
              <a:off x="610015" y="3533704"/>
              <a:ext cx="426248" cy="243570"/>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522" name="Google Shape;1522;p38"/>
            <p:cNvSpPr/>
            <p:nvPr/>
          </p:nvSpPr>
          <p:spPr>
            <a:xfrm>
              <a:off x="602403" y="4163553"/>
              <a:ext cx="441471" cy="308458"/>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grpSp>
        <p:nvGrpSpPr>
          <p:cNvPr id="1523" name="Google Shape;1523;p38"/>
          <p:cNvGrpSpPr/>
          <p:nvPr/>
        </p:nvGrpSpPr>
        <p:grpSpPr>
          <a:xfrm>
            <a:off x="479466" y="4639063"/>
            <a:ext cx="11233070" cy="612915"/>
            <a:chOff x="479466" y="4673618"/>
            <a:chExt cx="11233070" cy="612915"/>
          </a:xfrm>
        </p:grpSpPr>
        <p:sp>
          <p:nvSpPr>
            <p:cNvPr id="1524" name="Google Shape;1524;p38"/>
            <p:cNvSpPr txBox="1"/>
            <p:nvPr/>
          </p:nvSpPr>
          <p:spPr>
            <a:xfrm>
              <a:off x="479466" y="4673618"/>
              <a:ext cx="11233070"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365750" tIns="45700" rIns="0" bIns="45700" anchor="ctr" anchorCtr="0">
              <a:noAutofit/>
            </a:bodyPr>
            <a:lstStyle/>
            <a:p>
              <a:pPr marL="0" marR="0" lvl="0" indent="0" algn="ctr" rtl="0">
                <a:spcBef>
                  <a:spcPts val="0"/>
                </a:spcBef>
                <a:spcAft>
                  <a:spcPts val="0"/>
                </a:spcAft>
                <a:buNone/>
              </a:pPr>
              <a:endParaRPr sz="1800" b="1">
                <a:solidFill>
                  <a:schemeClr val="lt2"/>
                </a:solidFill>
                <a:latin typeface="Arial"/>
                <a:ea typeface="Arial"/>
                <a:cs typeface="Arial"/>
                <a:sym typeface="Arial"/>
              </a:endParaRPr>
            </a:p>
          </p:txBody>
        </p:sp>
        <p:sp>
          <p:nvSpPr>
            <p:cNvPr id="1525" name="Google Shape;1525;p38"/>
            <p:cNvSpPr/>
            <p:nvPr/>
          </p:nvSpPr>
          <p:spPr>
            <a:xfrm>
              <a:off x="4502934" y="4768097"/>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grpSp>
        <p:nvGrpSpPr>
          <p:cNvPr id="1526" name="Google Shape;1526;p38"/>
          <p:cNvGrpSpPr/>
          <p:nvPr/>
        </p:nvGrpSpPr>
        <p:grpSpPr>
          <a:xfrm>
            <a:off x="4239459" y="2652183"/>
            <a:ext cx="3713085" cy="1937501"/>
            <a:chOff x="4239459" y="2686738"/>
            <a:chExt cx="3713085" cy="1937501"/>
          </a:xfrm>
        </p:grpSpPr>
        <p:sp>
          <p:nvSpPr>
            <p:cNvPr id="1527" name="Google Shape;1527;p38"/>
            <p:cNvSpPr txBox="1"/>
            <p:nvPr/>
          </p:nvSpPr>
          <p:spPr>
            <a:xfrm>
              <a:off x="4239459" y="401132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528" name="Google Shape;1528;p38"/>
            <p:cNvSpPr txBox="1"/>
            <p:nvPr/>
          </p:nvSpPr>
          <p:spPr>
            <a:xfrm>
              <a:off x="4239459" y="2686738"/>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529" name="Google Shape;1529;p38"/>
            <p:cNvSpPr txBox="1"/>
            <p:nvPr/>
          </p:nvSpPr>
          <p:spPr>
            <a:xfrm>
              <a:off x="4239459" y="3349031"/>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endParaRPr sz="1800" b="1">
                <a:solidFill>
                  <a:schemeClr val="lt2"/>
                </a:solidFill>
                <a:latin typeface="Arial"/>
                <a:ea typeface="Arial"/>
                <a:cs typeface="Arial"/>
                <a:sym typeface="Arial"/>
              </a:endParaRPr>
            </a:p>
          </p:txBody>
        </p:sp>
        <p:sp>
          <p:nvSpPr>
            <p:cNvPr id="1530" name="Google Shape;1530;p38"/>
            <p:cNvSpPr/>
            <p:nvPr/>
          </p:nvSpPr>
          <p:spPr>
            <a:xfrm>
              <a:off x="4396649" y="4116075"/>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531" name="Google Shape;1531;p38"/>
            <p:cNvSpPr/>
            <p:nvPr/>
          </p:nvSpPr>
          <p:spPr>
            <a:xfrm>
              <a:off x="4354785" y="2849660"/>
              <a:ext cx="456695" cy="287071"/>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1532" name="Google Shape;1532;p38"/>
            <p:cNvSpPr/>
            <p:nvPr/>
          </p:nvSpPr>
          <p:spPr>
            <a:xfrm>
              <a:off x="4354785" y="3511953"/>
              <a:ext cx="456695" cy="28707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sp>
        <p:nvSpPr>
          <p:cNvPr id="1533" name="Google Shape;1533;p38"/>
          <p:cNvSpPr txBox="1"/>
          <p:nvPr/>
        </p:nvSpPr>
        <p:spPr>
          <a:xfrm>
            <a:off x="479465"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Optimize</a:t>
            </a:r>
            <a:endParaRPr/>
          </a:p>
        </p:txBody>
      </p:sp>
      <p:sp>
        <p:nvSpPr>
          <p:cNvPr id="1534" name="Google Shape;1534;p38"/>
          <p:cNvSpPr txBox="1"/>
          <p:nvPr/>
        </p:nvSpPr>
        <p:spPr>
          <a:xfrm>
            <a:off x="7999450"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Pioneer</a:t>
            </a:r>
            <a:endParaRPr/>
          </a:p>
        </p:txBody>
      </p:sp>
      <p:sp>
        <p:nvSpPr>
          <p:cNvPr id="1535" name="Google Shape;1535;p38"/>
          <p:cNvSpPr txBox="1"/>
          <p:nvPr/>
        </p:nvSpPr>
        <p:spPr>
          <a:xfrm>
            <a:off x="4239459"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Scale</a:t>
            </a:r>
            <a:endParaRPr/>
          </a:p>
        </p:txBody>
      </p:sp>
      <p:grpSp>
        <p:nvGrpSpPr>
          <p:cNvPr id="1536" name="Google Shape;1536;p38"/>
          <p:cNvGrpSpPr/>
          <p:nvPr/>
        </p:nvGrpSpPr>
        <p:grpSpPr>
          <a:xfrm>
            <a:off x="479461" y="2774010"/>
            <a:ext cx="11233070" cy="2599795"/>
            <a:chOff x="631865" y="2804583"/>
            <a:chExt cx="11233070" cy="2599795"/>
          </a:xfrm>
        </p:grpSpPr>
        <p:sp>
          <p:nvSpPr>
            <p:cNvPr id="1537" name="Google Shape;1537;p38"/>
            <p:cNvSpPr txBox="1"/>
            <p:nvPr/>
          </p:nvSpPr>
          <p:spPr>
            <a:xfrm>
              <a:off x="8151850" y="4129170"/>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600" b="1">
                  <a:solidFill>
                    <a:srgbClr val="009AD7"/>
                  </a:solidFill>
                  <a:latin typeface="Arial"/>
                  <a:ea typeface="Arial"/>
                  <a:cs typeface="Arial"/>
                  <a:sym typeface="Arial"/>
                </a:rPr>
                <a:t>Marty Resnick</a:t>
              </a:r>
              <a:endParaRPr/>
            </a:p>
          </p:txBody>
        </p:sp>
        <p:sp>
          <p:nvSpPr>
            <p:cNvPr id="1538" name="Google Shape;1538;p38"/>
            <p:cNvSpPr txBox="1"/>
            <p:nvPr/>
          </p:nvSpPr>
          <p:spPr>
            <a:xfrm>
              <a:off x="8151850" y="3466877"/>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600" b="1">
                  <a:solidFill>
                    <a:srgbClr val="009AD7"/>
                  </a:solidFill>
                  <a:latin typeface="Arial"/>
                  <a:ea typeface="Arial"/>
                  <a:cs typeface="Arial"/>
                  <a:sym typeface="Arial"/>
                </a:rPr>
                <a:t>Erick Brethenoux</a:t>
              </a:r>
              <a:endParaRPr/>
            </a:p>
          </p:txBody>
        </p:sp>
        <p:sp>
          <p:nvSpPr>
            <p:cNvPr id="1539" name="Google Shape;1539;p38"/>
            <p:cNvSpPr txBox="1"/>
            <p:nvPr/>
          </p:nvSpPr>
          <p:spPr>
            <a:xfrm>
              <a:off x="8151850" y="2804584"/>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600" b="1">
                  <a:solidFill>
                    <a:srgbClr val="009AD7"/>
                  </a:solidFill>
                  <a:latin typeface="Arial"/>
                  <a:ea typeface="Arial"/>
                  <a:cs typeface="Arial"/>
                  <a:sym typeface="Arial"/>
                </a:rPr>
                <a:t>Jason Wong</a:t>
              </a:r>
              <a:endParaRPr/>
            </a:p>
          </p:txBody>
        </p:sp>
        <p:sp>
          <p:nvSpPr>
            <p:cNvPr id="1540" name="Google Shape;1540;p38"/>
            <p:cNvSpPr txBox="1"/>
            <p:nvPr/>
          </p:nvSpPr>
          <p:spPr>
            <a:xfrm>
              <a:off x="631865" y="2804584"/>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600" b="1">
                  <a:solidFill>
                    <a:srgbClr val="009AD7"/>
                  </a:solidFill>
                  <a:latin typeface="Arial"/>
                  <a:ea typeface="Arial"/>
                  <a:cs typeface="Arial"/>
                  <a:sym typeface="Arial"/>
                </a:rPr>
                <a:t>Joachim Herschmann</a:t>
              </a:r>
              <a:endParaRPr/>
            </a:p>
          </p:txBody>
        </p:sp>
        <p:sp>
          <p:nvSpPr>
            <p:cNvPr id="1541" name="Google Shape;1541;p38"/>
            <p:cNvSpPr txBox="1"/>
            <p:nvPr/>
          </p:nvSpPr>
          <p:spPr>
            <a:xfrm>
              <a:off x="631865" y="3466877"/>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600" b="1">
                  <a:solidFill>
                    <a:srgbClr val="009AD7"/>
                  </a:solidFill>
                  <a:latin typeface="Arial"/>
                  <a:ea typeface="Arial"/>
                  <a:cs typeface="Arial"/>
                  <a:sym typeface="Arial"/>
                </a:rPr>
                <a:t>Frances Karamouzis</a:t>
              </a:r>
              <a:endParaRPr/>
            </a:p>
          </p:txBody>
        </p:sp>
        <p:sp>
          <p:nvSpPr>
            <p:cNvPr id="1542" name="Google Shape;1542;p38"/>
            <p:cNvSpPr txBox="1"/>
            <p:nvPr/>
          </p:nvSpPr>
          <p:spPr>
            <a:xfrm>
              <a:off x="631865" y="4129170"/>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600" b="1">
                  <a:solidFill>
                    <a:srgbClr val="009AD7"/>
                  </a:solidFill>
                  <a:latin typeface="Arial"/>
                  <a:ea typeface="Arial"/>
                  <a:cs typeface="Arial"/>
                  <a:sym typeface="Arial"/>
                </a:rPr>
                <a:t>Avivah Litan</a:t>
              </a:r>
              <a:endParaRPr sz="1600" b="1">
                <a:solidFill>
                  <a:srgbClr val="009AD7"/>
                </a:solidFill>
                <a:latin typeface="Arial"/>
                <a:ea typeface="Arial"/>
                <a:cs typeface="Arial"/>
                <a:sym typeface="Arial"/>
              </a:endParaRPr>
            </a:p>
          </p:txBody>
        </p:sp>
        <p:sp>
          <p:nvSpPr>
            <p:cNvPr id="1543" name="Google Shape;1543;p38"/>
            <p:cNvSpPr txBox="1"/>
            <p:nvPr/>
          </p:nvSpPr>
          <p:spPr>
            <a:xfrm>
              <a:off x="4735555" y="4791463"/>
              <a:ext cx="2955074" cy="612915"/>
            </a:xfrm>
            <a:prstGeom prst="rect">
              <a:avLst/>
            </a:prstGeom>
            <a:noFill/>
            <a:ln>
              <a:noFill/>
            </a:ln>
          </p:spPr>
          <p:txBody>
            <a:bodyPr spcFirstLastPara="1" wrap="square" lIns="365750" tIns="45700" rIns="0" bIns="45700" anchor="ctr" anchorCtr="0">
              <a:noAutofit/>
            </a:bodyPr>
            <a:lstStyle/>
            <a:p>
              <a:pPr marL="0" marR="0" lvl="0" indent="0" algn="l" rtl="0">
                <a:spcBef>
                  <a:spcPts val="0"/>
                </a:spcBef>
                <a:spcAft>
                  <a:spcPts val="0"/>
                </a:spcAft>
                <a:buNone/>
              </a:pPr>
              <a:r>
                <a:rPr lang="en-US" sz="1600" b="1">
                  <a:solidFill>
                    <a:srgbClr val="009AD7"/>
                  </a:solidFill>
                  <a:latin typeface="Arial"/>
                  <a:ea typeface="Arial"/>
                  <a:cs typeface="Arial"/>
                  <a:sym typeface="Arial"/>
                </a:rPr>
                <a:t>Autumn Stanish</a:t>
              </a:r>
              <a:endParaRPr sz="1600" b="1">
                <a:solidFill>
                  <a:srgbClr val="009AD7"/>
                </a:solidFill>
                <a:latin typeface="Arial"/>
                <a:ea typeface="Arial"/>
                <a:cs typeface="Arial"/>
                <a:sym typeface="Arial"/>
              </a:endParaRPr>
            </a:p>
          </p:txBody>
        </p:sp>
        <p:sp>
          <p:nvSpPr>
            <p:cNvPr id="1544" name="Google Shape;1544;p38"/>
            <p:cNvSpPr txBox="1"/>
            <p:nvPr/>
          </p:nvSpPr>
          <p:spPr>
            <a:xfrm>
              <a:off x="4391859" y="4129169"/>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600" b="1">
                  <a:solidFill>
                    <a:srgbClr val="009AD7"/>
                  </a:solidFill>
                  <a:latin typeface="Arial"/>
                  <a:ea typeface="Arial"/>
                  <a:cs typeface="Arial"/>
                  <a:sym typeface="Arial"/>
                </a:rPr>
                <a:t>Tim Zimmerman</a:t>
              </a:r>
              <a:endParaRPr/>
            </a:p>
          </p:txBody>
        </p:sp>
        <p:sp>
          <p:nvSpPr>
            <p:cNvPr id="1545" name="Google Shape;1545;p38"/>
            <p:cNvSpPr txBox="1"/>
            <p:nvPr/>
          </p:nvSpPr>
          <p:spPr>
            <a:xfrm>
              <a:off x="4391859" y="2804583"/>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600" b="1">
                  <a:solidFill>
                    <a:srgbClr val="009AD7"/>
                  </a:solidFill>
                  <a:latin typeface="Arial"/>
                  <a:ea typeface="Arial"/>
                  <a:cs typeface="Arial"/>
                  <a:sym typeface="Arial"/>
                </a:rPr>
                <a:t>Gregor Petri</a:t>
              </a:r>
              <a:endParaRPr/>
            </a:p>
          </p:txBody>
        </p:sp>
        <p:sp>
          <p:nvSpPr>
            <p:cNvPr id="1546" name="Google Shape;1546;p38"/>
            <p:cNvSpPr txBox="1"/>
            <p:nvPr/>
          </p:nvSpPr>
          <p:spPr>
            <a:xfrm>
              <a:off x="4391859" y="3466876"/>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600" b="1">
                  <a:solidFill>
                    <a:srgbClr val="009AD7"/>
                  </a:solidFill>
                  <a:latin typeface="Arial"/>
                  <a:ea typeface="Arial"/>
                  <a:cs typeface="Arial"/>
                  <a:sym typeface="Arial"/>
                </a:rPr>
                <a:t>Paul Delory</a:t>
              </a:r>
              <a:endParaRPr sz="1600" b="1">
                <a:solidFill>
                  <a:srgbClr val="009AD7"/>
                </a:solidFill>
                <a:latin typeface="Arial"/>
                <a:ea typeface="Arial"/>
                <a:cs typeface="Arial"/>
                <a:sym typeface="Arial"/>
              </a:endParaRPr>
            </a:p>
          </p:txBody>
        </p:sp>
      </p:grpSp>
      <p:grpSp>
        <p:nvGrpSpPr>
          <p:cNvPr id="1547" name="Google Shape;1547;p38"/>
          <p:cNvGrpSpPr/>
          <p:nvPr/>
        </p:nvGrpSpPr>
        <p:grpSpPr>
          <a:xfrm>
            <a:off x="479463" y="2483478"/>
            <a:ext cx="11233071" cy="2599795"/>
            <a:chOff x="631865" y="2804583"/>
            <a:chExt cx="11233071" cy="2599795"/>
          </a:xfrm>
        </p:grpSpPr>
        <p:sp>
          <p:nvSpPr>
            <p:cNvPr id="1548" name="Google Shape;1548;p38"/>
            <p:cNvSpPr txBox="1"/>
            <p:nvPr/>
          </p:nvSpPr>
          <p:spPr>
            <a:xfrm>
              <a:off x="8151850" y="4129170"/>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u="sng">
                  <a:solidFill>
                    <a:schemeClr val="lt1"/>
                  </a:solidFill>
                  <a:latin typeface="Arial"/>
                  <a:ea typeface="Arial"/>
                  <a:cs typeface="Arial"/>
                  <a:sym typeface="Arial"/>
                  <a:hlinkClick r:id="rId4">
                    <a:extLst>
                      <a:ext uri="{A12FA001-AC4F-418D-AE19-62706E023703}">
                        <ahyp:hlinkClr xmlns:ahyp="http://schemas.microsoft.com/office/drawing/2018/hyperlinkcolor" xmlns="" val="tx"/>
                      </a:ext>
                    </a:extLst>
                  </a:hlinkClick>
                </a:rPr>
                <a:t>Metaverse</a:t>
              </a:r>
              <a:endParaRPr sz="1800" b="1">
                <a:solidFill>
                  <a:schemeClr val="lt1"/>
                </a:solidFill>
                <a:latin typeface="Arial"/>
                <a:ea typeface="Arial"/>
                <a:cs typeface="Arial"/>
                <a:sym typeface="Arial"/>
              </a:endParaRPr>
            </a:p>
          </p:txBody>
        </p:sp>
        <p:sp>
          <p:nvSpPr>
            <p:cNvPr id="1549" name="Google Shape;1549;p38"/>
            <p:cNvSpPr txBox="1"/>
            <p:nvPr/>
          </p:nvSpPr>
          <p:spPr>
            <a:xfrm>
              <a:off x="8151850" y="3466877"/>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u="sng">
                  <a:solidFill>
                    <a:schemeClr val="lt1"/>
                  </a:solidFill>
                  <a:latin typeface="Arial"/>
                  <a:ea typeface="Arial"/>
                  <a:cs typeface="Arial"/>
                  <a:sym typeface="Arial"/>
                  <a:hlinkClick r:id="rId5">
                    <a:extLst>
                      <a:ext uri="{A12FA001-AC4F-418D-AE19-62706E023703}">
                        <ahyp:hlinkClr xmlns:ahyp="http://schemas.microsoft.com/office/drawing/2018/hyperlinkcolor" xmlns="" val="tx"/>
                      </a:ext>
                    </a:extLst>
                  </a:hlinkClick>
                </a:rPr>
                <a:t>Adaptive AI</a:t>
              </a:r>
              <a:endParaRPr sz="1800" b="1">
                <a:solidFill>
                  <a:schemeClr val="lt1"/>
                </a:solidFill>
                <a:latin typeface="Arial"/>
                <a:ea typeface="Arial"/>
                <a:cs typeface="Arial"/>
                <a:sym typeface="Arial"/>
              </a:endParaRPr>
            </a:p>
          </p:txBody>
        </p:sp>
        <p:sp>
          <p:nvSpPr>
            <p:cNvPr id="1550" name="Google Shape;1550;p38"/>
            <p:cNvSpPr txBox="1"/>
            <p:nvPr/>
          </p:nvSpPr>
          <p:spPr>
            <a:xfrm>
              <a:off x="8151850" y="2804584"/>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u="sng">
                  <a:solidFill>
                    <a:schemeClr val="lt1"/>
                  </a:solidFill>
                  <a:latin typeface="Arial"/>
                  <a:ea typeface="Arial"/>
                  <a:cs typeface="Arial"/>
                  <a:sym typeface="Arial"/>
                  <a:hlinkClick r:id="rId6">
                    <a:extLst>
                      <a:ext uri="{A12FA001-AC4F-418D-AE19-62706E023703}">
                        <ahyp:hlinkClr xmlns:ahyp="http://schemas.microsoft.com/office/drawing/2018/hyperlinkcolor" xmlns="" val="tx"/>
                      </a:ext>
                    </a:extLst>
                  </a:hlinkClick>
                </a:rPr>
                <a:t>Superapps</a:t>
              </a:r>
              <a:endParaRPr sz="1800" b="1">
                <a:solidFill>
                  <a:schemeClr val="lt1"/>
                </a:solidFill>
                <a:latin typeface="Arial"/>
                <a:ea typeface="Arial"/>
                <a:cs typeface="Arial"/>
                <a:sym typeface="Arial"/>
              </a:endParaRPr>
            </a:p>
          </p:txBody>
        </p:sp>
        <p:sp>
          <p:nvSpPr>
            <p:cNvPr id="1551" name="Google Shape;1551;p38"/>
            <p:cNvSpPr txBox="1"/>
            <p:nvPr/>
          </p:nvSpPr>
          <p:spPr>
            <a:xfrm>
              <a:off x="631865" y="2804584"/>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u="sng">
                  <a:solidFill>
                    <a:schemeClr val="lt1"/>
                  </a:solidFill>
                  <a:latin typeface="Arial"/>
                  <a:ea typeface="Arial"/>
                  <a:cs typeface="Arial"/>
                  <a:sym typeface="Arial"/>
                  <a:hlinkClick r:id="rId7">
                    <a:extLst>
                      <a:ext uri="{A12FA001-AC4F-418D-AE19-62706E023703}">
                        <ahyp:hlinkClr xmlns:ahyp="http://schemas.microsoft.com/office/drawing/2018/hyperlinkcolor" xmlns="" val="tx"/>
                      </a:ext>
                    </a:extLst>
                  </a:hlinkClick>
                </a:rPr>
                <a:t>Digital Immune System</a:t>
              </a:r>
              <a:endParaRPr sz="1800" b="1">
                <a:solidFill>
                  <a:schemeClr val="lt1"/>
                </a:solidFill>
                <a:latin typeface="Arial"/>
                <a:ea typeface="Arial"/>
                <a:cs typeface="Arial"/>
                <a:sym typeface="Arial"/>
              </a:endParaRPr>
            </a:p>
          </p:txBody>
        </p:sp>
        <p:sp>
          <p:nvSpPr>
            <p:cNvPr id="1552" name="Google Shape;1552;p38"/>
            <p:cNvSpPr txBox="1"/>
            <p:nvPr/>
          </p:nvSpPr>
          <p:spPr>
            <a:xfrm>
              <a:off x="631865" y="3466877"/>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u="sng">
                  <a:solidFill>
                    <a:schemeClr val="lt1"/>
                  </a:solidFill>
                  <a:latin typeface="Arial"/>
                  <a:ea typeface="Arial"/>
                  <a:cs typeface="Arial"/>
                  <a:sym typeface="Arial"/>
                  <a:hlinkClick r:id="rId8">
                    <a:extLst>
                      <a:ext uri="{A12FA001-AC4F-418D-AE19-62706E023703}">
                        <ahyp:hlinkClr xmlns:ahyp="http://schemas.microsoft.com/office/drawing/2018/hyperlinkcolor" xmlns="" val="tx"/>
                      </a:ext>
                    </a:extLst>
                  </a:hlinkClick>
                </a:rPr>
                <a:t>Applied Observability</a:t>
              </a:r>
              <a:endParaRPr sz="1800" b="1">
                <a:solidFill>
                  <a:schemeClr val="lt1"/>
                </a:solidFill>
                <a:latin typeface="Arial"/>
                <a:ea typeface="Arial"/>
                <a:cs typeface="Arial"/>
                <a:sym typeface="Arial"/>
              </a:endParaRPr>
            </a:p>
          </p:txBody>
        </p:sp>
        <p:sp>
          <p:nvSpPr>
            <p:cNvPr id="1553" name="Google Shape;1553;p38"/>
            <p:cNvSpPr txBox="1"/>
            <p:nvPr/>
          </p:nvSpPr>
          <p:spPr>
            <a:xfrm>
              <a:off x="631865" y="4129170"/>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u="sng">
                  <a:solidFill>
                    <a:schemeClr val="lt1"/>
                  </a:solidFill>
                  <a:latin typeface="Arial"/>
                  <a:ea typeface="Arial"/>
                  <a:cs typeface="Arial"/>
                  <a:sym typeface="Arial"/>
                  <a:hlinkClick r:id="rId9">
                    <a:extLst>
                      <a:ext uri="{A12FA001-AC4F-418D-AE19-62706E023703}">
                        <ahyp:hlinkClr xmlns:ahyp="http://schemas.microsoft.com/office/drawing/2018/hyperlinkcolor" xmlns="" val="tx"/>
                      </a:ext>
                    </a:extLst>
                  </a:hlinkClick>
                </a:rPr>
                <a:t>AI TRiSM</a:t>
              </a:r>
              <a:endParaRPr sz="1800" b="1">
                <a:solidFill>
                  <a:schemeClr val="lt1"/>
                </a:solidFill>
                <a:latin typeface="Arial"/>
                <a:ea typeface="Arial"/>
                <a:cs typeface="Arial"/>
                <a:sym typeface="Arial"/>
              </a:endParaRPr>
            </a:p>
          </p:txBody>
        </p:sp>
        <p:sp>
          <p:nvSpPr>
            <p:cNvPr id="1554" name="Google Shape;1554;p38"/>
            <p:cNvSpPr txBox="1"/>
            <p:nvPr/>
          </p:nvSpPr>
          <p:spPr>
            <a:xfrm>
              <a:off x="631866" y="4791463"/>
              <a:ext cx="11233070" cy="612915"/>
            </a:xfrm>
            <a:prstGeom prst="rect">
              <a:avLst/>
            </a:prstGeom>
            <a:noFill/>
            <a:ln>
              <a:noFill/>
            </a:ln>
          </p:spPr>
          <p:txBody>
            <a:bodyPr spcFirstLastPara="1" wrap="square" lIns="365750" tIns="45700" rIns="0" bIns="45700" anchor="ctr" anchorCtr="0">
              <a:noAutofit/>
            </a:bodyPr>
            <a:lstStyle/>
            <a:p>
              <a:pPr marL="0" marR="0" lvl="0" indent="0" algn="ctr" rtl="0">
                <a:spcBef>
                  <a:spcPts val="0"/>
                </a:spcBef>
                <a:spcAft>
                  <a:spcPts val="0"/>
                </a:spcAft>
                <a:buNone/>
              </a:pPr>
              <a:r>
                <a:rPr lang="en-US" sz="1800" b="1" u="sng">
                  <a:solidFill>
                    <a:schemeClr val="lt1"/>
                  </a:solidFill>
                  <a:latin typeface="Arial"/>
                  <a:ea typeface="Arial"/>
                  <a:cs typeface="Arial"/>
                  <a:sym typeface="Arial"/>
                  <a:hlinkClick r:id="rId10">
                    <a:extLst>
                      <a:ext uri="{A12FA001-AC4F-418D-AE19-62706E023703}">
                        <ahyp:hlinkClr xmlns:ahyp="http://schemas.microsoft.com/office/drawing/2018/hyperlinkcolor" xmlns="" val="tx"/>
                      </a:ext>
                    </a:extLst>
                  </a:hlinkClick>
                </a:rPr>
                <a:t>Sustainable Technology</a:t>
              </a:r>
              <a:endParaRPr sz="1800" b="1">
                <a:solidFill>
                  <a:schemeClr val="lt1"/>
                </a:solidFill>
                <a:latin typeface="Arial"/>
                <a:ea typeface="Arial"/>
                <a:cs typeface="Arial"/>
                <a:sym typeface="Arial"/>
              </a:endParaRPr>
            </a:p>
          </p:txBody>
        </p:sp>
        <p:sp>
          <p:nvSpPr>
            <p:cNvPr id="1555" name="Google Shape;1555;p38"/>
            <p:cNvSpPr txBox="1"/>
            <p:nvPr/>
          </p:nvSpPr>
          <p:spPr>
            <a:xfrm>
              <a:off x="4391859" y="4129169"/>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u="sng">
                  <a:solidFill>
                    <a:schemeClr val="lt1"/>
                  </a:solidFill>
                  <a:latin typeface="Arial"/>
                  <a:ea typeface="Arial"/>
                  <a:cs typeface="Arial"/>
                  <a:sym typeface="Arial"/>
                  <a:hlinkClick r:id="rId11">
                    <a:extLst>
                      <a:ext uri="{A12FA001-AC4F-418D-AE19-62706E023703}">
                        <ahyp:hlinkClr xmlns:ahyp="http://schemas.microsoft.com/office/drawing/2018/hyperlinkcolor" xmlns="" val="tx"/>
                      </a:ext>
                    </a:extLst>
                  </a:hlinkClick>
                </a:rPr>
                <a:t>Wireless-Value Realization</a:t>
              </a:r>
              <a:endParaRPr sz="1800" b="1">
                <a:solidFill>
                  <a:schemeClr val="lt1"/>
                </a:solidFill>
                <a:latin typeface="Arial"/>
                <a:ea typeface="Arial"/>
                <a:cs typeface="Arial"/>
                <a:sym typeface="Arial"/>
              </a:endParaRPr>
            </a:p>
          </p:txBody>
        </p:sp>
        <p:sp>
          <p:nvSpPr>
            <p:cNvPr id="1556" name="Google Shape;1556;p38"/>
            <p:cNvSpPr txBox="1"/>
            <p:nvPr/>
          </p:nvSpPr>
          <p:spPr>
            <a:xfrm>
              <a:off x="4391859" y="2804583"/>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u="sng">
                  <a:solidFill>
                    <a:schemeClr val="lt1"/>
                  </a:solidFill>
                  <a:latin typeface="Arial"/>
                  <a:ea typeface="Arial"/>
                  <a:cs typeface="Arial"/>
                  <a:sym typeface="Arial"/>
                  <a:hlinkClick r:id="rId12">
                    <a:extLst>
                      <a:ext uri="{A12FA001-AC4F-418D-AE19-62706E023703}">
                        <ahyp:hlinkClr xmlns:ahyp="http://schemas.microsoft.com/office/drawing/2018/hyperlinkcolor" xmlns="" val="tx"/>
                      </a:ext>
                    </a:extLst>
                  </a:hlinkClick>
                </a:rPr>
                <a:t>Industry Cloud Platforms</a:t>
              </a:r>
              <a:endParaRPr sz="1800" b="1">
                <a:solidFill>
                  <a:schemeClr val="lt1"/>
                </a:solidFill>
                <a:latin typeface="Arial"/>
                <a:ea typeface="Arial"/>
                <a:cs typeface="Arial"/>
                <a:sym typeface="Arial"/>
              </a:endParaRPr>
            </a:p>
          </p:txBody>
        </p:sp>
        <p:sp>
          <p:nvSpPr>
            <p:cNvPr id="1557" name="Google Shape;1557;p38"/>
            <p:cNvSpPr txBox="1"/>
            <p:nvPr/>
          </p:nvSpPr>
          <p:spPr>
            <a:xfrm>
              <a:off x="4391859" y="3466876"/>
              <a:ext cx="3713085"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u="sng">
                  <a:solidFill>
                    <a:schemeClr val="lt1"/>
                  </a:solidFill>
                  <a:latin typeface="Arial"/>
                  <a:ea typeface="Arial"/>
                  <a:cs typeface="Arial"/>
                  <a:sym typeface="Arial"/>
                  <a:hlinkClick r:id="rId13">
                    <a:extLst>
                      <a:ext uri="{A12FA001-AC4F-418D-AE19-62706E023703}">
                        <ahyp:hlinkClr xmlns:ahyp="http://schemas.microsoft.com/office/drawing/2018/hyperlinkcolor" xmlns="" val="tx"/>
                      </a:ext>
                    </a:extLst>
                  </a:hlinkClick>
                </a:rPr>
                <a:t>Platform Engineering</a:t>
              </a:r>
              <a:endParaRPr sz="1800" b="1">
                <a:solidFill>
                  <a:schemeClr val="lt1"/>
                </a:solidFill>
                <a:latin typeface="Arial"/>
                <a:ea typeface="Arial"/>
                <a:cs typeface="Arial"/>
                <a:sym typeface="Arial"/>
              </a:endParaRPr>
            </a:p>
          </p:txBody>
        </p:sp>
      </p:grpSp>
      <p:sp>
        <p:nvSpPr>
          <p:cNvPr id="1558" name="Google Shape;1558;p38"/>
          <p:cNvSpPr txBox="1"/>
          <p:nvPr/>
        </p:nvSpPr>
        <p:spPr>
          <a:xfrm>
            <a:off x="479461" y="1490039"/>
            <a:ext cx="11233070" cy="612915"/>
          </a:xfrm>
          <a:prstGeom prst="rect">
            <a:avLst/>
          </a:prstGeom>
          <a:no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600" b="1">
                <a:solidFill>
                  <a:srgbClr val="009AD7"/>
                </a:solidFill>
                <a:latin typeface="Arial"/>
                <a:ea typeface="Arial"/>
                <a:cs typeface="Arial"/>
                <a:sym typeface="Arial"/>
              </a:rPr>
              <a:t>Gilbert van der Heiden, David Groombridge</a:t>
            </a:r>
            <a:endParaRPr/>
          </a:p>
        </p:txBody>
      </p:sp>
      <p:sp>
        <p:nvSpPr>
          <p:cNvPr id="1559" name="Google Shape;1559;p38"/>
          <p:cNvSpPr/>
          <p:nvPr/>
        </p:nvSpPr>
        <p:spPr>
          <a:xfrm>
            <a:off x="868680" y="5347176"/>
            <a:ext cx="10454640" cy="863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Research Links and Lead Analysts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856"/>
        </a:solidFill>
        <a:effectLst/>
      </p:bgPr>
    </p:bg>
    <p:spTree>
      <p:nvGrpSpPr>
        <p:cNvPr id="1" name="Shape 1563"/>
        <p:cNvGrpSpPr/>
        <p:nvPr/>
      </p:nvGrpSpPr>
      <p:grpSpPr>
        <a:xfrm>
          <a:off x="0" y="0"/>
          <a:ext cx="0" cy="0"/>
          <a:chOff x="0" y="0"/>
          <a:chExt cx="0" cy="0"/>
        </a:xfrm>
      </p:grpSpPr>
      <p:sp>
        <p:nvSpPr>
          <p:cNvPr id="1564" name="Google Shape;1564;p39"/>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FFFFF"/>
              </a:buClr>
              <a:buSzPts val="3200"/>
              <a:buFont typeface="Arial Black"/>
              <a:buNone/>
            </a:pPr>
            <a:r>
              <a:rPr lang="en-US">
                <a:solidFill>
                  <a:srgbClr val="FFFFFF"/>
                </a:solidFill>
              </a:rPr>
              <a:t>Recommended Gartner Research</a:t>
            </a:r>
            <a:endParaRPr/>
          </a:p>
        </p:txBody>
      </p:sp>
      <p:sp>
        <p:nvSpPr>
          <p:cNvPr id="1565" name="Google Shape;1565;p39"/>
          <p:cNvSpPr txBox="1">
            <a:spLocks noGrp="1"/>
          </p:cNvSpPr>
          <p:nvPr>
            <p:ph type="body" idx="1"/>
          </p:nvPr>
        </p:nvSpPr>
        <p:spPr>
          <a:xfrm>
            <a:off x="457200" y="1527175"/>
            <a:ext cx="11276013" cy="4460873"/>
          </a:xfrm>
          <a:prstGeom prst="rect">
            <a:avLst/>
          </a:prstGeom>
          <a:noFill/>
          <a:ln>
            <a:noFill/>
          </a:ln>
        </p:spPr>
        <p:txBody>
          <a:bodyPr spcFirstLastPara="1" wrap="square" lIns="0" tIns="0" rIns="0" bIns="0" anchor="t" anchorCtr="0">
            <a:noAutofit/>
          </a:bodyPr>
          <a:lstStyle/>
          <a:p>
            <a:pPr marL="274320" marR="0" lvl="0" indent="-274320" algn="l" rtl="0">
              <a:lnSpc>
                <a:spcPct val="90000"/>
              </a:lnSpc>
              <a:spcBef>
                <a:spcPts val="0"/>
              </a:spcBef>
              <a:spcAft>
                <a:spcPts val="0"/>
              </a:spcAft>
              <a:buClr>
                <a:schemeClr val="lt1"/>
              </a:buClr>
              <a:buSzPts val="2340"/>
              <a:buChar char="•"/>
            </a:pPr>
            <a:r>
              <a:rPr lang="en-US" sz="1800" b="1" i="0" u="sng" strike="noStrike" cap="none" dirty="0">
                <a:solidFill>
                  <a:schemeClr val="hlink"/>
                </a:solidFill>
                <a:latin typeface="Arial"/>
                <a:ea typeface="Arial"/>
                <a:cs typeface="Arial"/>
                <a:sym typeface="Arial"/>
                <a:hlinkClick r:id="rId3"/>
              </a:rPr>
              <a:t>Top Strategic Technology Trends for 2023</a:t>
            </a:r>
            <a:r>
              <a:rPr lang="en-US" sz="1800" b="0" i="0" u="none" strike="noStrike" cap="none" dirty="0">
                <a:solidFill>
                  <a:srgbClr val="FFFFFF"/>
                </a:solidFill>
                <a:latin typeface="Arial"/>
                <a:ea typeface="Arial"/>
                <a:cs typeface="Arial"/>
                <a:sym typeface="Arial"/>
              </a:rPr>
              <a:t/>
            </a:r>
            <a:br>
              <a:rPr lang="en-US" sz="1800" b="0" i="0" u="none" strike="noStrike" cap="none" dirty="0">
                <a:solidFill>
                  <a:srgbClr val="FFFFFF"/>
                </a:solidFill>
                <a:latin typeface="Arial"/>
                <a:ea typeface="Arial"/>
                <a:cs typeface="Arial"/>
                <a:sym typeface="Arial"/>
              </a:rPr>
            </a:br>
            <a:r>
              <a:rPr lang="en-US" sz="1800" b="0" i="0" u="none" strike="noStrike" cap="none" dirty="0">
                <a:solidFill>
                  <a:srgbClr val="FFFFFF"/>
                </a:solidFill>
                <a:latin typeface="Arial"/>
                <a:ea typeface="Arial"/>
                <a:cs typeface="Arial"/>
                <a:sym typeface="Arial"/>
              </a:rPr>
              <a:t>Gilbert van der </a:t>
            </a:r>
            <a:r>
              <a:rPr lang="en-US" sz="1800" b="0" i="0" u="none" strike="noStrike" cap="none" dirty="0" err="1">
                <a:solidFill>
                  <a:srgbClr val="FFFFFF"/>
                </a:solidFill>
                <a:latin typeface="Arial"/>
                <a:ea typeface="Arial"/>
                <a:cs typeface="Arial"/>
                <a:sym typeface="Arial"/>
              </a:rPr>
              <a:t>Heiden</a:t>
            </a:r>
            <a:r>
              <a:rPr lang="en-US" sz="1800" b="0" i="0" u="none" strike="noStrike" cap="none" dirty="0">
                <a:solidFill>
                  <a:srgbClr val="FFFFFF"/>
                </a:solidFill>
                <a:latin typeface="Arial"/>
                <a:ea typeface="Arial"/>
                <a:cs typeface="Arial"/>
                <a:sym typeface="Arial"/>
              </a:rPr>
              <a:t>, David </a:t>
            </a:r>
            <a:r>
              <a:rPr lang="en-US" sz="1800" b="0" i="0" u="none" strike="noStrike" cap="none" dirty="0" err="1">
                <a:solidFill>
                  <a:srgbClr val="FFFFFF"/>
                </a:solidFill>
                <a:latin typeface="Arial"/>
                <a:ea typeface="Arial"/>
                <a:cs typeface="Arial"/>
                <a:sym typeface="Arial"/>
              </a:rPr>
              <a:t>Groombridge</a:t>
            </a:r>
            <a:r>
              <a:rPr lang="en-US" sz="1800" dirty="0">
                <a:solidFill>
                  <a:srgbClr val="FFFFFF"/>
                </a:solidFill>
                <a:latin typeface="Arial"/>
                <a:ea typeface="Arial"/>
                <a:cs typeface="Arial"/>
                <a:sym typeface="Arial"/>
              </a:rPr>
              <a:t> </a:t>
            </a:r>
            <a:r>
              <a:rPr lang="en-US" sz="1800" b="0" i="0" u="none" strike="noStrike" cap="none" dirty="0">
                <a:solidFill>
                  <a:srgbClr val="FFFFFF"/>
                </a:solidFill>
                <a:latin typeface="Arial"/>
                <a:ea typeface="Arial"/>
                <a:cs typeface="Arial"/>
                <a:sym typeface="Arial"/>
              </a:rPr>
              <a:t>and others</a:t>
            </a:r>
            <a:endParaRPr sz="1800" b="0" i="0" u="sng" strike="noStrike" cap="none" dirty="0">
              <a:solidFill>
                <a:srgbClr val="FFFFFF"/>
              </a:solidFill>
              <a:latin typeface="Arial"/>
              <a:ea typeface="Arial"/>
              <a:cs typeface="Arial"/>
              <a:sym typeface="Arial"/>
              <a:hlinkClick r:id="rId4">
                <a:extLst>
                  <a:ext uri="{A12FA001-AC4F-418D-AE19-62706E023703}">
                    <ahyp:hlinkClr xmlns:ahyp="http://schemas.microsoft.com/office/drawing/2018/hyperlinkcolor" xmlns="" val="tx"/>
                  </a:ext>
                </a:extLst>
              </a:hlinkClick>
            </a:endParaRPr>
          </a:p>
          <a:p>
            <a:pPr marL="274320" marR="0" lvl="0" indent="-274320" algn="l" rtl="0">
              <a:lnSpc>
                <a:spcPct val="90000"/>
              </a:lnSpc>
              <a:spcBef>
                <a:spcPts val="1200"/>
              </a:spcBef>
              <a:spcAft>
                <a:spcPts val="0"/>
              </a:spcAft>
              <a:buClr>
                <a:srgbClr val="FFFFFF"/>
              </a:buClr>
              <a:buSzPts val="2340"/>
              <a:buChar char="•"/>
            </a:pPr>
            <a:r>
              <a:rPr lang="en-US" sz="1800" b="1" i="0" u="sng" strike="noStrike" cap="none" dirty="0">
                <a:solidFill>
                  <a:srgbClr val="FFFFFF"/>
                </a:solidFill>
                <a:latin typeface="Arial"/>
                <a:ea typeface="Arial"/>
                <a:cs typeface="Arial"/>
                <a:sym typeface="Arial"/>
                <a:hlinkClick r:id="rId5">
                  <a:extLst>
                    <a:ext uri="{A12FA001-AC4F-418D-AE19-62706E023703}">
                      <ahyp:hlinkClr xmlns:ahyp="http://schemas.microsoft.com/office/drawing/2018/hyperlinkcolor" xmlns="" val="tx"/>
                    </a:ext>
                  </a:extLst>
                </a:hlinkClick>
              </a:rPr>
              <a:t>Improve Software Quality by Building Digital Immunity</a:t>
            </a:r>
            <a:r>
              <a:rPr lang="en-US" sz="2000" b="0" i="0" u="none" strike="noStrike" cap="none" dirty="0">
                <a:solidFill>
                  <a:srgbClr val="FFFFFF"/>
                </a:solidFill>
                <a:latin typeface="Arial"/>
                <a:ea typeface="Arial"/>
                <a:cs typeface="Arial"/>
                <a:sym typeface="Arial"/>
              </a:rPr>
              <a:t/>
            </a:r>
            <a:br>
              <a:rPr lang="en-US" sz="2000" b="0" i="0" u="none" strike="noStrike" cap="none" dirty="0">
                <a:solidFill>
                  <a:srgbClr val="FFFFFF"/>
                </a:solidFill>
                <a:latin typeface="Arial"/>
                <a:ea typeface="Arial"/>
                <a:cs typeface="Arial"/>
                <a:sym typeface="Arial"/>
              </a:rPr>
            </a:br>
            <a:r>
              <a:rPr lang="en-US" sz="1600" b="0" i="0" u="none" strike="noStrike" cap="none" dirty="0">
                <a:solidFill>
                  <a:srgbClr val="FFFFFF"/>
                </a:solidFill>
                <a:latin typeface="Arial"/>
                <a:ea typeface="Arial"/>
                <a:cs typeface="Arial"/>
                <a:sym typeface="Arial"/>
              </a:rPr>
              <a:t>Joachim </a:t>
            </a:r>
            <a:r>
              <a:rPr lang="en-US" sz="1600" b="0" i="0" u="none" strike="noStrike" cap="none" dirty="0" err="1">
                <a:solidFill>
                  <a:srgbClr val="FFFFFF"/>
                </a:solidFill>
                <a:latin typeface="Arial"/>
                <a:ea typeface="Arial"/>
                <a:cs typeface="Arial"/>
                <a:sym typeface="Arial"/>
              </a:rPr>
              <a:t>Herschmann</a:t>
            </a:r>
            <a:endParaRPr sz="1600" b="0" i="0" u="none" strike="noStrike" cap="none" dirty="0">
              <a:solidFill>
                <a:srgbClr val="FFFFFF"/>
              </a:solidFill>
              <a:latin typeface="Arial"/>
              <a:ea typeface="Arial"/>
              <a:cs typeface="Arial"/>
              <a:sym typeface="Arial"/>
            </a:endParaRPr>
          </a:p>
          <a:p>
            <a:pPr marL="274320" marR="0" lvl="0" indent="-274320" algn="l" rtl="0">
              <a:lnSpc>
                <a:spcPct val="90000"/>
              </a:lnSpc>
              <a:spcBef>
                <a:spcPts val="1200"/>
              </a:spcBef>
              <a:spcAft>
                <a:spcPts val="0"/>
              </a:spcAft>
              <a:buClr>
                <a:srgbClr val="FFFFFF"/>
              </a:buClr>
              <a:buSzPts val="2340"/>
              <a:buChar char="•"/>
            </a:pPr>
            <a:r>
              <a:rPr lang="en-US" sz="1800" b="1" i="0" u="sng" strike="noStrike" cap="none" dirty="0">
                <a:solidFill>
                  <a:srgbClr val="FFFFFF"/>
                </a:solidFill>
                <a:latin typeface="Arial"/>
                <a:ea typeface="Arial"/>
                <a:cs typeface="Arial"/>
                <a:sym typeface="Arial"/>
                <a:hlinkClick r:id="rId6">
                  <a:extLst>
                    <a:ext uri="{A12FA001-AC4F-418D-AE19-62706E023703}">
                      <ahyp:hlinkClr xmlns:ahyp="http://schemas.microsoft.com/office/drawing/2018/hyperlinkcolor" xmlns="" val="tx"/>
                    </a:ext>
                  </a:extLst>
                </a:hlinkClick>
              </a:rPr>
              <a:t>Market Guide for AI Trust, Risk and Security Management</a:t>
            </a:r>
            <a:r>
              <a:rPr lang="en-US" sz="2000" b="0" i="0" u="none" strike="noStrike" cap="none" dirty="0">
                <a:solidFill>
                  <a:srgbClr val="FFFFFF"/>
                </a:solidFill>
                <a:latin typeface="Arial"/>
                <a:ea typeface="Arial"/>
                <a:cs typeface="Arial"/>
                <a:sym typeface="Arial"/>
              </a:rPr>
              <a:t/>
            </a:r>
            <a:br>
              <a:rPr lang="en-US" sz="2000" b="0" i="0" u="none" strike="noStrike" cap="none" dirty="0">
                <a:solidFill>
                  <a:srgbClr val="FFFFFF"/>
                </a:solidFill>
                <a:latin typeface="Arial"/>
                <a:ea typeface="Arial"/>
                <a:cs typeface="Arial"/>
                <a:sym typeface="Arial"/>
              </a:rPr>
            </a:br>
            <a:r>
              <a:rPr lang="en-US" sz="1600" b="0" i="0" u="none" strike="noStrike" cap="none" dirty="0" err="1">
                <a:solidFill>
                  <a:srgbClr val="FFFFFF"/>
                </a:solidFill>
                <a:latin typeface="Arial"/>
                <a:ea typeface="Arial"/>
                <a:cs typeface="Arial"/>
                <a:sym typeface="Arial"/>
              </a:rPr>
              <a:t>Avivah</a:t>
            </a:r>
            <a:r>
              <a:rPr lang="en-US" sz="1600" b="0" i="0" u="none" strike="noStrike" cap="none" dirty="0">
                <a:solidFill>
                  <a:srgbClr val="FFFFFF"/>
                </a:solidFill>
                <a:latin typeface="Arial"/>
                <a:ea typeface="Arial"/>
                <a:cs typeface="Arial"/>
                <a:sym typeface="Arial"/>
              </a:rPr>
              <a:t> </a:t>
            </a:r>
            <a:r>
              <a:rPr lang="en-US" sz="1600" b="0" i="0" u="none" strike="noStrike" cap="none" dirty="0" err="1">
                <a:solidFill>
                  <a:srgbClr val="FFFFFF"/>
                </a:solidFill>
                <a:latin typeface="Arial"/>
                <a:ea typeface="Arial"/>
                <a:cs typeface="Arial"/>
                <a:sym typeface="Arial"/>
              </a:rPr>
              <a:t>Litan</a:t>
            </a:r>
            <a:r>
              <a:rPr lang="en-US" sz="1600" b="0" i="0" u="none" strike="noStrike" cap="none" dirty="0">
                <a:solidFill>
                  <a:srgbClr val="FFFFFF"/>
                </a:solidFill>
                <a:latin typeface="Arial"/>
                <a:ea typeface="Arial"/>
                <a:cs typeface="Arial"/>
                <a:sym typeface="Arial"/>
              </a:rPr>
              <a:t>, Farhan Choudhary and Jeremy </a:t>
            </a:r>
            <a:r>
              <a:rPr lang="en-US" sz="1600" b="0" i="0" u="none" strike="noStrike" cap="none" dirty="0" err="1">
                <a:solidFill>
                  <a:srgbClr val="FFFFFF"/>
                </a:solidFill>
                <a:latin typeface="Arial"/>
                <a:ea typeface="Arial"/>
                <a:cs typeface="Arial"/>
                <a:sym typeface="Arial"/>
              </a:rPr>
              <a:t>D'Hoinne</a:t>
            </a:r>
            <a:endParaRPr sz="1600" b="0" i="0" u="none" strike="noStrike" cap="none" dirty="0">
              <a:solidFill>
                <a:srgbClr val="FFFFFF"/>
              </a:solidFill>
              <a:latin typeface="Arial"/>
              <a:ea typeface="Arial"/>
              <a:cs typeface="Arial"/>
              <a:sym typeface="Arial"/>
            </a:endParaRPr>
          </a:p>
          <a:p>
            <a:pPr marL="274320" marR="0" lvl="0" indent="-274320" algn="l" rtl="0">
              <a:lnSpc>
                <a:spcPct val="90000"/>
              </a:lnSpc>
              <a:spcBef>
                <a:spcPts val="1200"/>
              </a:spcBef>
              <a:spcAft>
                <a:spcPts val="0"/>
              </a:spcAft>
              <a:buClr>
                <a:srgbClr val="FFFFFF"/>
              </a:buClr>
              <a:buSzPts val="2340"/>
              <a:buChar char="•"/>
            </a:pPr>
            <a:r>
              <a:rPr lang="en-US" sz="1800" b="1" i="0" u="sng" strike="noStrike" cap="none" dirty="0">
                <a:solidFill>
                  <a:srgbClr val="FFFFFF"/>
                </a:solidFill>
                <a:latin typeface="Arial"/>
                <a:ea typeface="Arial"/>
                <a:cs typeface="Arial"/>
                <a:sym typeface="Arial"/>
                <a:hlinkClick r:id="rId7">
                  <a:extLst>
                    <a:ext uri="{A12FA001-AC4F-418D-AE19-62706E023703}">
                      <ahyp:hlinkClr xmlns:ahyp="http://schemas.microsoft.com/office/drawing/2018/hyperlinkcolor" xmlns="" val="tx"/>
                    </a:ext>
                  </a:extLst>
                </a:hlinkClick>
              </a:rPr>
              <a:t>Quick Answer: What Makes Industry Cloud Platforms Different From Traditional Cloud Offerings?</a:t>
            </a:r>
            <a:r>
              <a:rPr lang="en-US" sz="2000" b="0" i="0" u="none" strike="noStrike" cap="none" dirty="0">
                <a:solidFill>
                  <a:srgbClr val="FFFFFF"/>
                </a:solidFill>
                <a:latin typeface="Arial"/>
                <a:ea typeface="Arial"/>
                <a:cs typeface="Arial"/>
                <a:sym typeface="Arial"/>
              </a:rPr>
              <a:t/>
            </a:r>
            <a:br>
              <a:rPr lang="en-US" sz="2000" b="0" i="0" u="none" strike="noStrike" cap="none" dirty="0">
                <a:solidFill>
                  <a:srgbClr val="FFFFFF"/>
                </a:solidFill>
                <a:latin typeface="Arial"/>
                <a:ea typeface="Arial"/>
                <a:cs typeface="Arial"/>
                <a:sym typeface="Arial"/>
              </a:rPr>
            </a:br>
            <a:r>
              <a:rPr lang="en-US" sz="1600" b="0" i="0" u="none" strike="noStrike" cap="none" dirty="0">
                <a:solidFill>
                  <a:srgbClr val="FFFFFF"/>
                </a:solidFill>
                <a:latin typeface="Arial"/>
                <a:ea typeface="Arial"/>
                <a:cs typeface="Arial"/>
                <a:sym typeface="Arial"/>
              </a:rPr>
              <a:t>Gregor Petri and </a:t>
            </a:r>
            <a:r>
              <a:rPr lang="en-US" sz="1600" b="0" i="0" u="none" strike="noStrike" cap="none" dirty="0" err="1">
                <a:solidFill>
                  <a:srgbClr val="FFFFFF"/>
                </a:solidFill>
                <a:latin typeface="Arial"/>
                <a:ea typeface="Arial"/>
                <a:cs typeface="Arial"/>
                <a:sym typeface="Arial"/>
              </a:rPr>
              <a:t>Wataru</a:t>
            </a:r>
            <a:r>
              <a:rPr lang="en-US" sz="1600" b="0" i="0" u="none" strike="noStrike" cap="none" dirty="0">
                <a:solidFill>
                  <a:srgbClr val="FFFFFF"/>
                </a:solidFill>
                <a:latin typeface="Arial"/>
                <a:ea typeface="Arial"/>
                <a:cs typeface="Arial"/>
                <a:sym typeface="Arial"/>
              </a:rPr>
              <a:t> </a:t>
            </a:r>
            <a:r>
              <a:rPr lang="en-US" sz="1600" b="0" i="0" u="none" strike="noStrike" cap="none" dirty="0" err="1">
                <a:solidFill>
                  <a:srgbClr val="FFFFFF"/>
                </a:solidFill>
                <a:latin typeface="Arial"/>
                <a:ea typeface="Arial"/>
                <a:cs typeface="Arial"/>
                <a:sym typeface="Arial"/>
              </a:rPr>
              <a:t>Katsurashima</a:t>
            </a:r>
            <a:endParaRPr sz="1600" b="0" i="0" u="none" strike="noStrike" cap="none" dirty="0">
              <a:solidFill>
                <a:srgbClr val="FFFFFF"/>
              </a:solidFill>
              <a:latin typeface="Arial"/>
              <a:ea typeface="Arial"/>
              <a:cs typeface="Arial"/>
              <a:sym typeface="Arial"/>
            </a:endParaRPr>
          </a:p>
          <a:p>
            <a:pPr marL="274320" marR="0" lvl="0" indent="-274320" algn="l" rtl="0">
              <a:lnSpc>
                <a:spcPct val="90000"/>
              </a:lnSpc>
              <a:spcBef>
                <a:spcPts val="1200"/>
              </a:spcBef>
              <a:spcAft>
                <a:spcPts val="0"/>
              </a:spcAft>
              <a:buClr>
                <a:srgbClr val="FFFFFF"/>
              </a:buClr>
              <a:buSzPts val="2340"/>
              <a:buChar char="•"/>
            </a:pPr>
            <a:r>
              <a:rPr lang="en-US" sz="1800" b="1" i="0" u="sng" strike="noStrike" cap="none" dirty="0">
                <a:solidFill>
                  <a:srgbClr val="FFFFFF"/>
                </a:solidFill>
                <a:latin typeface="Arial"/>
                <a:ea typeface="Arial"/>
                <a:cs typeface="Arial"/>
                <a:sym typeface="Arial"/>
                <a:hlinkClick r:id="rId8">
                  <a:extLst>
                    <a:ext uri="{A12FA001-AC4F-418D-AE19-62706E023703}">
                      <ahyp:hlinkClr xmlns:ahyp="http://schemas.microsoft.com/office/drawing/2018/hyperlinkcolor" xmlns="" val="tx"/>
                    </a:ext>
                  </a:extLst>
                </a:hlinkClick>
              </a:rPr>
              <a:t>Quick Answer: What Is a Superapp?</a:t>
            </a:r>
            <a:r>
              <a:rPr lang="en-US" sz="1200" b="0" i="0" u="none" strike="noStrike" cap="none" dirty="0">
                <a:solidFill>
                  <a:srgbClr val="FFFFFF"/>
                </a:solidFill>
                <a:latin typeface="Arial"/>
                <a:ea typeface="Arial"/>
                <a:cs typeface="Arial"/>
                <a:sym typeface="Arial"/>
              </a:rPr>
              <a:t/>
            </a:r>
            <a:br>
              <a:rPr lang="en-US" sz="1200" b="0" i="0" u="none" strike="noStrike" cap="none" dirty="0">
                <a:solidFill>
                  <a:srgbClr val="FFFFFF"/>
                </a:solidFill>
                <a:latin typeface="Arial"/>
                <a:ea typeface="Arial"/>
                <a:cs typeface="Arial"/>
                <a:sym typeface="Arial"/>
              </a:rPr>
            </a:br>
            <a:r>
              <a:rPr lang="en-US" sz="1600" b="0" i="0" u="none" strike="noStrike" cap="none" dirty="0">
                <a:solidFill>
                  <a:srgbClr val="FFFFFF"/>
                </a:solidFill>
                <a:latin typeface="Arial"/>
                <a:ea typeface="Arial"/>
                <a:cs typeface="Arial"/>
                <a:sym typeface="Arial"/>
              </a:rPr>
              <a:t>Jason Wong and Arun </a:t>
            </a:r>
            <a:r>
              <a:rPr lang="en-US" sz="1600" b="0" i="0" u="none" strike="noStrike" cap="none" dirty="0" err="1">
                <a:solidFill>
                  <a:srgbClr val="FFFFFF"/>
                </a:solidFill>
                <a:latin typeface="Arial"/>
                <a:ea typeface="Arial"/>
                <a:cs typeface="Arial"/>
                <a:sym typeface="Arial"/>
              </a:rPr>
              <a:t>Batchu</a:t>
            </a:r>
            <a:endParaRPr sz="1600" b="0" i="0" u="none" strike="noStrike" cap="none" dirty="0">
              <a:solidFill>
                <a:srgbClr val="FFFFFF"/>
              </a:solidFill>
              <a:latin typeface="Arial"/>
              <a:ea typeface="Arial"/>
              <a:cs typeface="Arial"/>
              <a:sym typeface="Arial"/>
            </a:endParaRPr>
          </a:p>
          <a:p>
            <a:pPr marL="274320" marR="0" lvl="0" indent="-274320" algn="l" rtl="0">
              <a:lnSpc>
                <a:spcPct val="90000"/>
              </a:lnSpc>
              <a:spcBef>
                <a:spcPts val="1200"/>
              </a:spcBef>
              <a:spcAft>
                <a:spcPts val="0"/>
              </a:spcAft>
              <a:buClr>
                <a:srgbClr val="FFFFFF"/>
              </a:buClr>
              <a:buSzPts val="2340"/>
              <a:buChar char="•"/>
            </a:pPr>
            <a:r>
              <a:rPr lang="en-US" sz="1800" b="1" i="0" u="sng" strike="noStrike" cap="none" dirty="0">
                <a:solidFill>
                  <a:srgbClr val="FFFFFF"/>
                </a:solidFill>
                <a:latin typeface="Arial"/>
                <a:ea typeface="Arial"/>
                <a:cs typeface="Arial"/>
                <a:sym typeface="Arial"/>
                <a:hlinkClick r:id="rId9">
                  <a:extLst>
                    <a:ext uri="{A12FA001-AC4F-418D-AE19-62706E023703}">
                      <ahyp:hlinkClr xmlns:ahyp="http://schemas.microsoft.com/office/drawing/2018/hyperlinkcolor" xmlns="" val="tx"/>
                    </a:ext>
                  </a:extLst>
                </a:hlinkClick>
              </a:rPr>
              <a:t>Building a Digital Future: The Metaverse</a:t>
            </a:r>
            <a:r>
              <a:rPr lang="en-US" sz="1200" b="0" i="0" u="none" strike="noStrike" cap="none" dirty="0">
                <a:solidFill>
                  <a:srgbClr val="FFFFFF"/>
                </a:solidFill>
                <a:latin typeface="Arial"/>
                <a:ea typeface="Arial"/>
                <a:cs typeface="Arial"/>
                <a:sym typeface="Arial"/>
              </a:rPr>
              <a:t/>
            </a:r>
            <a:br>
              <a:rPr lang="en-US" sz="1200" b="0" i="0" u="none" strike="noStrike" cap="none" dirty="0">
                <a:solidFill>
                  <a:srgbClr val="FFFFFF"/>
                </a:solidFill>
                <a:latin typeface="Arial"/>
                <a:ea typeface="Arial"/>
                <a:cs typeface="Arial"/>
                <a:sym typeface="Arial"/>
              </a:rPr>
            </a:br>
            <a:r>
              <a:rPr lang="en-US" sz="1600" b="0" i="0" u="none" strike="noStrike" cap="none" dirty="0">
                <a:solidFill>
                  <a:srgbClr val="FFFFFF"/>
                </a:solidFill>
                <a:latin typeface="Arial"/>
                <a:ea typeface="Arial"/>
                <a:cs typeface="Arial"/>
                <a:sym typeface="Arial"/>
              </a:rPr>
              <a:t>Marty Resnick and </a:t>
            </a:r>
            <a:r>
              <a:rPr lang="en-US" sz="1600" b="0" i="0" u="none" strike="noStrike" cap="none" dirty="0" err="1">
                <a:solidFill>
                  <a:srgbClr val="FFFFFF"/>
                </a:solidFill>
                <a:latin typeface="Arial"/>
                <a:ea typeface="Arial"/>
                <a:cs typeface="Arial"/>
                <a:sym typeface="Arial"/>
              </a:rPr>
              <a:t>Tuong</a:t>
            </a:r>
            <a:r>
              <a:rPr lang="en-US" sz="1600" b="0" i="0" u="none" strike="noStrike" cap="none" dirty="0">
                <a:solidFill>
                  <a:srgbClr val="FFFFFF"/>
                </a:solidFill>
                <a:latin typeface="Arial"/>
                <a:ea typeface="Arial"/>
                <a:cs typeface="Arial"/>
                <a:sym typeface="Arial"/>
              </a:rPr>
              <a:t> Nguyen</a:t>
            </a:r>
            <a:endParaRPr sz="1600" b="0" i="0" u="sng" strike="noStrike" cap="none" dirty="0">
              <a:solidFill>
                <a:srgbClr val="FFFFFF"/>
              </a:solidFill>
              <a:latin typeface="Arial"/>
              <a:ea typeface="Arial"/>
              <a:cs typeface="Arial"/>
              <a:sym typeface="Arial"/>
              <a:hlinkClick r:id="rId10">
                <a:extLst>
                  <a:ext uri="{A12FA001-AC4F-418D-AE19-62706E023703}">
                    <ahyp:hlinkClr xmlns:ahyp="http://schemas.microsoft.com/office/drawing/2018/hyperlinkcolor" xmlns="" val="tx"/>
                  </a:ext>
                </a:extLst>
              </a:hlinkClick>
            </a:endParaRPr>
          </a:p>
          <a:p>
            <a:pPr marL="274320" marR="0" lvl="0" indent="-274320" algn="l" rtl="0">
              <a:lnSpc>
                <a:spcPct val="90000"/>
              </a:lnSpc>
              <a:spcBef>
                <a:spcPts val="1200"/>
              </a:spcBef>
              <a:spcAft>
                <a:spcPts val="0"/>
              </a:spcAft>
              <a:buClr>
                <a:srgbClr val="FFFFFF"/>
              </a:buClr>
              <a:buSzPts val="2340"/>
              <a:buChar char="•"/>
            </a:pPr>
            <a:r>
              <a:rPr lang="en-US" sz="1800" b="1" i="0" u="sng" strike="noStrike" cap="none" dirty="0">
                <a:solidFill>
                  <a:srgbClr val="FFFFFF"/>
                </a:solidFill>
                <a:latin typeface="Arial"/>
                <a:ea typeface="Arial"/>
                <a:cs typeface="Arial"/>
                <a:sym typeface="Arial"/>
                <a:hlinkClick r:id="rId10">
                  <a:extLst>
                    <a:ext uri="{A12FA001-AC4F-418D-AE19-62706E023703}">
                      <ahyp:hlinkClr xmlns:ahyp="http://schemas.microsoft.com/office/drawing/2018/hyperlinkcolor" xmlns="" val="tx"/>
                    </a:ext>
                  </a:extLst>
                </a:hlinkClick>
              </a:rPr>
              <a:t>A Framework for Sustainable Technology</a:t>
            </a:r>
            <a:r>
              <a:rPr lang="en-US" sz="1200" b="0" i="0" u="none" strike="noStrike" cap="none" dirty="0">
                <a:solidFill>
                  <a:srgbClr val="FFFFFF"/>
                </a:solidFill>
                <a:latin typeface="Arial"/>
                <a:ea typeface="Arial"/>
                <a:cs typeface="Arial"/>
                <a:sym typeface="Arial"/>
              </a:rPr>
              <a:t/>
            </a:r>
            <a:br>
              <a:rPr lang="en-US" sz="1200" b="0" i="0" u="none" strike="noStrike" cap="none" dirty="0">
                <a:solidFill>
                  <a:srgbClr val="FFFFFF"/>
                </a:solidFill>
                <a:latin typeface="Arial"/>
                <a:ea typeface="Arial"/>
                <a:cs typeface="Arial"/>
                <a:sym typeface="Arial"/>
              </a:rPr>
            </a:br>
            <a:r>
              <a:rPr lang="en-US" sz="1600" b="0" i="0" u="none" strike="noStrike" cap="none" dirty="0">
                <a:solidFill>
                  <a:srgbClr val="FFFFFF"/>
                </a:solidFill>
                <a:latin typeface="Arial"/>
                <a:ea typeface="Arial"/>
                <a:cs typeface="Arial"/>
                <a:sym typeface="Arial"/>
              </a:rPr>
              <a:t>Kristin Moyer and </a:t>
            </a:r>
            <a:r>
              <a:rPr lang="en-US" sz="1600" b="0" i="0" u="none" strike="noStrike" cap="none" dirty="0" err="1">
                <a:solidFill>
                  <a:srgbClr val="FFFFFF"/>
                </a:solidFill>
                <a:latin typeface="Arial"/>
                <a:ea typeface="Arial"/>
                <a:cs typeface="Arial"/>
                <a:sym typeface="Arial"/>
              </a:rPr>
              <a:t>Aapo</a:t>
            </a:r>
            <a:r>
              <a:rPr lang="en-US" sz="1600" b="0" i="0" u="none" strike="noStrike" cap="none" dirty="0">
                <a:solidFill>
                  <a:srgbClr val="FFFFFF"/>
                </a:solidFill>
                <a:latin typeface="Arial"/>
                <a:ea typeface="Arial"/>
                <a:cs typeface="Arial"/>
                <a:sym typeface="Arial"/>
              </a:rPr>
              <a:t> Markkanen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5"/>
        <p:cNvGrpSpPr/>
        <p:nvPr/>
      </p:nvGrpSpPr>
      <p:grpSpPr>
        <a:xfrm>
          <a:off x="0" y="0"/>
          <a:ext cx="0" cy="0"/>
          <a:chOff x="0" y="0"/>
          <a:chExt cx="0" cy="0"/>
        </a:xfrm>
      </p:grpSpPr>
      <p:grpSp>
        <p:nvGrpSpPr>
          <p:cNvPr id="316" name="Google Shape;316;p4"/>
          <p:cNvGrpSpPr/>
          <p:nvPr/>
        </p:nvGrpSpPr>
        <p:grpSpPr>
          <a:xfrm>
            <a:off x="7999450" y="2652183"/>
            <a:ext cx="3713085" cy="1937501"/>
            <a:chOff x="7999450" y="2686738"/>
            <a:chExt cx="3713085" cy="1937501"/>
          </a:xfrm>
        </p:grpSpPr>
        <p:sp>
          <p:nvSpPr>
            <p:cNvPr id="317" name="Google Shape;317;p4"/>
            <p:cNvSpPr txBox="1"/>
            <p:nvPr/>
          </p:nvSpPr>
          <p:spPr>
            <a:xfrm>
              <a:off x="7999450" y="4011324"/>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Pioneer </a:t>
              </a:r>
              <a:r>
                <a:rPr lang="en-US" sz="1800">
                  <a:solidFill>
                    <a:schemeClr val="dk2"/>
                  </a:solidFill>
                  <a:latin typeface="Arial Black"/>
                  <a:ea typeface="Arial Black"/>
                  <a:cs typeface="Arial Black"/>
                  <a:sym typeface="Arial Black"/>
                </a:rPr>
                <a:t>Opportunity</a:t>
              </a:r>
              <a:endParaRPr/>
            </a:p>
          </p:txBody>
        </p:sp>
        <p:sp>
          <p:nvSpPr>
            <p:cNvPr id="318" name="Google Shape;318;p4"/>
            <p:cNvSpPr txBox="1"/>
            <p:nvPr/>
          </p:nvSpPr>
          <p:spPr>
            <a:xfrm>
              <a:off x="7999450" y="3349031"/>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Pioneer </a:t>
              </a:r>
              <a:r>
                <a:rPr lang="en-US" sz="1800">
                  <a:solidFill>
                    <a:schemeClr val="dk2"/>
                  </a:solidFill>
                  <a:latin typeface="Arial Black"/>
                  <a:ea typeface="Arial Black"/>
                  <a:cs typeface="Arial Black"/>
                  <a:sym typeface="Arial Black"/>
                </a:rPr>
                <a:t>Acceleration</a:t>
              </a:r>
              <a:endParaRPr/>
            </a:p>
          </p:txBody>
        </p:sp>
        <p:sp>
          <p:nvSpPr>
            <p:cNvPr id="319" name="Google Shape;319;p4"/>
            <p:cNvSpPr txBox="1"/>
            <p:nvPr/>
          </p:nvSpPr>
          <p:spPr>
            <a:xfrm>
              <a:off x="7999450" y="2686738"/>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Pioneer </a:t>
              </a:r>
              <a:r>
                <a:rPr lang="en-US" sz="1800">
                  <a:solidFill>
                    <a:schemeClr val="dk2"/>
                  </a:solidFill>
                  <a:latin typeface="Arial Black"/>
                  <a:ea typeface="Arial Black"/>
                  <a:cs typeface="Arial Black"/>
                  <a:sym typeface="Arial Black"/>
                </a:rPr>
                <a:t>Engagement</a:t>
              </a:r>
              <a:endParaRPr/>
            </a:p>
          </p:txBody>
        </p:sp>
        <p:sp>
          <p:nvSpPr>
            <p:cNvPr id="320" name="Google Shape;320;p4"/>
            <p:cNvSpPr/>
            <p:nvPr/>
          </p:nvSpPr>
          <p:spPr>
            <a:xfrm>
              <a:off x="8124573" y="4108462"/>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21" name="Google Shape;321;p4"/>
            <p:cNvSpPr/>
            <p:nvPr/>
          </p:nvSpPr>
          <p:spPr>
            <a:xfrm>
              <a:off x="8101841" y="3464764"/>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22" name="Google Shape;322;p4"/>
            <p:cNvSpPr/>
            <p:nvPr/>
          </p:nvSpPr>
          <p:spPr>
            <a:xfrm>
              <a:off x="8130691" y="2825444"/>
              <a:ext cx="424865" cy="335501"/>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grpSp>
      <p:sp>
        <p:nvSpPr>
          <p:cNvPr id="323" name="Google Shape;323;p4"/>
          <p:cNvSpPr txBox="1"/>
          <p:nvPr/>
        </p:nvSpPr>
        <p:spPr>
          <a:xfrm>
            <a:off x="479465"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Optimize</a:t>
            </a:r>
            <a:endParaRPr/>
          </a:p>
        </p:txBody>
      </p:sp>
      <p:sp>
        <p:nvSpPr>
          <p:cNvPr id="324" name="Google Shape;324;p4"/>
          <p:cNvSpPr txBox="1"/>
          <p:nvPr/>
        </p:nvSpPr>
        <p:spPr>
          <a:xfrm>
            <a:off x="7999450"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Pioneer</a:t>
            </a:r>
            <a:endParaRPr/>
          </a:p>
        </p:txBody>
      </p:sp>
      <p:sp>
        <p:nvSpPr>
          <p:cNvPr id="325" name="Google Shape;325;p4"/>
          <p:cNvSpPr txBox="1"/>
          <p:nvPr/>
        </p:nvSpPr>
        <p:spPr>
          <a:xfrm>
            <a:off x="4239459"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Scale</a:t>
            </a:r>
            <a:endParaRPr/>
          </a:p>
        </p:txBody>
      </p:sp>
      <p:grpSp>
        <p:nvGrpSpPr>
          <p:cNvPr id="326" name="Google Shape;326;p4"/>
          <p:cNvGrpSpPr/>
          <p:nvPr/>
        </p:nvGrpSpPr>
        <p:grpSpPr>
          <a:xfrm>
            <a:off x="479465" y="2652183"/>
            <a:ext cx="3713085" cy="1937501"/>
            <a:chOff x="479465" y="2686739"/>
            <a:chExt cx="3713085" cy="1937501"/>
          </a:xfrm>
        </p:grpSpPr>
        <p:sp>
          <p:nvSpPr>
            <p:cNvPr id="327" name="Google Shape;327;p4"/>
            <p:cNvSpPr txBox="1"/>
            <p:nvPr/>
          </p:nvSpPr>
          <p:spPr>
            <a:xfrm>
              <a:off x="479465" y="2686739"/>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Optimize </a:t>
              </a:r>
              <a:r>
                <a:rPr lang="en-US" sz="1800">
                  <a:solidFill>
                    <a:schemeClr val="dk2"/>
                  </a:solidFill>
                  <a:latin typeface="Arial Black"/>
                  <a:ea typeface="Arial Black"/>
                  <a:cs typeface="Arial Black"/>
                  <a:sym typeface="Arial Black"/>
                </a:rPr>
                <a:t>Resilience</a:t>
              </a:r>
              <a:endParaRPr/>
            </a:p>
          </p:txBody>
        </p:sp>
        <p:sp>
          <p:nvSpPr>
            <p:cNvPr id="328" name="Google Shape;328;p4"/>
            <p:cNvSpPr txBox="1"/>
            <p:nvPr/>
          </p:nvSpPr>
          <p:spPr>
            <a:xfrm>
              <a:off x="479465" y="3349032"/>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Optimize </a:t>
              </a:r>
              <a:r>
                <a:rPr lang="en-US" sz="1800">
                  <a:solidFill>
                    <a:schemeClr val="dk2"/>
                  </a:solidFill>
                  <a:latin typeface="Arial Black"/>
                  <a:ea typeface="Arial Black"/>
                  <a:cs typeface="Arial Black"/>
                  <a:sym typeface="Arial Black"/>
                </a:rPr>
                <a:t>Operations</a:t>
              </a:r>
              <a:endParaRPr/>
            </a:p>
          </p:txBody>
        </p:sp>
        <p:sp>
          <p:nvSpPr>
            <p:cNvPr id="329" name="Google Shape;329;p4"/>
            <p:cNvSpPr txBox="1"/>
            <p:nvPr/>
          </p:nvSpPr>
          <p:spPr>
            <a:xfrm>
              <a:off x="479465" y="4011325"/>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Optimize </a:t>
              </a:r>
              <a:r>
                <a:rPr lang="en-US" sz="1800">
                  <a:solidFill>
                    <a:schemeClr val="dk2"/>
                  </a:solidFill>
                  <a:latin typeface="Arial Black"/>
                  <a:ea typeface="Arial Black"/>
                  <a:cs typeface="Arial Black"/>
                  <a:sym typeface="Arial Black"/>
                </a:rPr>
                <a:t>Trust</a:t>
              </a:r>
              <a:endParaRPr/>
            </a:p>
          </p:txBody>
        </p:sp>
        <p:sp>
          <p:nvSpPr>
            <p:cNvPr id="330" name="Google Shape;330;p4"/>
            <p:cNvSpPr/>
            <p:nvPr/>
          </p:nvSpPr>
          <p:spPr>
            <a:xfrm>
              <a:off x="649021" y="2819694"/>
              <a:ext cx="348237" cy="347004"/>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31" name="Google Shape;331;p4"/>
            <p:cNvSpPr/>
            <p:nvPr/>
          </p:nvSpPr>
          <p:spPr>
            <a:xfrm>
              <a:off x="610015" y="3533704"/>
              <a:ext cx="426248" cy="243570"/>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32" name="Google Shape;332;p4"/>
            <p:cNvSpPr/>
            <p:nvPr/>
          </p:nvSpPr>
          <p:spPr>
            <a:xfrm>
              <a:off x="602403" y="4163553"/>
              <a:ext cx="441471" cy="308458"/>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grpSp>
      <p:grpSp>
        <p:nvGrpSpPr>
          <p:cNvPr id="333" name="Google Shape;333;p4"/>
          <p:cNvGrpSpPr/>
          <p:nvPr/>
        </p:nvGrpSpPr>
        <p:grpSpPr>
          <a:xfrm>
            <a:off x="479466" y="4639062"/>
            <a:ext cx="11233070" cy="612915"/>
            <a:chOff x="479466" y="4673618"/>
            <a:chExt cx="11233070" cy="612915"/>
          </a:xfrm>
        </p:grpSpPr>
        <p:sp>
          <p:nvSpPr>
            <p:cNvPr id="334" name="Google Shape;334;p4"/>
            <p:cNvSpPr txBox="1"/>
            <p:nvPr/>
          </p:nvSpPr>
          <p:spPr>
            <a:xfrm>
              <a:off x="479466" y="4673618"/>
              <a:ext cx="11233070" cy="612915"/>
            </a:xfrm>
            <a:prstGeom prst="rect">
              <a:avLst/>
            </a:prstGeom>
            <a:solidFill>
              <a:srgbClr val="F4F4F4"/>
            </a:solidFill>
            <a:ln>
              <a:noFill/>
            </a:ln>
          </p:spPr>
          <p:txBody>
            <a:bodyPr spcFirstLastPara="1" wrap="square" lIns="365750" tIns="45700" rIns="0" bIns="45700" anchor="ctr" anchorCtr="0">
              <a:noAutofit/>
            </a:bodyPr>
            <a:lstStyle/>
            <a:p>
              <a:pPr marL="0" marR="0" lvl="0" indent="0" algn="ctr" rtl="0">
                <a:spcBef>
                  <a:spcPts val="0"/>
                </a:spcBef>
                <a:spcAft>
                  <a:spcPts val="0"/>
                </a:spcAft>
                <a:buNone/>
              </a:pPr>
              <a:r>
                <a:rPr lang="en-US" sz="1800">
                  <a:solidFill>
                    <a:schemeClr val="dk2"/>
                  </a:solidFill>
                  <a:latin typeface="Arial"/>
                  <a:ea typeface="Arial"/>
                  <a:cs typeface="Arial"/>
                  <a:sym typeface="Arial"/>
                </a:rPr>
                <a:t>Do It All </a:t>
              </a:r>
              <a:r>
                <a:rPr lang="en-US" sz="1800">
                  <a:solidFill>
                    <a:schemeClr val="dk2"/>
                  </a:solidFill>
                  <a:latin typeface="Arial Black"/>
                  <a:ea typeface="Arial Black"/>
                  <a:cs typeface="Arial Black"/>
                  <a:sym typeface="Arial Black"/>
                </a:rPr>
                <a:t>Sustainably</a:t>
              </a:r>
              <a:endParaRPr/>
            </a:p>
          </p:txBody>
        </p:sp>
        <p:sp>
          <p:nvSpPr>
            <p:cNvPr id="335" name="Google Shape;335;p4"/>
            <p:cNvSpPr/>
            <p:nvPr/>
          </p:nvSpPr>
          <p:spPr>
            <a:xfrm>
              <a:off x="4674610" y="4768097"/>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36" name="Google Shape;336;p4"/>
          <p:cNvGrpSpPr/>
          <p:nvPr/>
        </p:nvGrpSpPr>
        <p:grpSpPr>
          <a:xfrm>
            <a:off x="4239459" y="2652183"/>
            <a:ext cx="3713085" cy="1937501"/>
            <a:chOff x="4239459" y="2686738"/>
            <a:chExt cx="3713085" cy="1937501"/>
          </a:xfrm>
        </p:grpSpPr>
        <p:sp>
          <p:nvSpPr>
            <p:cNvPr id="337" name="Google Shape;337;p4"/>
            <p:cNvSpPr txBox="1"/>
            <p:nvPr/>
          </p:nvSpPr>
          <p:spPr>
            <a:xfrm>
              <a:off x="4239459" y="4011324"/>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Scale </a:t>
              </a:r>
              <a:r>
                <a:rPr lang="en-US" sz="1800">
                  <a:solidFill>
                    <a:schemeClr val="dk2"/>
                  </a:solidFill>
                  <a:latin typeface="Arial Black"/>
                  <a:ea typeface="Arial Black"/>
                  <a:cs typeface="Arial Black"/>
                  <a:sym typeface="Arial Black"/>
                </a:rPr>
                <a:t>Everywhere</a:t>
              </a:r>
              <a:endParaRPr/>
            </a:p>
          </p:txBody>
        </p:sp>
        <p:sp>
          <p:nvSpPr>
            <p:cNvPr id="338" name="Google Shape;338;p4"/>
            <p:cNvSpPr txBox="1"/>
            <p:nvPr/>
          </p:nvSpPr>
          <p:spPr>
            <a:xfrm>
              <a:off x="4239459" y="2686738"/>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Scale </a:t>
              </a:r>
              <a:r>
                <a:rPr lang="en-US" sz="1800">
                  <a:solidFill>
                    <a:schemeClr val="dk2"/>
                  </a:solidFill>
                  <a:latin typeface="Arial Black"/>
                  <a:ea typeface="Arial Black"/>
                  <a:cs typeface="Arial Black"/>
                  <a:sym typeface="Arial Black"/>
                </a:rPr>
                <a:t>Vertically</a:t>
              </a:r>
              <a:endParaRPr/>
            </a:p>
          </p:txBody>
        </p:sp>
        <p:sp>
          <p:nvSpPr>
            <p:cNvPr id="339" name="Google Shape;339;p4"/>
            <p:cNvSpPr txBox="1"/>
            <p:nvPr/>
          </p:nvSpPr>
          <p:spPr>
            <a:xfrm>
              <a:off x="4239459" y="3349031"/>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Scale </a:t>
              </a:r>
              <a:r>
                <a:rPr lang="en-US" sz="1800">
                  <a:solidFill>
                    <a:schemeClr val="dk2"/>
                  </a:solidFill>
                  <a:latin typeface="Arial Black"/>
                  <a:ea typeface="Arial Black"/>
                  <a:cs typeface="Arial Black"/>
                  <a:sym typeface="Arial Black"/>
                </a:rPr>
                <a:t>Delivery</a:t>
              </a:r>
              <a:endParaRPr/>
            </a:p>
          </p:txBody>
        </p:sp>
        <p:sp>
          <p:nvSpPr>
            <p:cNvPr id="340" name="Google Shape;340;p4"/>
            <p:cNvSpPr/>
            <p:nvPr/>
          </p:nvSpPr>
          <p:spPr>
            <a:xfrm>
              <a:off x="4396649" y="4116075"/>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41" name="Google Shape;341;p4"/>
            <p:cNvSpPr/>
            <p:nvPr/>
          </p:nvSpPr>
          <p:spPr>
            <a:xfrm>
              <a:off x="4354785" y="2849660"/>
              <a:ext cx="456695" cy="287071"/>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42" name="Google Shape;342;p4"/>
            <p:cNvSpPr/>
            <p:nvPr/>
          </p:nvSpPr>
          <p:spPr>
            <a:xfrm>
              <a:off x="4354785" y="3511953"/>
              <a:ext cx="456695" cy="28707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grpSp>
      <p:sp>
        <p:nvSpPr>
          <p:cNvPr id="343" name="Google Shape;343;p4"/>
          <p:cNvSpPr/>
          <p:nvPr/>
        </p:nvSpPr>
        <p:spPr>
          <a:xfrm>
            <a:off x="8615657" y="2155767"/>
            <a:ext cx="475397" cy="392132"/>
          </a:xfrm>
          <a:custGeom>
            <a:avLst/>
            <a:gdLst/>
            <a:ahLst/>
            <a:cxnLst/>
            <a:rect l="l" t="t" r="r" b="b"/>
            <a:pathLst>
              <a:path w="1562628" h="1288938" extrusionOk="0">
                <a:moveTo>
                  <a:pt x="659401" y="276359"/>
                </a:moveTo>
                <a:lnTo>
                  <a:pt x="434439" y="782511"/>
                </a:lnTo>
                <a:lnTo>
                  <a:pt x="646563" y="782511"/>
                </a:lnTo>
                <a:lnTo>
                  <a:pt x="562680" y="1012580"/>
                </a:lnTo>
                <a:lnTo>
                  <a:pt x="752832" y="1012580"/>
                </a:lnTo>
                <a:lnTo>
                  <a:pt x="1152370" y="506428"/>
                </a:lnTo>
                <a:lnTo>
                  <a:pt x="895314" y="506428"/>
                </a:lnTo>
                <a:lnTo>
                  <a:pt x="987341" y="276359"/>
                </a:lnTo>
                <a:lnTo>
                  <a:pt x="659401" y="276359"/>
                </a:lnTo>
                <a:close/>
                <a:moveTo>
                  <a:pt x="962471" y="598456"/>
                </a:moveTo>
                <a:lnTo>
                  <a:pt x="708221" y="920552"/>
                </a:lnTo>
                <a:lnTo>
                  <a:pt x="694187" y="920552"/>
                </a:lnTo>
                <a:lnTo>
                  <a:pt x="778071" y="690483"/>
                </a:lnTo>
                <a:lnTo>
                  <a:pt x="576070" y="690483"/>
                </a:lnTo>
                <a:lnTo>
                  <a:pt x="719219" y="368387"/>
                </a:lnTo>
                <a:lnTo>
                  <a:pt x="851417" y="368387"/>
                </a:lnTo>
                <a:lnTo>
                  <a:pt x="759389" y="598456"/>
                </a:lnTo>
                <a:lnTo>
                  <a:pt x="962471" y="598456"/>
                </a:lnTo>
                <a:close/>
                <a:moveTo>
                  <a:pt x="1562629" y="599307"/>
                </a:moveTo>
                <a:lnTo>
                  <a:pt x="1380713" y="787503"/>
                </a:lnTo>
                <a:lnTo>
                  <a:pt x="1192494" y="605565"/>
                </a:lnTo>
                <a:lnTo>
                  <a:pt x="1256430" y="539397"/>
                </a:lnTo>
                <a:lnTo>
                  <a:pt x="1332514" y="612927"/>
                </a:lnTo>
                <a:cubicBezTo>
                  <a:pt x="1322253" y="425950"/>
                  <a:pt x="1218216" y="255676"/>
                  <a:pt x="1049782" y="161969"/>
                </a:cubicBezTo>
                <a:cubicBezTo>
                  <a:pt x="783730" y="13920"/>
                  <a:pt x="446840" y="109950"/>
                  <a:pt x="298814" y="376002"/>
                </a:cubicBezTo>
                <a:lnTo>
                  <a:pt x="218405" y="331254"/>
                </a:lnTo>
                <a:cubicBezTo>
                  <a:pt x="302058" y="180904"/>
                  <a:pt x="439271" y="72104"/>
                  <a:pt x="604759" y="24963"/>
                </a:cubicBezTo>
                <a:cubicBezTo>
                  <a:pt x="770202" y="-22201"/>
                  <a:pt x="944157" y="-2093"/>
                  <a:pt x="1094553" y="81560"/>
                </a:cubicBezTo>
                <a:cubicBezTo>
                  <a:pt x="1291677" y="191257"/>
                  <a:pt x="1413199" y="390818"/>
                  <a:pt x="1424495" y="609798"/>
                </a:cubicBezTo>
                <a:lnTo>
                  <a:pt x="1496484" y="535325"/>
                </a:lnTo>
                <a:lnTo>
                  <a:pt x="1562629" y="599307"/>
                </a:lnTo>
                <a:close/>
                <a:moveTo>
                  <a:pt x="1263838" y="912937"/>
                </a:moveTo>
                <a:lnTo>
                  <a:pt x="1344270" y="957685"/>
                </a:lnTo>
                <a:cubicBezTo>
                  <a:pt x="1260594" y="1108035"/>
                  <a:pt x="1123381" y="1216835"/>
                  <a:pt x="957915" y="1263976"/>
                </a:cubicBezTo>
                <a:cubicBezTo>
                  <a:pt x="899317" y="1280679"/>
                  <a:pt x="839660" y="1288939"/>
                  <a:pt x="780394" y="1288939"/>
                </a:cubicBezTo>
                <a:cubicBezTo>
                  <a:pt x="672216" y="1288939"/>
                  <a:pt x="565234" y="1261422"/>
                  <a:pt x="468121" y="1207379"/>
                </a:cubicBezTo>
                <a:cubicBezTo>
                  <a:pt x="271504" y="1097981"/>
                  <a:pt x="149660" y="898097"/>
                  <a:pt x="138202" y="679095"/>
                </a:cubicBezTo>
                <a:lnTo>
                  <a:pt x="66168" y="753591"/>
                </a:lnTo>
                <a:lnTo>
                  <a:pt x="0" y="689655"/>
                </a:lnTo>
                <a:lnTo>
                  <a:pt x="181939" y="501436"/>
                </a:lnTo>
                <a:lnTo>
                  <a:pt x="370135" y="683397"/>
                </a:lnTo>
                <a:lnTo>
                  <a:pt x="306176" y="749542"/>
                </a:lnTo>
                <a:lnTo>
                  <a:pt x="230184" y="676081"/>
                </a:lnTo>
                <a:cubicBezTo>
                  <a:pt x="240629" y="863012"/>
                  <a:pt x="344897" y="1033516"/>
                  <a:pt x="512847" y="1126947"/>
                </a:cubicBezTo>
                <a:cubicBezTo>
                  <a:pt x="641755" y="1198683"/>
                  <a:pt x="790862" y="1215915"/>
                  <a:pt x="932677" y="1175469"/>
                </a:cubicBezTo>
                <a:cubicBezTo>
                  <a:pt x="1074514" y="1135068"/>
                  <a:pt x="1192126" y="1041821"/>
                  <a:pt x="1263838" y="9129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4" name="Google Shape;344;p4"/>
          <p:cNvSpPr/>
          <p:nvPr/>
        </p:nvSpPr>
        <p:spPr>
          <a:xfrm>
            <a:off x="5101365" y="2196809"/>
            <a:ext cx="309121" cy="310046"/>
          </a:xfrm>
          <a:custGeom>
            <a:avLst/>
            <a:gdLst/>
            <a:ahLst/>
            <a:cxnLst/>
            <a:rect l="l" t="t" r="r" b="b"/>
            <a:pathLst>
              <a:path w="921932" h="924693" extrusionOk="0">
                <a:moveTo>
                  <a:pt x="497317" y="360219"/>
                </a:moveTo>
                <a:lnTo>
                  <a:pt x="763967" y="93684"/>
                </a:lnTo>
                <a:lnTo>
                  <a:pt x="552856" y="93684"/>
                </a:lnTo>
                <a:lnTo>
                  <a:pt x="552856" y="1656"/>
                </a:lnTo>
                <a:lnTo>
                  <a:pt x="920966" y="1656"/>
                </a:lnTo>
                <a:lnTo>
                  <a:pt x="920966" y="369767"/>
                </a:lnTo>
                <a:lnTo>
                  <a:pt x="828939" y="369767"/>
                </a:lnTo>
                <a:lnTo>
                  <a:pt x="828939" y="158863"/>
                </a:lnTo>
                <a:lnTo>
                  <a:pt x="562381" y="425328"/>
                </a:lnTo>
                <a:lnTo>
                  <a:pt x="497317" y="360219"/>
                </a:lnTo>
                <a:close/>
                <a:moveTo>
                  <a:pt x="829905" y="553707"/>
                </a:moveTo>
                <a:lnTo>
                  <a:pt x="829905" y="765669"/>
                </a:lnTo>
                <a:lnTo>
                  <a:pt x="585388" y="521175"/>
                </a:lnTo>
                <a:lnTo>
                  <a:pt x="585342" y="521221"/>
                </a:lnTo>
                <a:lnTo>
                  <a:pt x="562381" y="498283"/>
                </a:lnTo>
                <a:lnTo>
                  <a:pt x="497317" y="563347"/>
                </a:lnTo>
                <a:lnTo>
                  <a:pt x="763990" y="829905"/>
                </a:lnTo>
                <a:lnTo>
                  <a:pt x="552856" y="829905"/>
                </a:lnTo>
                <a:lnTo>
                  <a:pt x="552856" y="921932"/>
                </a:lnTo>
                <a:lnTo>
                  <a:pt x="921933" y="921932"/>
                </a:lnTo>
                <a:lnTo>
                  <a:pt x="921933" y="553707"/>
                </a:lnTo>
                <a:lnTo>
                  <a:pt x="829905" y="553707"/>
                </a:lnTo>
                <a:close/>
                <a:moveTo>
                  <a:pt x="368801" y="93684"/>
                </a:moveTo>
                <a:lnTo>
                  <a:pt x="368801" y="1656"/>
                </a:lnTo>
                <a:lnTo>
                  <a:pt x="66720" y="1656"/>
                </a:lnTo>
                <a:lnTo>
                  <a:pt x="65064" y="0"/>
                </a:lnTo>
                <a:lnTo>
                  <a:pt x="63407" y="1656"/>
                </a:lnTo>
                <a:lnTo>
                  <a:pt x="690" y="1656"/>
                </a:lnTo>
                <a:lnTo>
                  <a:pt x="690" y="64373"/>
                </a:lnTo>
                <a:lnTo>
                  <a:pt x="0" y="65063"/>
                </a:lnTo>
                <a:lnTo>
                  <a:pt x="690" y="65754"/>
                </a:lnTo>
                <a:lnTo>
                  <a:pt x="690" y="369767"/>
                </a:lnTo>
                <a:lnTo>
                  <a:pt x="92718" y="369767"/>
                </a:lnTo>
                <a:lnTo>
                  <a:pt x="92718" y="157804"/>
                </a:lnTo>
                <a:lnTo>
                  <a:pt x="360219" y="425305"/>
                </a:lnTo>
                <a:lnTo>
                  <a:pt x="425283" y="360242"/>
                </a:lnTo>
                <a:lnTo>
                  <a:pt x="158748" y="93684"/>
                </a:lnTo>
                <a:lnTo>
                  <a:pt x="368801" y="93684"/>
                </a:lnTo>
                <a:close/>
                <a:moveTo>
                  <a:pt x="359092" y="498467"/>
                </a:moveTo>
                <a:lnTo>
                  <a:pt x="92718" y="767671"/>
                </a:lnTo>
                <a:lnTo>
                  <a:pt x="92718" y="557411"/>
                </a:lnTo>
                <a:lnTo>
                  <a:pt x="690" y="557411"/>
                </a:lnTo>
                <a:lnTo>
                  <a:pt x="690" y="924693"/>
                </a:lnTo>
                <a:lnTo>
                  <a:pt x="368801" y="924693"/>
                </a:lnTo>
                <a:lnTo>
                  <a:pt x="368801" y="832665"/>
                </a:lnTo>
                <a:lnTo>
                  <a:pt x="157850" y="832665"/>
                </a:lnTo>
                <a:lnTo>
                  <a:pt x="424500" y="563163"/>
                </a:lnTo>
                <a:lnTo>
                  <a:pt x="359092" y="49846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45" name="Google Shape;345;p4"/>
          <p:cNvSpPr/>
          <p:nvPr/>
        </p:nvSpPr>
        <p:spPr>
          <a:xfrm>
            <a:off x="1027432" y="2146300"/>
            <a:ext cx="368814" cy="373254"/>
          </a:xfrm>
          <a:custGeom>
            <a:avLst/>
            <a:gdLst/>
            <a:ahLst/>
            <a:cxnLst/>
            <a:rect l="l" t="t" r="r" b="b"/>
            <a:pathLst>
              <a:path w="1273063" h="1288386" extrusionOk="0">
                <a:moveTo>
                  <a:pt x="1273063" y="529159"/>
                </a:moveTo>
                <a:cubicBezTo>
                  <a:pt x="1273063" y="440352"/>
                  <a:pt x="1200361" y="368110"/>
                  <a:pt x="1111049" y="368110"/>
                </a:cubicBezTo>
                <a:lnTo>
                  <a:pt x="1111049" y="414124"/>
                </a:lnTo>
                <a:lnTo>
                  <a:pt x="1111049" y="460138"/>
                </a:lnTo>
                <a:cubicBezTo>
                  <a:pt x="1149332" y="460138"/>
                  <a:pt x="1180484" y="491105"/>
                  <a:pt x="1180484" y="529159"/>
                </a:cubicBezTo>
                <a:cubicBezTo>
                  <a:pt x="1180484" y="559022"/>
                  <a:pt x="1161181" y="584283"/>
                  <a:pt x="1134424" y="593877"/>
                </a:cubicBezTo>
                <a:cubicBezTo>
                  <a:pt x="1127292" y="580096"/>
                  <a:pt x="1119607" y="566660"/>
                  <a:pt x="1111049" y="553822"/>
                </a:cubicBezTo>
                <a:cubicBezTo>
                  <a:pt x="1036345" y="442031"/>
                  <a:pt x="908657" y="368110"/>
                  <a:pt x="763829" y="368110"/>
                </a:cubicBezTo>
                <a:lnTo>
                  <a:pt x="486987" y="368110"/>
                </a:lnTo>
                <a:cubicBezTo>
                  <a:pt x="445943" y="324558"/>
                  <a:pt x="387551" y="299090"/>
                  <a:pt x="324052" y="299090"/>
                </a:cubicBezTo>
                <a:lnTo>
                  <a:pt x="231472" y="299090"/>
                </a:lnTo>
                <a:lnTo>
                  <a:pt x="231472" y="391117"/>
                </a:lnTo>
                <a:lnTo>
                  <a:pt x="231472" y="454731"/>
                </a:lnTo>
                <a:cubicBezTo>
                  <a:pt x="181294" y="493176"/>
                  <a:pt x="140871" y="542134"/>
                  <a:pt x="112918" y="598179"/>
                </a:cubicBezTo>
                <a:lnTo>
                  <a:pt x="92603" y="598179"/>
                </a:lnTo>
                <a:lnTo>
                  <a:pt x="0" y="598179"/>
                </a:lnTo>
                <a:lnTo>
                  <a:pt x="0" y="690207"/>
                </a:lnTo>
                <a:lnTo>
                  <a:pt x="0" y="874262"/>
                </a:lnTo>
                <a:lnTo>
                  <a:pt x="0" y="966290"/>
                </a:lnTo>
                <a:lnTo>
                  <a:pt x="92580" y="966290"/>
                </a:lnTo>
                <a:lnTo>
                  <a:pt x="113056" y="966290"/>
                </a:lnTo>
                <a:cubicBezTo>
                  <a:pt x="149499" y="1038761"/>
                  <a:pt x="207062" y="1099684"/>
                  <a:pt x="277739" y="1140475"/>
                </a:cubicBezTo>
                <a:lnTo>
                  <a:pt x="277739" y="1196358"/>
                </a:lnTo>
                <a:lnTo>
                  <a:pt x="277739" y="1288386"/>
                </a:lnTo>
                <a:lnTo>
                  <a:pt x="370319" y="1288386"/>
                </a:lnTo>
                <a:lnTo>
                  <a:pt x="486044" y="1288386"/>
                </a:lnTo>
                <a:lnTo>
                  <a:pt x="578623" y="1288386"/>
                </a:lnTo>
                <a:lnTo>
                  <a:pt x="578623" y="1196358"/>
                </a:lnTo>
                <a:lnTo>
                  <a:pt x="671203" y="1196358"/>
                </a:lnTo>
                <a:lnTo>
                  <a:pt x="671203" y="1288386"/>
                </a:lnTo>
                <a:lnTo>
                  <a:pt x="763783" y="1288386"/>
                </a:lnTo>
                <a:lnTo>
                  <a:pt x="879507" y="1288386"/>
                </a:lnTo>
                <a:lnTo>
                  <a:pt x="972087" y="1288386"/>
                </a:lnTo>
                <a:lnTo>
                  <a:pt x="972087" y="1196358"/>
                </a:lnTo>
                <a:lnTo>
                  <a:pt x="972087" y="1140475"/>
                </a:lnTo>
                <a:cubicBezTo>
                  <a:pt x="1098855" y="1067267"/>
                  <a:pt x="1180414" y="930399"/>
                  <a:pt x="1180414" y="782234"/>
                </a:cubicBezTo>
                <a:cubicBezTo>
                  <a:pt x="1180414" y="746919"/>
                  <a:pt x="1175468" y="712800"/>
                  <a:pt x="1167047" y="680061"/>
                </a:cubicBezTo>
                <a:cubicBezTo>
                  <a:pt x="1228844" y="657307"/>
                  <a:pt x="1273063" y="598340"/>
                  <a:pt x="1273063" y="529159"/>
                </a:cubicBezTo>
                <a:close/>
                <a:moveTo>
                  <a:pt x="879576" y="1082796"/>
                </a:moveTo>
                <a:lnTo>
                  <a:pt x="879576" y="1196358"/>
                </a:lnTo>
                <a:lnTo>
                  <a:pt x="763852" y="1196358"/>
                </a:lnTo>
                <a:lnTo>
                  <a:pt x="763852" y="1104331"/>
                </a:lnTo>
                <a:lnTo>
                  <a:pt x="486090" y="1104331"/>
                </a:lnTo>
                <a:lnTo>
                  <a:pt x="486090" y="1196358"/>
                </a:lnTo>
                <a:lnTo>
                  <a:pt x="370365" y="1196358"/>
                </a:lnTo>
                <a:lnTo>
                  <a:pt x="370365" y="1082796"/>
                </a:lnTo>
                <a:cubicBezTo>
                  <a:pt x="277003" y="1047251"/>
                  <a:pt x="204416" y="970270"/>
                  <a:pt x="175635" y="874262"/>
                </a:cubicBezTo>
                <a:lnTo>
                  <a:pt x="92603" y="874262"/>
                </a:lnTo>
                <a:lnTo>
                  <a:pt x="92603" y="690207"/>
                </a:lnTo>
                <a:lnTo>
                  <a:pt x="175635" y="690207"/>
                </a:lnTo>
                <a:cubicBezTo>
                  <a:pt x="199447" y="610764"/>
                  <a:pt x="253352" y="544343"/>
                  <a:pt x="324052" y="503575"/>
                </a:cubicBezTo>
                <a:lnTo>
                  <a:pt x="324052" y="391117"/>
                </a:lnTo>
                <a:cubicBezTo>
                  <a:pt x="370342" y="391117"/>
                  <a:pt x="416632" y="414124"/>
                  <a:pt x="439777" y="460138"/>
                </a:cubicBezTo>
                <a:cubicBezTo>
                  <a:pt x="439777" y="460138"/>
                  <a:pt x="478014" y="460138"/>
                  <a:pt x="486067" y="460138"/>
                </a:cubicBezTo>
                <a:lnTo>
                  <a:pt x="763829" y="460138"/>
                </a:lnTo>
                <a:cubicBezTo>
                  <a:pt x="942799" y="460138"/>
                  <a:pt x="1087881" y="604345"/>
                  <a:pt x="1087881" y="782234"/>
                </a:cubicBezTo>
                <a:cubicBezTo>
                  <a:pt x="1087881" y="919539"/>
                  <a:pt x="1001306" y="1036461"/>
                  <a:pt x="879576" y="1082796"/>
                </a:cubicBezTo>
                <a:close/>
                <a:moveTo>
                  <a:pt x="507302" y="506152"/>
                </a:moveTo>
                <a:lnTo>
                  <a:pt x="785064" y="506152"/>
                </a:lnTo>
                <a:lnTo>
                  <a:pt x="785064" y="598179"/>
                </a:lnTo>
                <a:lnTo>
                  <a:pt x="507302" y="598179"/>
                </a:lnTo>
                <a:lnTo>
                  <a:pt x="507302" y="506152"/>
                </a:lnTo>
                <a:close/>
                <a:moveTo>
                  <a:pt x="646171" y="322097"/>
                </a:moveTo>
                <a:cubicBezTo>
                  <a:pt x="735507" y="322097"/>
                  <a:pt x="808209" y="249855"/>
                  <a:pt x="808209" y="161048"/>
                </a:cubicBezTo>
                <a:cubicBezTo>
                  <a:pt x="808209" y="72242"/>
                  <a:pt x="735507" y="0"/>
                  <a:pt x="646171" y="0"/>
                </a:cubicBezTo>
                <a:cubicBezTo>
                  <a:pt x="556836" y="0"/>
                  <a:pt x="484157" y="72242"/>
                  <a:pt x="484157" y="161048"/>
                </a:cubicBezTo>
                <a:cubicBezTo>
                  <a:pt x="484157" y="249855"/>
                  <a:pt x="556836" y="322097"/>
                  <a:pt x="646171" y="322097"/>
                </a:cubicBezTo>
                <a:close/>
                <a:moveTo>
                  <a:pt x="646171" y="92028"/>
                </a:moveTo>
                <a:cubicBezTo>
                  <a:pt x="684478" y="92028"/>
                  <a:pt x="715629" y="122995"/>
                  <a:pt x="715629" y="161048"/>
                </a:cubicBezTo>
                <a:cubicBezTo>
                  <a:pt x="715629" y="199102"/>
                  <a:pt x="684478" y="230069"/>
                  <a:pt x="646171" y="230069"/>
                </a:cubicBezTo>
                <a:cubicBezTo>
                  <a:pt x="607888" y="230069"/>
                  <a:pt x="576737" y="199102"/>
                  <a:pt x="576737" y="161048"/>
                </a:cubicBezTo>
                <a:cubicBezTo>
                  <a:pt x="576737" y="122995"/>
                  <a:pt x="607888" y="92028"/>
                  <a:pt x="646171" y="920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6"/>
                                        </p:tgtEl>
                                        <p:attrNameLst>
                                          <p:attrName>style.visibility</p:attrName>
                                        </p:attrNameLst>
                                      </p:cBhvr>
                                      <p:to>
                                        <p:strVal val="visible"/>
                                      </p:to>
                                    </p:set>
                                    <p:animEffect transition="in" filter="fade">
                                      <p:cBhvr>
                                        <p:cTn id="12" dur="500"/>
                                        <p:tgtEl>
                                          <p:spTgt spid="3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6"/>
                                        </p:tgtEl>
                                        <p:attrNameLst>
                                          <p:attrName>style.visibility</p:attrName>
                                        </p:attrNameLst>
                                      </p:cBhvr>
                                      <p:to>
                                        <p:strVal val="visible"/>
                                      </p:to>
                                    </p:set>
                                    <p:animEffect transition="in" filter="fade">
                                      <p:cBhvr>
                                        <p:cTn id="17" dur="500"/>
                                        <p:tgtEl>
                                          <p:spTgt spid="3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gtEl>
                                        <p:attrNameLst>
                                          <p:attrName>style.visibility</p:attrName>
                                        </p:attrNameLst>
                                      </p:cBhvr>
                                      <p:to>
                                        <p:strVal val="visible"/>
                                      </p:to>
                                    </p:set>
                                    <p:animEffect transition="in" filter="fade">
                                      <p:cBhvr>
                                        <p:cTn id="22" dur="5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9"/>
        <p:cNvGrpSpPr/>
        <p:nvPr/>
      </p:nvGrpSpPr>
      <p:grpSpPr>
        <a:xfrm>
          <a:off x="0" y="0"/>
          <a:ext cx="0" cy="0"/>
          <a:chOff x="0" y="0"/>
          <a:chExt cx="0" cy="0"/>
        </a:xfrm>
      </p:grpSpPr>
      <p:sp>
        <p:nvSpPr>
          <p:cNvPr id="350" name="Google Shape;350;p5"/>
          <p:cNvSpPr/>
          <p:nvPr/>
        </p:nvSpPr>
        <p:spPr>
          <a:xfrm>
            <a:off x="868680" y="1117582"/>
            <a:ext cx="10454640" cy="863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b="1">
                <a:solidFill>
                  <a:schemeClr val="lt1"/>
                </a:solidFill>
                <a:latin typeface="Arial"/>
                <a:ea typeface="Arial"/>
                <a:cs typeface="Arial"/>
                <a:sym typeface="Arial"/>
              </a:rPr>
              <a:t>Gartner’s Top Strategic Technology Trends for 2023</a:t>
            </a:r>
            <a:endParaRPr/>
          </a:p>
        </p:txBody>
      </p:sp>
      <p:grpSp>
        <p:nvGrpSpPr>
          <p:cNvPr id="351" name="Google Shape;351;p5"/>
          <p:cNvGrpSpPr/>
          <p:nvPr/>
        </p:nvGrpSpPr>
        <p:grpSpPr>
          <a:xfrm>
            <a:off x="7999450" y="2652183"/>
            <a:ext cx="3713085" cy="1937501"/>
            <a:chOff x="7999450" y="2686738"/>
            <a:chExt cx="3713085" cy="1937501"/>
          </a:xfrm>
        </p:grpSpPr>
        <p:sp>
          <p:nvSpPr>
            <p:cNvPr id="352" name="Google Shape;352;p5"/>
            <p:cNvSpPr txBox="1"/>
            <p:nvPr/>
          </p:nvSpPr>
          <p:spPr>
            <a:xfrm>
              <a:off x="7999450" y="4011324"/>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Pioneer </a:t>
              </a:r>
              <a:r>
                <a:rPr lang="en-US" sz="1800">
                  <a:solidFill>
                    <a:schemeClr val="dk2"/>
                  </a:solidFill>
                  <a:latin typeface="Arial Black"/>
                  <a:ea typeface="Arial Black"/>
                  <a:cs typeface="Arial Black"/>
                  <a:sym typeface="Arial Black"/>
                </a:rPr>
                <a:t>Opportunity</a:t>
              </a:r>
              <a:endParaRPr/>
            </a:p>
          </p:txBody>
        </p:sp>
        <p:sp>
          <p:nvSpPr>
            <p:cNvPr id="353" name="Google Shape;353;p5"/>
            <p:cNvSpPr txBox="1"/>
            <p:nvPr/>
          </p:nvSpPr>
          <p:spPr>
            <a:xfrm>
              <a:off x="7999450" y="3349031"/>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Pioneer </a:t>
              </a:r>
              <a:r>
                <a:rPr lang="en-US" sz="1800">
                  <a:solidFill>
                    <a:schemeClr val="dk2"/>
                  </a:solidFill>
                  <a:latin typeface="Arial Black"/>
                  <a:ea typeface="Arial Black"/>
                  <a:cs typeface="Arial Black"/>
                  <a:sym typeface="Arial Black"/>
                </a:rPr>
                <a:t>Acceleration</a:t>
              </a:r>
              <a:endParaRPr/>
            </a:p>
          </p:txBody>
        </p:sp>
        <p:sp>
          <p:nvSpPr>
            <p:cNvPr id="354" name="Google Shape;354;p5"/>
            <p:cNvSpPr txBox="1"/>
            <p:nvPr/>
          </p:nvSpPr>
          <p:spPr>
            <a:xfrm>
              <a:off x="7999450" y="2686738"/>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Pioneer </a:t>
              </a:r>
              <a:r>
                <a:rPr lang="en-US" sz="1800">
                  <a:solidFill>
                    <a:schemeClr val="dk2"/>
                  </a:solidFill>
                  <a:latin typeface="Arial Black"/>
                  <a:ea typeface="Arial Black"/>
                  <a:cs typeface="Arial Black"/>
                  <a:sym typeface="Arial Black"/>
                </a:rPr>
                <a:t>Engagement</a:t>
              </a:r>
              <a:endParaRPr/>
            </a:p>
          </p:txBody>
        </p:sp>
        <p:sp>
          <p:nvSpPr>
            <p:cNvPr id="355" name="Google Shape;355;p5"/>
            <p:cNvSpPr/>
            <p:nvPr/>
          </p:nvSpPr>
          <p:spPr>
            <a:xfrm>
              <a:off x="8124573" y="4108462"/>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56" name="Google Shape;356;p5"/>
            <p:cNvSpPr/>
            <p:nvPr/>
          </p:nvSpPr>
          <p:spPr>
            <a:xfrm>
              <a:off x="8101841" y="3464764"/>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57" name="Google Shape;357;p5"/>
            <p:cNvSpPr/>
            <p:nvPr/>
          </p:nvSpPr>
          <p:spPr>
            <a:xfrm>
              <a:off x="8130691" y="2825444"/>
              <a:ext cx="424865" cy="335501"/>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grpSp>
      <p:grpSp>
        <p:nvGrpSpPr>
          <p:cNvPr id="358" name="Google Shape;358;p5"/>
          <p:cNvGrpSpPr/>
          <p:nvPr/>
        </p:nvGrpSpPr>
        <p:grpSpPr>
          <a:xfrm>
            <a:off x="7999450" y="2652184"/>
            <a:ext cx="3713085" cy="1937501"/>
            <a:chOff x="7999450" y="2686739"/>
            <a:chExt cx="3713085" cy="1937501"/>
          </a:xfrm>
        </p:grpSpPr>
        <p:sp>
          <p:nvSpPr>
            <p:cNvPr id="359" name="Google Shape;359;p5"/>
            <p:cNvSpPr txBox="1"/>
            <p:nvPr/>
          </p:nvSpPr>
          <p:spPr>
            <a:xfrm>
              <a:off x="7999450" y="4011325"/>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Metaverse</a:t>
              </a:r>
              <a:endParaRPr/>
            </a:p>
          </p:txBody>
        </p:sp>
        <p:sp>
          <p:nvSpPr>
            <p:cNvPr id="360" name="Google Shape;360;p5"/>
            <p:cNvSpPr txBox="1"/>
            <p:nvPr/>
          </p:nvSpPr>
          <p:spPr>
            <a:xfrm>
              <a:off x="7999450" y="3349032"/>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Adaptive AI</a:t>
              </a:r>
              <a:endParaRPr/>
            </a:p>
          </p:txBody>
        </p:sp>
        <p:sp>
          <p:nvSpPr>
            <p:cNvPr id="361" name="Google Shape;361;p5"/>
            <p:cNvSpPr txBox="1"/>
            <p:nvPr/>
          </p:nvSpPr>
          <p:spPr>
            <a:xfrm>
              <a:off x="7999450" y="268673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Superapps</a:t>
              </a:r>
              <a:endParaRPr/>
            </a:p>
          </p:txBody>
        </p:sp>
        <p:sp>
          <p:nvSpPr>
            <p:cNvPr id="362" name="Google Shape;362;p5"/>
            <p:cNvSpPr/>
            <p:nvPr/>
          </p:nvSpPr>
          <p:spPr>
            <a:xfrm>
              <a:off x="8124573" y="4108463"/>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363" name="Google Shape;363;p5"/>
            <p:cNvSpPr/>
            <p:nvPr/>
          </p:nvSpPr>
          <p:spPr>
            <a:xfrm>
              <a:off x="8101841" y="3464765"/>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364" name="Google Shape;364;p5"/>
            <p:cNvSpPr/>
            <p:nvPr/>
          </p:nvSpPr>
          <p:spPr>
            <a:xfrm>
              <a:off x="8130691" y="2825443"/>
              <a:ext cx="424865" cy="335501"/>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2"/>
                </a:solidFill>
                <a:latin typeface="Arial Black"/>
                <a:ea typeface="Arial Black"/>
                <a:cs typeface="Arial Black"/>
                <a:sym typeface="Arial Black"/>
              </a:endParaRPr>
            </a:p>
          </p:txBody>
        </p:sp>
      </p:grpSp>
      <p:grpSp>
        <p:nvGrpSpPr>
          <p:cNvPr id="365" name="Google Shape;365;p5"/>
          <p:cNvGrpSpPr/>
          <p:nvPr/>
        </p:nvGrpSpPr>
        <p:grpSpPr>
          <a:xfrm>
            <a:off x="479465" y="2652183"/>
            <a:ext cx="3713085" cy="1937501"/>
            <a:chOff x="479465" y="2686739"/>
            <a:chExt cx="3713085" cy="1937501"/>
          </a:xfrm>
        </p:grpSpPr>
        <p:sp>
          <p:nvSpPr>
            <p:cNvPr id="366" name="Google Shape;366;p5"/>
            <p:cNvSpPr txBox="1"/>
            <p:nvPr/>
          </p:nvSpPr>
          <p:spPr>
            <a:xfrm>
              <a:off x="479465" y="2686739"/>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Optimize </a:t>
              </a:r>
              <a:r>
                <a:rPr lang="en-US" sz="1800">
                  <a:solidFill>
                    <a:schemeClr val="dk2"/>
                  </a:solidFill>
                  <a:latin typeface="Arial Black"/>
                  <a:ea typeface="Arial Black"/>
                  <a:cs typeface="Arial Black"/>
                  <a:sym typeface="Arial Black"/>
                </a:rPr>
                <a:t>Resilience</a:t>
              </a:r>
              <a:endParaRPr/>
            </a:p>
          </p:txBody>
        </p:sp>
        <p:sp>
          <p:nvSpPr>
            <p:cNvPr id="367" name="Google Shape;367;p5"/>
            <p:cNvSpPr txBox="1"/>
            <p:nvPr/>
          </p:nvSpPr>
          <p:spPr>
            <a:xfrm>
              <a:off x="479465" y="3349032"/>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Optimize </a:t>
              </a:r>
              <a:r>
                <a:rPr lang="en-US" sz="1800">
                  <a:solidFill>
                    <a:schemeClr val="dk2"/>
                  </a:solidFill>
                  <a:latin typeface="Arial Black"/>
                  <a:ea typeface="Arial Black"/>
                  <a:cs typeface="Arial Black"/>
                  <a:sym typeface="Arial Black"/>
                </a:rPr>
                <a:t>Operations</a:t>
              </a:r>
              <a:endParaRPr/>
            </a:p>
          </p:txBody>
        </p:sp>
        <p:sp>
          <p:nvSpPr>
            <p:cNvPr id="368" name="Google Shape;368;p5"/>
            <p:cNvSpPr txBox="1"/>
            <p:nvPr/>
          </p:nvSpPr>
          <p:spPr>
            <a:xfrm>
              <a:off x="479465" y="4011325"/>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Optimize </a:t>
              </a:r>
              <a:r>
                <a:rPr lang="en-US" sz="1800">
                  <a:solidFill>
                    <a:schemeClr val="dk2"/>
                  </a:solidFill>
                  <a:latin typeface="Arial Black"/>
                  <a:ea typeface="Arial Black"/>
                  <a:cs typeface="Arial Black"/>
                  <a:sym typeface="Arial Black"/>
                </a:rPr>
                <a:t>Trust</a:t>
              </a:r>
              <a:endParaRPr/>
            </a:p>
          </p:txBody>
        </p:sp>
        <p:sp>
          <p:nvSpPr>
            <p:cNvPr id="369" name="Google Shape;369;p5"/>
            <p:cNvSpPr/>
            <p:nvPr/>
          </p:nvSpPr>
          <p:spPr>
            <a:xfrm>
              <a:off x="649021" y="2819694"/>
              <a:ext cx="348237" cy="347004"/>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70" name="Google Shape;370;p5"/>
            <p:cNvSpPr/>
            <p:nvPr/>
          </p:nvSpPr>
          <p:spPr>
            <a:xfrm>
              <a:off x="610015" y="3533704"/>
              <a:ext cx="426248" cy="243570"/>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71" name="Google Shape;371;p5"/>
            <p:cNvSpPr/>
            <p:nvPr/>
          </p:nvSpPr>
          <p:spPr>
            <a:xfrm>
              <a:off x="602403" y="4163553"/>
              <a:ext cx="441471" cy="308458"/>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grpSp>
      <p:grpSp>
        <p:nvGrpSpPr>
          <p:cNvPr id="372" name="Google Shape;372;p5"/>
          <p:cNvGrpSpPr/>
          <p:nvPr/>
        </p:nvGrpSpPr>
        <p:grpSpPr>
          <a:xfrm>
            <a:off x="479466" y="4639062"/>
            <a:ext cx="11233070" cy="612915"/>
            <a:chOff x="479466" y="4673618"/>
            <a:chExt cx="11233070" cy="612915"/>
          </a:xfrm>
        </p:grpSpPr>
        <p:sp>
          <p:nvSpPr>
            <p:cNvPr id="373" name="Google Shape;373;p5"/>
            <p:cNvSpPr txBox="1"/>
            <p:nvPr/>
          </p:nvSpPr>
          <p:spPr>
            <a:xfrm>
              <a:off x="479466" y="4673618"/>
              <a:ext cx="11233070" cy="612915"/>
            </a:xfrm>
            <a:prstGeom prst="rect">
              <a:avLst/>
            </a:prstGeom>
            <a:solidFill>
              <a:srgbClr val="F4F4F4"/>
            </a:solidFill>
            <a:ln>
              <a:noFill/>
            </a:ln>
          </p:spPr>
          <p:txBody>
            <a:bodyPr spcFirstLastPara="1" wrap="square" lIns="365750" tIns="45700" rIns="0" bIns="45700" anchor="ctr" anchorCtr="0">
              <a:noAutofit/>
            </a:bodyPr>
            <a:lstStyle/>
            <a:p>
              <a:pPr marL="0" marR="0" lvl="0" indent="0" algn="ctr" rtl="0">
                <a:spcBef>
                  <a:spcPts val="0"/>
                </a:spcBef>
                <a:spcAft>
                  <a:spcPts val="0"/>
                </a:spcAft>
                <a:buNone/>
              </a:pPr>
              <a:r>
                <a:rPr lang="en-US" sz="1800">
                  <a:solidFill>
                    <a:schemeClr val="dk2"/>
                  </a:solidFill>
                  <a:latin typeface="Arial"/>
                  <a:ea typeface="Arial"/>
                  <a:cs typeface="Arial"/>
                  <a:sym typeface="Arial"/>
                </a:rPr>
                <a:t>Do It All </a:t>
              </a:r>
              <a:r>
                <a:rPr lang="en-US" sz="1800">
                  <a:solidFill>
                    <a:schemeClr val="dk2"/>
                  </a:solidFill>
                  <a:latin typeface="Arial Black"/>
                  <a:ea typeface="Arial Black"/>
                  <a:cs typeface="Arial Black"/>
                  <a:sym typeface="Arial Black"/>
                </a:rPr>
                <a:t>Sustainably</a:t>
              </a:r>
              <a:endParaRPr/>
            </a:p>
          </p:txBody>
        </p:sp>
        <p:sp>
          <p:nvSpPr>
            <p:cNvPr id="374" name="Google Shape;374;p5"/>
            <p:cNvSpPr/>
            <p:nvPr/>
          </p:nvSpPr>
          <p:spPr>
            <a:xfrm>
              <a:off x="4674610" y="4768097"/>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75" name="Google Shape;375;p5"/>
          <p:cNvGrpSpPr/>
          <p:nvPr/>
        </p:nvGrpSpPr>
        <p:grpSpPr>
          <a:xfrm>
            <a:off x="4239459" y="2652182"/>
            <a:ext cx="3713085" cy="1937501"/>
            <a:chOff x="4239459" y="2686738"/>
            <a:chExt cx="3713085" cy="1937501"/>
          </a:xfrm>
        </p:grpSpPr>
        <p:sp>
          <p:nvSpPr>
            <p:cNvPr id="376" name="Google Shape;376;p5"/>
            <p:cNvSpPr txBox="1"/>
            <p:nvPr/>
          </p:nvSpPr>
          <p:spPr>
            <a:xfrm>
              <a:off x="4239459" y="4011324"/>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Scale </a:t>
              </a:r>
              <a:r>
                <a:rPr lang="en-US" sz="1800">
                  <a:solidFill>
                    <a:schemeClr val="dk2"/>
                  </a:solidFill>
                  <a:latin typeface="Arial Black"/>
                  <a:ea typeface="Arial Black"/>
                  <a:cs typeface="Arial Black"/>
                  <a:sym typeface="Arial Black"/>
                </a:rPr>
                <a:t>Everywhere</a:t>
              </a:r>
              <a:endParaRPr/>
            </a:p>
          </p:txBody>
        </p:sp>
        <p:sp>
          <p:nvSpPr>
            <p:cNvPr id="377" name="Google Shape;377;p5"/>
            <p:cNvSpPr txBox="1"/>
            <p:nvPr/>
          </p:nvSpPr>
          <p:spPr>
            <a:xfrm>
              <a:off x="4239459" y="2686738"/>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Scale </a:t>
              </a:r>
              <a:r>
                <a:rPr lang="en-US" sz="1800">
                  <a:solidFill>
                    <a:schemeClr val="dk2"/>
                  </a:solidFill>
                  <a:latin typeface="Arial Black"/>
                  <a:ea typeface="Arial Black"/>
                  <a:cs typeface="Arial Black"/>
                  <a:sym typeface="Arial Black"/>
                </a:rPr>
                <a:t>Vertically</a:t>
              </a:r>
              <a:endParaRPr/>
            </a:p>
          </p:txBody>
        </p:sp>
        <p:sp>
          <p:nvSpPr>
            <p:cNvPr id="378" name="Google Shape;378;p5"/>
            <p:cNvSpPr txBox="1"/>
            <p:nvPr/>
          </p:nvSpPr>
          <p:spPr>
            <a:xfrm>
              <a:off x="4239459" y="3349031"/>
              <a:ext cx="3713085" cy="612915"/>
            </a:xfrm>
            <a:prstGeom prst="rect">
              <a:avLst/>
            </a:prstGeom>
            <a:solidFill>
              <a:srgbClr val="F4F4F4"/>
            </a:solidFill>
            <a:ln>
              <a:noFill/>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Scale </a:t>
              </a:r>
              <a:r>
                <a:rPr lang="en-US" sz="1800">
                  <a:solidFill>
                    <a:schemeClr val="dk2"/>
                  </a:solidFill>
                  <a:latin typeface="Arial Black"/>
                  <a:ea typeface="Arial Black"/>
                  <a:cs typeface="Arial Black"/>
                  <a:sym typeface="Arial Black"/>
                </a:rPr>
                <a:t>Delivery</a:t>
              </a:r>
              <a:endParaRPr/>
            </a:p>
          </p:txBody>
        </p:sp>
        <p:sp>
          <p:nvSpPr>
            <p:cNvPr id="379" name="Google Shape;379;p5"/>
            <p:cNvSpPr/>
            <p:nvPr/>
          </p:nvSpPr>
          <p:spPr>
            <a:xfrm>
              <a:off x="4396649" y="4116075"/>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80" name="Google Shape;380;p5"/>
            <p:cNvSpPr/>
            <p:nvPr/>
          </p:nvSpPr>
          <p:spPr>
            <a:xfrm>
              <a:off x="4354785" y="2849660"/>
              <a:ext cx="456695" cy="287071"/>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sp>
          <p:nvSpPr>
            <p:cNvPr id="381" name="Google Shape;381;p5"/>
            <p:cNvSpPr/>
            <p:nvPr/>
          </p:nvSpPr>
          <p:spPr>
            <a:xfrm>
              <a:off x="4354785" y="3511953"/>
              <a:ext cx="456695" cy="28707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2"/>
                </a:solidFill>
                <a:latin typeface="Arial"/>
                <a:ea typeface="Arial"/>
                <a:cs typeface="Arial"/>
                <a:sym typeface="Arial"/>
              </a:endParaRPr>
            </a:p>
          </p:txBody>
        </p:sp>
      </p:grpSp>
      <p:grpSp>
        <p:nvGrpSpPr>
          <p:cNvPr id="382" name="Google Shape;382;p5"/>
          <p:cNvGrpSpPr/>
          <p:nvPr/>
        </p:nvGrpSpPr>
        <p:grpSpPr>
          <a:xfrm>
            <a:off x="479465" y="2652184"/>
            <a:ext cx="3713085" cy="1937501"/>
            <a:chOff x="479465" y="2686739"/>
            <a:chExt cx="3713085" cy="1937501"/>
          </a:xfrm>
        </p:grpSpPr>
        <p:sp>
          <p:nvSpPr>
            <p:cNvPr id="383" name="Google Shape;383;p5"/>
            <p:cNvSpPr txBox="1"/>
            <p:nvPr/>
          </p:nvSpPr>
          <p:spPr>
            <a:xfrm>
              <a:off x="479465" y="268673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Digital Immune System</a:t>
              </a:r>
              <a:endParaRPr/>
            </a:p>
          </p:txBody>
        </p:sp>
        <p:sp>
          <p:nvSpPr>
            <p:cNvPr id="384" name="Google Shape;384;p5"/>
            <p:cNvSpPr txBox="1"/>
            <p:nvPr/>
          </p:nvSpPr>
          <p:spPr>
            <a:xfrm>
              <a:off x="479465" y="3349032"/>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Applied Observability</a:t>
              </a:r>
              <a:endParaRPr/>
            </a:p>
          </p:txBody>
        </p:sp>
        <p:sp>
          <p:nvSpPr>
            <p:cNvPr id="385" name="Google Shape;385;p5"/>
            <p:cNvSpPr txBox="1"/>
            <p:nvPr/>
          </p:nvSpPr>
          <p:spPr>
            <a:xfrm>
              <a:off x="479465" y="4011325"/>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AI TRiSM</a:t>
              </a:r>
              <a:endParaRPr/>
            </a:p>
          </p:txBody>
        </p:sp>
        <p:sp>
          <p:nvSpPr>
            <p:cNvPr id="386" name="Google Shape;386;p5"/>
            <p:cNvSpPr/>
            <p:nvPr/>
          </p:nvSpPr>
          <p:spPr>
            <a:xfrm>
              <a:off x="649021" y="2819694"/>
              <a:ext cx="348237" cy="347004"/>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387" name="Google Shape;387;p5"/>
            <p:cNvSpPr/>
            <p:nvPr/>
          </p:nvSpPr>
          <p:spPr>
            <a:xfrm>
              <a:off x="610015" y="3533704"/>
              <a:ext cx="426248" cy="243570"/>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388" name="Google Shape;388;p5"/>
            <p:cNvSpPr/>
            <p:nvPr/>
          </p:nvSpPr>
          <p:spPr>
            <a:xfrm>
              <a:off x="602403" y="4163553"/>
              <a:ext cx="441471" cy="308458"/>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grpSp>
        <p:nvGrpSpPr>
          <p:cNvPr id="389" name="Google Shape;389;p5"/>
          <p:cNvGrpSpPr/>
          <p:nvPr/>
        </p:nvGrpSpPr>
        <p:grpSpPr>
          <a:xfrm>
            <a:off x="479466" y="4639063"/>
            <a:ext cx="11233070" cy="612915"/>
            <a:chOff x="479466" y="4673618"/>
            <a:chExt cx="11233070" cy="612915"/>
          </a:xfrm>
        </p:grpSpPr>
        <p:sp>
          <p:nvSpPr>
            <p:cNvPr id="390" name="Google Shape;390;p5"/>
            <p:cNvSpPr txBox="1"/>
            <p:nvPr/>
          </p:nvSpPr>
          <p:spPr>
            <a:xfrm>
              <a:off x="479466" y="4673618"/>
              <a:ext cx="11233070"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365750" tIns="45700" rIns="0" bIns="45700" anchor="ctr" anchorCtr="0">
              <a:noAutofit/>
            </a:bodyPr>
            <a:lstStyle/>
            <a:p>
              <a:pPr marL="0" marR="0" lvl="0" indent="0" algn="ctr" rtl="0">
                <a:spcBef>
                  <a:spcPts val="0"/>
                </a:spcBef>
                <a:spcAft>
                  <a:spcPts val="0"/>
                </a:spcAft>
                <a:buNone/>
              </a:pPr>
              <a:r>
                <a:rPr lang="en-US" sz="1800" b="1">
                  <a:solidFill>
                    <a:schemeClr val="lt2"/>
                  </a:solidFill>
                  <a:latin typeface="Arial"/>
                  <a:ea typeface="Arial"/>
                  <a:cs typeface="Arial"/>
                  <a:sym typeface="Arial"/>
                </a:rPr>
                <a:t>Sustainable Technology</a:t>
              </a:r>
              <a:endParaRPr/>
            </a:p>
          </p:txBody>
        </p:sp>
        <p:sp>
          <p:nvSpPr>
            <p:cNvPr id="391" name="Google Shape;391;p5"/>
            <p:cNvSpPr/>
            <p:nvPr/>
          </p:nvSpPr>
          <p:spPr>
            <a:xfrm>
              <a:off x="4502934" y="4768097"/>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grpSp>
        <p:nvGrpSpPr>
          <p:cNvPr id="392" name="Google Shape;392;p5"/>
          <p:cNvGrpSpPr/>
          <p:nvPr/>
        </p:nvGrpSpPr>
        <p:grpSpPr>
          <a:xfrm>
            <a:off x="4239459" y="2652183"/>
            <a:ext cx="3713085" cy="1937501"/>
            <a:chOff x="4239459" y="2686738"/>
            <a:chExt cx="3713085" cy="1937501"/>
          </a:xfrm>
        </p:grpSpPr>
        <p:sp>
          <p:nvSpPr>
            <p:cNvPr id="393" name="Google Shape;393;p5"/>
            <p:cNvSpPr txBox="1"/>
            <p:nvPr/>
          </p:nvSpPr>
          <p:spPr>
            <a:xfrm>
              <a:off x="4239459" y="401132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Wireless-Value Realization</a:t>
              </a:r>
              <a:endParaRPr/>
            </a:p>
          </p:txBody>
        </p:sp>
        <p:sp>
          <p:nvSpPr>
            <p:cNvPr id="394" name="Google Shape;394;p5"/>
            <p:cNvSpPr txBox="1"/>
            <p:nvPr/>
          </p:nvSpPr>
          <p:spPr>
            <a:xfrm>
              <a:off x="4239459" y="2686738"/>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Industry Cloud Platforms</a:t>
              </a:r>
              <a:endParaRPr/>
            </a:p>
          </p:txBody>
        </p:sp>
        <p:sp>
          <p:nvSpPr>
            <p:cNvPr id="395" name="Google Shape;395;p5"/>
            <p:cNvSpPr txBox="1"/>
            <p:nvPr/>
          </p:nvSpPr>
          <p:spPr>
            <a:xfrm>
              <a:off x="4239459" y="3349031"/>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Platform Engineering</a:t>
              </a:r>
              <a:endParaRPr/>
            </a:p>
          </p:txBody>
        </p:sp>
        <p:sp>
          <p:nvSpPr>
            <p:cNvPr id="396" name="Google Shape;396;p5"/>
            <p:cNvSpPr/>
            <p:nvPr/>
          </p:nvSpPr>
          <p:spPr>
            <a:xfrm>
              <a:off x="4396649" y="4116075"/>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397" name="Google Shape;397;p5"/>
            <p:cNvSpPr/>
            <p:nvPr/>
          </p:nvSpPr>
          <p:spPr>
            <a:xfrm>
              <a:off x="4354785" y="2849660"/>
              <a:ext cx="456695" cy="287071"/>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398" name="Google Shape;398;p5"/>
            <p:cNvSpPr/>
            <p:nvPr/>
          </p:nvSpPr>
          <p:spPr>
            <a:xfrm>
              <a:off x="4354785" y="3511953"/>
              <a:ext cx="456695" cy="28707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grpSp>
      <p:sp>
        <p:nvSpPr>
          <p:cNvPr id="399" name="Google Shape;399;p5"/>
          <p:cNvSpPr txBox="1"/>
          <p:nvPr/>
        </p:nvSpPr>
        <p:spPr>
          <a:xfrm>
            <a:off x="479465"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Optimize</a:t>
            </a:r>
            <a:endParaRPr/>
          </a:p>
        </p:txBody>
      </p:sp>
      <p:sp>
        <p:nvSpPr>
          <p:cNvPr id="400" name="Google Shape;400;p5"/>
          <p:cNvSpPr txBox="1"/>
          <p:nvPr/>
        </p:nvSpPr>
        <p:spPr>
          <a:xfrm>
            <a:off x="7999450"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Pioneer</a:t>
            </a:r>
            <a:endParaRPr/>
          </a:p>
        </p:txBody>
      </p:sp>
      <p:sp>
        <p:nvSpPr>
          <p:cNvPr id="401" name="Google Shape;401;p5"/>
          <p:cNvSpPr txBox="1"/>
          <p:nvPr/>
        </p:nvSpPr>
        <p:spPr>
          <a:xfrm>
            <a:off x="4239459"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Scale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250"/>
                                        <p:tgtEl>
                                          <p:spTgt spid="3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2"/>
                                        </p:tgtEl>
                                        <p:attrNameLst>
                                          <p:attrName>style.visibility</p:attrName>
                                        </p:attrNameLst>
                                      </p:cBhvr>
                                      <p:to>
                                        <p:strVal val="visible"/>
                                      </p:to>
                                    </p:set>
                                    <p:animEffect transition="in" filter="fade">
                                      <p:cBhvr>
                                        <p:cTn id="12" dur="250"/>
                                        <p:tgtEl>
                                          <p:spTgt spid="3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8"/>
                                        </p:tgtEl>
                                        <p:attrNameLst>
                                          <p:attrName>style.visibility</p:attrName>
                                        </p:attrNameLst>
                                      </p:cBhvr>
                                      <p:to>
                                        <p:strVal val="visible"/>
                                      </p:to>
                                    </p:set>
                                    <p:animEffect transition="in" filter="fade">
                                      <p:cBhvr>
                                        <p:cTn id="17" dur="250"/>
                                        <p:tgtEl>
                                          <p:spTgt spid="3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250"/>
                                        <p:tgtEl>
                                          <p:spTgt spid="389"/>
                                        </p:tgtEl>
                                      </p:cBhvr>
                                    </p:animEffect>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350"/>
                                        </p:tgtEl>
                                        <p:attrNameLst>
                                          <p:attrName>style.visibility</p:attrName>
                                        </p:attrNameLst>
                                      </p:cBhvr>
                                      <p:to>
                                        <p:strVal val="visible"/>
                                      </p:to>
                                    </p:set>
                                    <p:animEffect transition="in" filter="fade">
                                      <p:cBhvr>
                                        <p:cTn id="26" dur="1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5"/>
        <p:cNvGrpSpPr/>
        <p:nvPr/>
      </p:nvGrpSpPr>
      <p:grpSpPr>
        <a:xfrm>
          <a:off x="0" y="0"/>
          <a:ext cx="0" cy="0"/>
          <a:chOff x="0" y="0"/>
          <a:chExt cx="0" cy="0"/>
        </a:xfrm>
      </p:grpSpPr>
      <p:sp>
        <p:nvSpPr>
          <p:cNvPr id="406" name="Google Shape;406;p6"/>
          <p:cNvSpPr/>
          <p:nvPr/>
        </p:nvSpPr>
        <p:spPr>
          <a:xfrm>
            <a:off x="868680" y="1117582"/>
            <a:ext cx="10454640" cy="863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b="1">
                <a:solidFill>
                  <a:schemeClr val="lt1"/>
                </a:solidFill>
                <a:latin typeface="Arial"/>
                <a:ea typeface="Arial"/>
                <a:cs typeface="Arial"/>
                <a:sym typeface="Arial"/>
              </a:rPr>
              <a:t>Gartner’s Top Strategic Technology Trends for 2023</a:t>
            </a:r>
            <a:endParaRPr/>
          </a:p>
        </p:txBody>
      </p:sp>
      <p:sp>
        <p:nvSpPr>
          <p:cNvPr id="407" name="Google Shape;407;p6"/>
          <p:cNvSpPr txBox="1"/>
          <p:nvPr/>
        </p:nvSpPr>
        <p:spPr>
          <a:xfrm>
            <a:off x="7999450" y="3976770"/>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Metaverse</a:t>
            </a:r>
            <a:endParaRPr/>
          </a:p>
        </p:txBody>
      </p:sp>
      <p:sp>
        <p:nvSpPr>
          <p:cNvPr id="408" name="Google Shape;408;p6"/>
          <p:cNvSpPr txBox="1"/>
          <p:nvPr/>
        </p:nvSpPr>
        <p:spPr>
          <a:xfrm>
            <a:off x="7999450" y="3314477"/>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Adaptive AI</a:t>
            </a:r>
            <a:endParaRPr/>
          </a:p>
        </p:txBody>
      </p:sp>
      <p:sp>
        <p:nvSpPr>
          <p:cNvPr id="409" name="Google Shape;409;p6"/>
          <p:cNvSpPr txBox="1"/>
          <p:nvPr/>
        </p:nvSpPr>
        <p:spPr>
          <a:xfrm>
            <a:off x="7999450" y="265218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Superapps</a:t>
            </a:r>
            <a:endParaRPr/>
          </a:p>
        </p:txBody>
      </p:sp>
      <p:sp>
        <p:nvSpPr>
          <p:cNvPr id="410" name="Google Shape;410;p6"/>
          <p:cNvSpPr/>
          <p:nvPr/>
        </p:nvSpPr>
        <p:spPr>
          <a:xfrm>
            <a:off x="8124573" y="4073908"/>
            <a:ext cx="437102" cy="418637"/>
          </a:xfrm>
          <a:custGeom>
            <a:avLst/>
            <a:gdLst/>
            <a:ahLst/>
            <a:cxnLst/>
            <a:rect l="l" t="t" r="r" b="b"/>
            <a:pathLst>
              <a:path w="437102" h="418637" extrusionOk="0">
                <a:moveTo>
                  <a:pt x="328760" y="281629"/>
                </a:moveTo>
                <a:lnTo>
                  <a:pt x="340337" y="281629"/>
                </a:lnTo>
                <a:lnTo>
                  <a:pt x="340337" y="184368"/>
                </a:lnTo>
                <a:lnTo>
                  <a:pt x="318956" y="184368"/>
                </a:lnTo>
                <a:cubicBezTo>
                  <a:pt x="298618" y="150017"/>
                  <a:pt x="261283" y="126855"/>
                  <a:pt x="218551" y="126855"/>
                </a:cubicBezTo>
                <a:cubicBezTo>
                  <a:pt x="175820" y="126855"/>
                  <a:pt x="138478" y="150009"/>
                  <a:pt x="118147" y="184368"/>
                </a:cubicBezTo>
                <a:lnTo>
                  <a:pt x="96766" y="184368"/>
                </a:lnTo>
                <a:lnTo>
                  <a:pt x="96766" y="281629"/>
                </a:lnTo>
                <a:lnTo>
                  <a:pt x="108336" y="281629"/>
                </a:lnTo>
                <a:cubicBezTo>
                  <a:pt x="118931" y="312212"/>
                  <a:pt x="141842" y="337041"/>
                  <a:pt x="171169" y="350133"/>
                </a:cubicBezTo>
                <a:lnTo>
                  <a:pt x="81543" y="350133"/>
                </a:lnTo>
                <a:lnTo>
                  <a:pt x="81543" y="418637"/>
                </a:lnTo>
                <a:lnTo>
                  <a:pt x="111989" y="418637"/>
                </a:lnTo>
                <a:lnTo>
                  <a:pt x="111989" y="380579"/>
                </a:lnTo>
                <a:lnTo>
                  <a:pt x="325114" y="380579"/>
                </a:lnTo>
                <a:lnTo>
                  <a:pt x="325114" y="418637"/>
                </a:lnTo>
                <a:lnTo>
                  <a:pt x="355560" y="418637"/>
                </a:lnTo>
                <a:lnTo>
                  <a:pt x="355560" y="350133"/>
                </a:lnTo>
                <a:lnTo>
                  <a:pt x="265926" y="350133"/>
                </a:lnTo>
                <a:cubicBezTo>
                  <a:pt x="295261" y="337041"/>
                  <a:pt x="318164" y="312212"/>
                  <a:pt x="328760" y="281629"/>
                </a:cubicBezTo>
                <a:close/>
                <a:moveTo>
                  <a:pt x="212249" y="251182"/>
                </a:moveTo>
                <a:lnTo>
                  <a:pt x="132670" y="251182"/>
                </a:lnTo>
                <a:lnTo>
                  <a:pt x="127212" y="251182"/>
                </a:lnTo>
                <a:lnTo>
                  <a:pt x="127212" y="214814"/>
                </a:lnTo>
                <a:lnTo>
                  <a:pt x="137321" y="214814"/>
                </a:lnTo>
                <a:lnTo>
                  <a:pt x="248617" y="214814"/>
                </a:lnTo>
                <a:lnTo>
                  <a:pt x="212249" y="251182"/>
                </a:lnTo>
                <a:close/>
                <a:moveTo>
                  <a:pt x="291668" y="214814"/>
                </a:moveTo>
                <a:lnTo>
                  <a:pt x="299782" y="214814"/>
                </a:lnTo>
                <a:lnTo>
                  <a:pt x="309890" y="214814"/>
                </a:lnTo>
                <a:lnTo>
                  <a:pt x="309890" y="251182"/>
                </a:lnTo>
                <a:lnTo>
                  <a:pt x="304425" y="251182"/>
                </a:lnTo>
                <a:lnTo>
                  <a:pt x="255300" y="251182"/>
                </a:lnTo>
                <a:lnTo>
                  <a:pt x="291668" y="214814"/>
                </a:lnTo>
                <a:close/>
                <a:moveTo>
                  <a:pt x="218551" y="157309"/>
                </a:moveTo>
                <a:cubicBezTo>
                  <a:pt x="243190" y="157309"/>
                  <a:pt x="265393" y="167752"/>
                  <a:pt x="281126" y="184376"/>
                </a:cubicBezTo>
                <a:lnTo>
                  <a:pt x="155969" y="184376"/>
                </a:lnTo>
                <a:cubicBezTo>
                  <a:pt x="171710" y="167744"/>
                  <a:pt x="193905" y="157309"/>
                  <a:pt x="218551" y="157309"/>
                </a:cubicBezTo>
                <a:close/>
                <a:moveTo>
                  <a:pt x="141256" y="281629"/>
                </a:moveTo>
                <a:lnTo>
                  <a:pt x="295847" y="281629"/>
                </a:lnTo>
                <a:cubicBezTo>
                  <a:pt x="281750" y="310134"/>
                  <a:pt x="252446" y="329833"/>
                  <a:pt x="218551" y="329833"/>
                </a:cubicBezTo>
                <a:cubicBezTo>
                  <a:pt x="184657" y="329833"/>
                  <a:pt x="155345" y="310134"/>
                  <a:pt x="141256" y="281629"/>
                </a:cubicBezTo>
                <a:close/>
                <a:moveTo>
                  <a:pt x="233775" y="91339"/>
                </a:moveTo>
                <a:lnTo>
                  <a:pt x="203328" y="91339"/>
                </a:lnTo>
                <a:lnTo>
                  <a:pt x="203328" y="60893"/>
                </a:lnTo>
                <a:lnTo>
                  <a:pt x="233775" y="60893"/>
                </a:lnTo>
                <a:lnTo>
                  <a:pt x="233775" y="91339"/>
                </a:lnTo>
                <a:close/>
                <a:moveTo>
                  <a:pt x="233775" y="30446"/>
                </a:moveTo>
                <a:lnTo>
                  <a:pt x="203328" y="30446"/>
                </a:lnTo>
                <a:lnTo>
                  <a:pt x="203328" y="0"/>
                </a:lnTo>
                <a:lnTo>
                  <a:pt x="233775" y="0"/>
                </a:lnTo>
                <a:lnTo>
                  <a:pt x="233775" y="30446"/>
                </a:lnTo>
                <a:close/>
                <a:moveTo>
                  <a:pt x="114029" y="92976"/>
                </a:moveTo>
                <a:lnTo>
                  <a:pt x="140396" y="77752"/>
                </a:lnTo>
                <a:lnTo>
                  <a:pt x="155619" y="104119"/>
                </a:lnTo>
                <a:lnTo>
                  <a:pt x="129252" y="119342"/>
                </a:lnTo>
                <a:lnTo>
                  <a:pt x="114029" y="92976"/>
                </a:lnTo>
                <a:close/>
                <a:moveTo>
                  <a:pt x="98806" y="66609"/>
                </a:moveTo>
                <a:lnTo>
                  <a:pt x="83583" y="40242"/>
                </a:lnTo>
                <a:lnTo>
                  <a:pt x="109949" y="25019"/>
                </a:lnTo>
                <a:lnTo>
                  <a:pt x="125172" y="51386"/>
                </a:lnTo>
                <a:lnTo>
                  <a:pt x="98806" y="66609"/>
                </a:lnTo>
                <a:close/>
                <a:moveTo>
                  <a:pt x="94330" y="154272"/>
                </a:moveTo>
                <a:lnTo>
                  <a:pt x="79107" y="180638"/>
                </a:lnTo>
                <a:lnTo>
                  <a:pt x="52741" y="165415"/>
                </a:lnTo>
                <a:lnTo>
                  <a:pt x="67964" y="139049"/>
                </a:lnTo>
                <a:lnTo>
                  <a:pt x="94330" y="154272"/>
                </a:lnTo>
                <a:close/>
                <a:moveTo>
                  <a:pt x="15223" y="108602"/>
                </a:moveTo>
                <a:lnTo>
                  <a:pt x="41590" y="123825"/>
                </a:lnTo>
                <a:lnTo>
                  <a:pt x="26367" y="150192"/>
                </a:lnTo>
                <a:lnTo>
                  <a:pt x="0" y="134969"/>
                </a:lnTo>
                <a:lnTo>
                  <a:pt x="15223" y="108602"/>
                </a:lnTo>
                <a:close/>
                <a:moveTo>
                  <a:pt x="307850" y="119350"/>
                </a:moveTo>
                <a:lnTo>
                  <a:pt x="281484" y="104127"/>
                </a:lnTo>
                <a:lnTo>
                  <a:pt x="296707" y="77760"/>
                </a:lnTo>
                <a:lnTo>
                  <a:pt x="323074" y="92983"/>
                </a:lnTo>
                <a:lnTo>
                  <a:pt x="307850" y="119350"/>
                </a:lnTo>
                <a:close/>
                <a:moveTo>
                  <a:pt x="338297" y="66609"/>
                </a:moveTo>
                <a:lnTo>
                  <a:pt x="311930" y="51386"/>
                </a:lnTo>
                <a:lnTo>
                  <a:pt x="327153" y="25019"/>
                </a:lnTo>
                <a:lnTo>
                  <a:pt x="353520" y="40242"/>
                </a:lnTo>
                <a:lnTo>
                  <a:pt x="338297" y="66609"/>
                </a:lnTo>
                <a:close/>
                <a:moveTo>
                  <a:pt x="369147" y="139049"/>
                </a:moveTo>
                <a:lnTo>
                  <a:pt x="384370" y="165415"/>
                </a:lnTo>
                <a:lnTo>
                  <a:pt x="358003" y="180638"/>
                </a:lnTo>
                <a:lnTo>
                  <a:pt x="342780" y="154272"/>
                </a:lnTo>
                <a:lnTo>
                  <a:pt x="369147" y="139049"/>
                </a:lnTo>
                <a:close/>
                <a:moveTo>
                  <a:pt x="437103" y="134969"/>
                </a:moveTo>
                <a:lnTo>
                  <a:pt x="410736" y="150192"/>
                </a:lnTo>
                <a:lnTo>
                  <a:pt x="395513" y="123825"/>
                </a:lnTo>
                <a:lnTo>
                  <a:pt x="421880" y="108602"/>
                </a:lnTo>
                <a:lnTo>
                  <a:pt x="437103" y="134969"/>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411" name="Google Shape;411;p6"/>
          <p:cNvSpPr/>
          <p:nvPr/>
        </p:nvSpPr>
        <p:spPr>
          <a:xfrm>
            <a:off x="8101841" y="3430210"/>
            <a:ext cx="482566" cy="381447"/>
          </a:xfrm>
          <a:custGeom>
            <a:avLst/>
            <a:gdLst/>
            <a:ahLst/>
            <a:cxnLst/>
            <a:rect l="l" t="t" r="r" b="b"/>
            <a:pathLst>
              <a:path w="482566" h="381447" extrusionOk="0">
                <a:moveTo>
                  <a:pt x="165651" y="0"/>
                </a:moveTo>
                <a:cubicBezTo>
                  <a:pt x="132305" y="0"/>
                  <a:pt x="102939" y="21351"/>
                  <a:pt x="92146" y="52094"/>
                </a:cubicBezTo>
                <a:cubicBezTo>
                  <a:pt x="57285" y="59972"/>
                  <a:pt x="31337" y="91446"/>
                  <a:pt x="31337" y="128042"/>
                </a:cubicBezTo>
                <a:cubicBezTo>
                  <a:pt x="31337" y="128271"/>
                  <a:pt x="31367" y="128506"/>
                  <a:pt x="31375" y="128735"/>
                </a:cubicBezTo>
                <a:lnTo>
                  <a:pt x="31352" y="128735"/>
                </a:lnTo>
                <a:cubicBezTo>
                  <a:pt x="31360" y="128864"/>
                  <a:pt x="31390" y="129329"/>
                  <a:pt x="31436" y="129930"/>
                </a:cubicBezTo>
                <a:cubicBezTo>
                  <a:pt x="31550" y="134603"/>
                  <a:pt x="32022" y="139262"/>
                  <a:pt x="32996" y="143874"/>
                </a:cubicBezTo>
                <a:cubicBezTo>
                  <a:pt x="11905" y="164387"/>
                  <a:pt x="0" y="192360"/>
                  <a:pt x="0" y="222061"/>
                </a:cubicBezTo>
                <a:cubicBezTo>
                  <a:pt x="0" y="271901"/>
                  <a:pt x="33499" y="314846"/>
                  <a:pt x="80888" y="327496"/>
                </a:cubicBezTo>
                <a:cubicBezTo>
                  <a:pt x="93242" y="359693"/>
                  <a:pt x="124274" y="381447"/>
                  <a:pt x="159379" y="381447"/>
                </a:cubicBezTo>
                <a:cubicBezTo>
                  <a:pt x="187763" y="381447"/>
                  <a:pt x="228279" y="367107"/>
                  <a:pt x="243548" y="345285"/>
                </a:cubicBezTo>
                <a:lnTo>
                  <a:pt x="243510" y="31839"/>
                </a:lnTo>
                <a:cubicBezTo>
                  <a:pt x="229314" y="12574"/>
                  <a:pt x="191355" y="0"/>
                  <a:pt x="165651" y="0"/>
                </a:cubicBezTo>
                <a:close/>
                <a:moveTo>
                  <a:pt x="167835" y="92298"/>
                </a:moveTo>
                <a:cubicBezTo>
                  <a:pt x="170667" y="89961"/>
                  <a:pt x="180516" y="82943"/>
                  <a:pt x="188333" y="81383"/>
                </a:cubicBezTo>
                <a:cubicBezTo>
                  <a:pt x="193616" y="80333"/>
                  <a:pt x="203077" y="77577"/>
                  <a:pt x="212919" y="73733"/>
                </a:cubicBezTo>
                <a:cubicBezTo>
                  <a:pt x="213018" y="74944"/>
                  <a:pt x="213109" y="76154"/>
                  <a:pt x="213109" y="77379"/>
                </a:cubicBezTo>
                <a:lnTo>
                  <a:pt x="213033" y="79229"/>
                </a:lnTo>
                <a:lnTo>
                  <a:pt x="213063" y="79792"/>
                </a:lnTo>
                <a:cubicBezTo>
                  <a:pt x="213086" y="80203"/>
                  <a:pt x="213079" y="80455"/>
                  <a:pt x="213094" y="80805"/>
                </a:cubicBezTo>
                <a:cubicBezTo>
                  <a:pt x="213063" y="82479"/>
                  <a:pt x="213071" y="83864"/>
                  <a:pt x="213094" y="84511"/>
                </a:cubicBezTo>
                <a:lnTo>
                  <a:pt x="213094" y="256724"/>
                </a:lnTo>
                <a:cubicBezTo>
                  <a:pt x="162652" y="288274"/>
                  <a:pt x="125949" y="244751"/>
                  <a:pt x="121785" y="239483"/>
                </a:cubicBezTo>
                <a:lnTo>
                  <a:pt x="97786" y="258223"/>
                </a:lnTo>
                <a:cubicBezTo>
                  <a:pt x="111533" y="275897"/>
                  <a:pt x="140647" y="298656"/>
                  <a:pt x="176992" y="298656"/>
                </a:cubicBezTo>
                <a:cubicBezTo>
                  <a:pt x="188394" y="298656"/>
                  <a:pt x="200520" y="296388"/>
                  <a:pt x="213094" y="291044"/>
                </a:cubicBezTo>
                <a:lnTo>
                  <a:pt x="213094" y="308376"/>
                </a:lnTo>
                <a:cubicBezTo>
                  <a:pt x="213094" y="309525"/>
                  <a:pt x="213025" y="310614"/>
                  <a:pt x="212896" y="312075"/>
                </a:cubicBezTo>
                <a:cubicBezTo>
                  <a:pt x="210985" y="340124"/>
                  <a:pt x="187473" y="351001"/>
                  <a:pt x="159379" y="351001"/>
                </a:cubicBezTo>
                <a:cubicBezTo>
                  <a:pt x="134923" y="351001"/>
                  <a:pt x="113565" y="334438"/>
                  <a:pt x="107438" y="310736"/>
                </a:cubicBezTo>
                <a:lnTo>
                  <a:pt x="104994" y="301267"/>
                </a:lnTo>
                <a:lnTo>
                  <a:pt x="95366" y="299554"/>
                </a:lnTo>
                <a:cubicBezTo>
                  <a:pt x="57749" y="292864"/>
                  <a:pt x="30446" y="260278"/>
                  <a:pt x="30446" y="222061"/>
                </a:cubicBezTo>
                <a:cubicBezTo>
                  <a:pt x="30446" y="203876"/>
                  <a:pt x="36673" y="186613"/>
                  <a:pt x="47862" y="172753"/>
                </a:cubicBezTo>
                <a:cubicBezTo>
                  <a:pt x="51500" y="177221"/>
                  <a:pt x="55915" y="181377"/>
                  <a:pt x="61334" y="184802"/>
                </a:cubicBezTo>
                <a:cubicBezTo>
                  <a:pt x="70666" y="190701"/>
                  <a:pt x="81436" y="193646"/>
                  <a:pt x="93546" y="193646"/>
                </a:cubicBezTo>
                <a:cubicBezTo>
                  <a:pt x="100572" y="193646"/>
                  <a:pt x="108092" y="192566"/>
                  <a:pt x="116008" y="190579"/>
                </a:cubicBezTo>
                <a:cubicBezTo>
                  <a:pt x="124876" y="211899"/>
                  <a:pt x="147094" y="227084"/>
                  <a:pt x="173095" y="227084"/>
                </a:cubicBezTo>
                <a:lnTo>
                  <a:pt x="173095" y="196638"/>
                </a:lnTo>
                <a:cubicBezTo>
                  <a:pt x="156114" y="196638"/>
                  <a:pt x="142291" y="184733"/>
                  <a:pt x="142291" y="170089"/>
                </a:cubicBezTo>
                <a:cubicBezTo>
                  <a:pt x="142291" y="155444"/>
                  <a:pt x="156106" y="143532"/>
                  <a:pt x="173095" y="143532"/>
                </a:cubicBezTo>
                <a:lnTo>
                  <a:pt x="173095" y="113085"/>
                </a:lnTo>
                <a:cubicBezTo>
                  <a:pt x="143060" y="113085"/>
                  <a:pt x="118056" y="133332"/>
                  <a:pt x="112880" y="159919"/>
                </a:cubicBezTo>
                <a:cubicBezTo>
                  <a:pt x="100701" y="163581"/>
                  <a:pt x="87274" y="165111"/>
                  <a:pt x="77699" y="159128"/>
                </a:cubicBezTo>
                <a:cubicBezTo>
                  <a:pt x="64280" y="150755"/>
                  <a:pt x="62065" y="130798"/>
                  <a:pt x="61798" y="127707"/>
                </a:cubicBezTo>
                <a:cubicBezTo>
                  <a:pt x="61974" y="103320"/>
                  <a:pt x="81056" y="82738"/>
                  <a:pt x="105405" y="80797"/>
                </a:cubicBezTo>
                <a:lnTo>
                  <a:pt x="116876" y="79876"/>
                </a:lnTo>
                <a:lnTo>
                  <a:pt x="119114" y="68588"/>
                </a:lnTo>
                <a:cubicBezTo>
                  <a:pt x="123513" y="46484"/>
                  <a:pt x="143075" y="30446"/>
                  <a:pt x="165643" y="30446"/>
                </a:cubicBezTo>
                <a:cubicBezTo>
                  <a:pt x="179504" y="30446"/>
                  <a:pt x="204432" y="36452"/>
                  <a:pt x="213117" y="45883"/>
                </a:cubicBezTo>
                <a:cubicBezTo>
                  <a:pt x="206906" y="48296"/>
                  <a:pt x="187877" y="50434"/>
                  <a:pt x="182396" y="51523"/>
                </a:cubicBezTo>
                <a:cubicBezTo>
                  <a:pt x="165552" y="54872"/>
                  <a:pt x="150078" y="67454"/>
                  <a:pt x="148373" y="68877"/>
                </a:cubicBezTo>
                <a:lnTo>
                  <a:pt x="167835" y="92298"/>
                </a:lnTo>
                <a:close/>
                <a:moveTo>
                  <a:pt x="401854" y="268765"/>
                </a:moveTo>
                <a:cubicBezTo>
                  <a:pt x="379940" y="268765"/>
                  <a:pt x="361664" y="284544"/>
                  <a:pt x="357737" y="305331"/>
                </a:cubicBezTo>
                <a:lnTo>
                  <a:pt x="334659" y="305331"/>
                </a:lnTo>
                <a:lnTo>
                  <a:pt x="309609" y="252058"/>
                </a:lnTo>
                <a:lnTo>
                  <a:pt x="273994" y="252058"/>
                </a:lnTo>
                <a:lnTo>
                  <a:pt x="273994" y="282504"/>
                </a:lnTo>
                <a:lnTo>
                  <a:pt x="290283" y="282504"/>
                </a:lnTo>
                <a:lnTo>
                  <a:pt x="315333" y="335778"/>
                </a:lnTo>
                <a:lnTo>
                  <a:pt x="362783" y="335778"/>
                </a:lnTo>
                <a:cubicBezTo>
                  <a:pt x="370509" y="349395"/>
                  <a:pt x="385116" y="358612"/>
                  <a:pt x="401861" y="358612"/>
                </a:cubicBezTo>
                <a:cubicBezTo>
                  <a:pt x="426637" y="358612"/>
                  <a:pt x="446785" y="338465"/>
                  <a:pt x="446785" y="313689"/>
                </a:cubicBezTo>
                <a:cubicBezTo>
                  <a:pt x="446777" y="288921"/>
                  <a:pt x="426629" y="268765"/>
                  <a:pt x="401854" y="268765"/>
                </a:cubicBezTo>
                <a:close/>
                <a:moveTo>
                  <a:pt x="401854" y="328166"/>
                </a:moveTo>
                <a:cubicBezTo>
                  <a:pt x="393869" y="328166"/>
                  <a:pt x="387376" y="321666"/>
                  <a:pt x="387376" y="313689"/>
                </a:cubicBezTo>
                <a:cubicBezTo>
                  <a:pt x="387376" y="305712"/>
                  <a:pt x="393877" y="299219"/>
                  <a:pt x="401854" y="299219"/>
                </a:cubicBezTo>
                <a:cubicBezTo>
                  <a:pt x="409831" y="299219"/>
                  <a:pt x="416331" y="305712"/>
                  <a:pt x="416331" y="313689"/>
                </a:cubicBezTo>
                <a:cubicBezTo>
                  <a:pt x="416331" y="321666"/>
                  <a:pt x="409838" y="328166"/>
                  <a:pt x="401854" y="328166"/>
                </a:cubicBezTo>
                <a:close/>
                <a:moveTo>
                  <a:pt x="366863" y="122646"/>
                </a:moveTo>
                <a:cubicBezTo>
                  <a:pt x="372450" y="125150"/>
                  <a:pt x="378631" y="126573"/>
                  <a:pt x="385139" y="126573"/>
                </a:cubicBezTo>
                <a:cubicBezTo>
                  <a:pt x="409914" y="126573"/>
                  <a:pt x="430062" y="106425"/>
                  <a:pt x="430062" y="81650"/>
                </a:cubicBezTo>
                <a:cubicBezTo>
                  <a:pt x="430062" y="56874"/>
                  <a:pt x="409914" y="36718"/>
                  <a:pt x="385146" y="36718"/>
                </a:cubicBezTo>
                <a:cubicBezTo>
                  <a:pt x="360378" y="36718"/>
                  <a:pt x="340215" y="56874"/>
                  <a:pt x="340215" y="81650"/>
                </a:cubicBezTo>
                <a:cubicBezTo>
                  <a:pt x="340215" y="88782"/>
                  <a:pt x="341928" y="95503"/>
                  <a:pt x="344896" y="101493"/>
                </a:cubicBezTo>
                <a:lnTo>
                  <a:pt x="333228" y="115057"/>
                </a:lnTo>
                <a:lnTo>
                  <a:pt x="273994" y="115057"/>
                </a:lnTo>
                <a:lnTo>
                  <a:pt x="273994" y="145503"/>
                </a:lnTo>
                <a:lnTo>
                  <a:pt x="347202" y="145503"/>
                </a:lnTo>
                <a:lnTo>
                  <a:pt x="366863" y="122646"/>
                </a:lnTo>
                <a:close/>
                <a:moveTo>
                  <a:pt x="385146" y="67165"/>
                </a:moveTo>
                <a:cubicBezTo>
                  <a:pt x="393131" y="67165"/>
                  <a:pt x="399623" y="73665"/>
                  <a:pt x="399623" y="81642"/>
                </a:cubicBezTo>
                <a:cubicBezTo>
                  <a:pt x="399623" y="89619"/>
                  <a:pt x="393123" y="96119"/>
                  <a:pt x="385146" y="96119"/>
                </a:cubicBezTo>
                <a:cubicBezTo>
                  <a:pt x="377169" y="96119"/>
                  <a:pt x="370661" y="89634"/>
                  <a:pt x="370661" y="81650"/>
                </a:cubicBezTo>
                <a:cubicBezTo>
                  <a:pt x="370661" y="73665"/>
                  <a:pt x="377162" y="67165"/>
                  <a:pt x="385146" y="67165"/>
                </a:cubicBezTo>
                <a:close/>
                <a:moveTo>
                  <a:pt x="438031" y="161274"/>
                </a:moveTo>
                <a:cubicBezTo>
                  <a:pt x="418980" y="161274"/>
                  <a:pt x="402729" y="173331"/>
                  <a:pt x="396381" y="190198"/>
                </a:cubicBezTo>
                <a:lnTo>
                  <a:pt x="273994" y="190198"/>
                </a:lnTo>
                <a:lnTo>
                  <a:pt x="273994" y="220645"/>
                </a:lnTo>
                <a:lnTo>
                  <a:pt x="396092" y="220645"/>
                </a:lnTo>
                <a:cubicBezTo>
                  <a:pt x="402219" y="237915"/>
                  <a:pt x="418683" y="250345"/>
                  <a:pt x="438031" y="250345"/>
                </a:cubicBezTo>
                <a:cubicBezTo>
                  <a:pt x="462586" y="250345"/>
                  <a:pt x="482567" y="230365"/>
                  <a:pt x="482567" y="205810"/>
                </a:cubicBezTo>
                <a:cubicBezTo>
                  <a:pt x="482559" y="181255"/>
                  <a:pt x="462579" y="161274"/>
                  <a:pt x="438031" y="161274"/>
                </a:cubicBezTo>
                <a:close/>
                <a:moveTo>
                  <a:pt x="438031" y="219899"/>
                </a:moveTo>
                <a:cubicBezTo>
                  <a:pt x="430260" y="219899"/>
                  <a:pt x="423942" y="213581"/>
                  <a:pt x="423942" y="205810"/>
                </a:cubicBezTo>
                <a:cubicBezTo>
                  <a:pt x="423942" y="198038"/>
                  <a:pt x="430260" y="191713"/>
                  <a:pt x="438031" y="191713"/>
                </a:cubicBezTo>
                <a:cubicBezTo>
                  <a:pt x="445803" y="191713"/>
                  <a:pt x="452120" y="198038"/>
                  <a:pt x="452120" y="205810"/>
                </a:cubicBezTo>
                <a:cubicBezTo>
                  <a:pt x="452113" y="213581"/>
                  <a:pt x="445795" y="219899"/>
                  <a:pt x="438031" y="219899"/>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412" name="Google Shape;412;p6"/>
          <p:cNvSpPr/>
          <p:nvPr/>
        </p:nvSpPr>
        <p:spPr>
          <a:xfrm>
            <a:off x="8130691" y="2790888"/>
            <a:ext cx="424865" cy="335501"/>
          </a:xfrm>
          <a:custGeom>
            <a:avLst/>
            <a:gdLst/>
            <a:ahLst/>
            <a:cxnLst/>
            <a:rect l="l" t="t" r="r" b="b"/>
            <a:pathLst>
              <a:path w="528624" h="417435" extrusionOk="0">
                <a:moveTo>
                  <a:pt x="264314" y="417435"/>
                </a:moveTo>
                <a:lnTo>
                  <a:pt x="0" y="153716"/>
                </a:lnTo>
                <a:lnTo>
                  <a:pt x="136699" y="0"/>
                </a:lnTo>
                <a:lnTo>
                  <a:pt x="391925" y="0"/>
                </a:lnTo>
                <a:lnTo>
                  <a:pt x="528624" y="153716"/>
                </a:lnTo>
                <a:lnTo>
                  <a:pt x="264315" y="417435"/>
                </a:lnTo>
                <a:close/>
                <a:moveTo>
                  <a:pt x="52378" y="152153"/>
                </a:moveTo>
                <a:lnTo>
                  <a:pt x="264314" y="363615"/>
                </a:lnTo>
                <a:lnTo>
                  <a:pt x="476255" y="152153"/>
                </a:lnTo>
                <a:lnTo>
                  <a:pt x="374829" y="38100"/>
                </a:lnTo>
                <a:lnTo>
                  <a:pt x="153805" y="38100"/>
                </a:lnTo>
                <a:lnTo>
                  <a:pt x="52378" y="152153"/>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2"/>
              </a:solidFill>
              <a:latin typeface="Arial Black"/>
              <a:ea typeface="Arial Black"/>
              <a:cs typeface="Arial Black"/>
              <a:sym typeface="Arial Black"/>
            </a:endParaRPr>
          </a:p>
        </p:txBody>
      </p:sp>
      <p:sp>
        <p:nvSpPr>
          <p:cNvPr id="413" name="Google Shape;413;p6"/>
          <p:cNvSpPr txBox="1"/>
          <p:nvPr/>
        </p:nvSpPr>
        <p:spPr>
          <a:xfrm>
            <a:off x="479465" y="2652184"/>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Digital Immune System</a:t>
            </a:r>
            <a:endParaRPr/>
          </a:p>
        </p:txBody>
      </p:sp>
      <p:sp>
        <p:nvSpPr>
          <p:cNvPr id="414" name="Google Shape;414;p6"/>
          <p:cNvSpPr txBox="1"/>
          <p:nvPr/>
        </p:nvSpPr>
        <p:spPr>
          <a:xfrm>
            <a:off x="479465" y="3314477"/>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Applied Observability</a:t>
            </a:r>
            <a:endParaRPr/>
          </a:p>
        </p:txBody>
      </p:sp>
      <p:sp>
        <p:nvSpPr>
          <p:cNvPr id="415" name="Google Shape;415;p6"/>
          <p:cNvSpPr txBox="1"/>
          <p:nvPr/>
        </p:nvSpPr>
        <p:spPr>
          <a:xfrm>
            <a:off x="479465" y="3976770"/>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chemeClr val="lt2"/>
                </a:solidFill>
                <a:latin typeface="Arial"/>
                <a:ea typeface="Arial"/>
                <a:cs typeface="Arial"/>
                <a:sym typeface="Arial"/>
              </a:rPr>
              <a:t>AI TRiSM</a:t>
            </a:r>
            <a:endParaRPr/>
          </a:p>
        </p:txBody>
      </p:sp>
      <p:sp>
        <p:nvSpPr>
          <p:cNvPr id="416" name="Google Shape;416;p6"/>
          <p:cNvSpPr/>
          <p:nvPr/>
        </p:nvSpPr>
        <p:spPr>
          <a:xfrm>
            <a:off x="649021" y="2785139"/>
            <a:ext cx="348237" cy="347004"/>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417" name="Google Shape;417;p6"/>
          <p:cNvSpPr/>
          <p:nvPr/>
        </p:nvSpPr>
        <p:spPr>
          <a:xfrm>
            <a:off x="610015" y="3499149"/>
            <a:ext cx="426248" cy="243570"/>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418" name="Google Shape;418;p6"/>
          <p:cNvSpPr/>
          <p:nvPr/>
        </p:nvSpPr>
        <p:spPr>
          <a:xfrm>
            <a:off x="602403" y="4128998"/>
            <a:ext cx="441471" cy="308458"/>
          </a:xfrm>
          <a:custGeom>
            <a:avLst/>
            <a:gdLst/>
            <a:ahLst/>
            <a:cxnLst/>
            <a:rect l="l" t="t" r="r" b="b"/>
            <a:pathLst>
              <a:path w="441471" h="308458" extrusionOk="0">
                <a:moveTo>
                  <a:pt x="403414" y="53281"/>
                </a:moveTo>
                <a:lnTo>
                  <a:pt x="441472" y="53281"/>
                </a:lnTo>
                <a:lnTo>
                  <a:pt x="441472" y="22835"/>
                </a:lnTo>
                <a:lnTo>
                  <a:pt x="372968" y="22835"/>
                </a:lnTo>
                <a:lnTo>
                  <a:pt x="372968" y="46027"/>
                </a:lnTo>
                <a:lnTo>
                  <a:pt x="299896" y="15581"/>
                </a:lnTo>
                <a:lnTo>
                  <a:pt x="228013" y="15581"/>
                </a:lnTo>
                <a:cubicBezTo>
                  <a:pt x="214403" y="15581"/>
                  <a:pt x="201608" y="20863"/>
                  <a:pt x="191964" y="30446"/>
                </a:cubicBezTo>
                <a:lnTo>
                  <a:pt x="68504" y="30446"/>
                </a:lnTo>
                <a:lnTo>
                  <a:pt x="68504" y="0"/>
                </a:lnTo>
                <a:lnTo>
                  <a:pt x="0" y="0"/>
                </a:lnTo>
                <a:lnTo>
                  <a:pt x="0" y="30446"/>
                </a:lnTo>
                <a:lnTo>
                  <a:pt x="38058" y="30446"/>
                </a:lnTo>
                <a:lnTo>
                  <a:pt x="38058" y="205512"/>
                </a:lnTo>
                <a:lnTo>
                  <a:pt x="0" y="205512"/>
                </a:lnTo>
                <a:lnTo>
                  <a:pt x="0" y="235959"/>
                </a:lnTo>
                <a:lnTo>
                  <a:pt x="68504" y="235959"/>
                </a:lnTo>
                <a:lnTo>
                  <a:pt x="68504" y="213124"/>
                </a:lnTo>
                <a:lnTo>
                  <a:pt x="82981" y="213124"/>
                </a:lnTo>
                <a:lnTo>
                  <a:pt x="124259" y="277982"/>
                </a:lnTo>
                <a:cubicBezTo>
                  <a:pt x="130653" y="288037"/>
                  <a:pt x="139673" y="296174"/>
                  <a:pt x="150329" y="301502"/>
                </a:cubicBezTo>
                <a:cubicBezTo>
                  <a:pt x="159562" y="306115"/>
                  <a:pt x="169594" y="308459"/>
                  <a:pt x="179694" y="308459"/>
                </a:cubicBezTo>
                <a:cubicBezTo>
                  <a:pt x="186042" y="308459"/>
                  <a:pt x="192413" y="307538"/>
                  <a:pt x="198632" y="305673"/>
                </a:cubicBezTo>
                <a:lnTo>
                  <a:pt x="299067" y="275547"/>
                </a:lnTo>
                <a:cubicBezTo>
                  <a:pt x="320547" y="269092"/>
                  <a:pt x="339043" y="255033"/>
                  <a:pt x="351107" y="236316"/>
                </a:cubicBezTo>
                <a:lnTo>
                  <a:pt x="372968" y="236316"/>
                </a:lnTo>
                <a:lnTo>
                  <a:pt x="372968" y="258793"/>
                </a:lnTo>
                <a:lnTo>
                  <a:pt x="441472" y="258793"/>
                </a:lnTo>
                <a:lnTo>
                  <a:pt x="441472" y="228347"/>
                </a:lnTo>
                <a:lnTo>
                  <a:pt x="403414" y="228347"/>
                </a:lnTo>
                <a:lnTo>
                  <a:pt x="403414" y="58716"/>
                </a:lnTo>
                <a:lnTo>
                  <a:pt x="403414" y="53281"/>
                </a:lnTo>
                <a:close/>
                <a:moveTo>
                  <a:pt x="290329" y="246379"/>
                </a:moveTo>
                <a:lnTo>
                  <a:pt x="189886" y="276506"/>
                </a:lnTo>
                <a:cubicBezTo>
                  <a:pt x="181239" y="279109"/>
                  <a:pt x="172029" y="278310"/>
                  <a:pt x="163946" y="274268"/>
                </a:cubicBezTo>
                <a:cubicBezTo>
                  <a:pt x="158222" y="271406"/>
                  <a:pt x="153381" y="267044"/>
                  <a:pt x="149948" y="261640"/>
                </a:cubicBezTo>
                <a:lnTo>
                  <a:pt x="99689" y="182678"/>
                </a:lnTo>
                <a:lnTo>
                  <a:pt x="68504" y="182678"/>
                </a:lnTo>
                <a:lnTo>
                  <a:pt x="68504" y="60893"/>
                </a:lnTo>
                <a:lnTo>
                  <a:pt x="161510" y="60893"/>
                </a:lnTo>
                <a:lnTo>
                  <a:pt x="100298" y="122105"/>
                </a:lnTo>
                <a:lnTo>
                  <a:pt x="118954" y="140905"/>
                </a:lnTo>
                <a:cubicBezTo>
                  <a:pt x="131878" y="153929"/>
                  <a:pt x="149103" y="161107"/>
                  <a:pt x="167462" y="161114"/>
                </a:cubicBezTo>
                <a:cubicBezTo>
                  <a:pt x="167470" y="161114"/>
                  <a:pt x="167485" y="161114"/>
                  <a:pt x="167493" y="161114"/>
                </a:cubicBezTo>
                <a:cubicBezTo>
                  <a:pt x="185837" y="161114"/>
                  <a:pt x="203054" y="153959"/>
                  <a:pt x="215986" y="140951"/>
                </a:cubicBezTo>
                <a:lnTo>
                  <a:pt x="234680" y="122143"/>
                </a:lnTo>
                <a:lnTo>
                  <a:pt x="258261" y="122143"/>
                </a:lnTo>
                <a:lnTo>
                  <a:pt x="324421" y="221383"/>
                </a:lnTo>
                <a:cubicBezTo>
                  <a:pt x="316261" y="233264"/>
                  <a:pt x="304243" y="242208"/>
                  <a:pt x="290329" y="246379"/>
                </a:cubicBezTo>
                <a:close/>
                <a:moveTo>
                  <a:pt x="350666" y="205870"/>
                </a:moveTo>
                <a:lnTo>
                  <a:pt x="274550" y="91697"/>
                </a:lnTo>
                <a:lnTo>
                  <a:pt x="222015" y="91697"/>
                </a:lnTo>
                <a:lnTo>
                  <a:pt x="194392" y="119479"/>
                </a:lnTo>
                <a:cubicBezTo>
                  <a:pt x="187222" y="126695"/>
                  <a:pt x="177670" y="130668"/>
                  <a:pt x="167493" y="130668"/>
                </a:cubicBezTo>
                <a:cubicBezTo>
                  <a:pt x="167485" y="130668"/>
                  <a:pt x="167485" y="130668"/>
                  <a:pt x="167478" y="130668"/>
                </a:cubicBezTo>
                <a:cubicBezTo>
                  <a:pt x="158587" y="130668"/>
                  <a:pt x="150177" y="127631"/>
                  <a:pt x="143410" y="122052"/>
                </a:cubicBezTo>
                <a:lnTo>
                  <a:pt x="213360" y="52101"/>
                </a:lnTo>
                <a:cubicBezTo>
                  <a:pt x="217280" y="48189"/>
                  <a:pt x="222479" y="46035"/>
                  <a:pt x="228020" y="46035"/>
                </a:cubicBezTo>
                <a:lnTo>
                  <a:pt x="293807" y="46035"/>
                </a:lnTo>
                <a:lnTo>
                  <a:pt x="372968" y="79016"/>
                </a:lnTo>
                <a:lnTo>
                  <a:pt x="372968" y="205878"/>
                </a:lnTo>
                <a:lnTo>
                  <a:pt x="350666" y="205878"/>
                </a:lnTo>
                <a:close/>
              </a:path>
            </a:pathLst>
          </a:custGeom>
          <a:solidFill>
            <a:srgbClr val="009AD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419" name="Google Shape;419;p6"/>
          <p:cNvSpPr txBox="1"/>
          <p:nvPr/>
        </p:nvSpPr>
        <p:spPr>
          <a:xfrm>
            <a:off x="479466" y="4639063"/>
            <a:ext cx="11233070"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365750" tIns="45700" rIns="0" bIns="45700" anchor="ctr" anchorCtr="0">
            <a:noAutofit/>
          </a:bodyPr>
          <a:lstStyle/>
          <a:p>
            <a:pPr marL="0" marR="0" lvl="0" indent="0" algn="ctr" rtl="0">
              <a:spcBef>
                <a:spcPts val="0"/>
              </a:spcBef>
              <a:spcAft>
                <a:spcPts val="0"/>
              </a:spcAft>
              <a:buNone/>
            </a:pPr>
            <a:r>
              <a:rPr lang="en-US" sz="1800" b="1">
                <a:solidFill>
                  <a:srgbClr val="6F7878"/>
                </a:solidFill>
                <a:latin typeface="Arial"/>
                <a:ea typeface="Arial"/>
                <a:cs typeface="Arial"/>
                <a:sym typeface="Arial"/>
              </a:rPr>
              <a:t>Sustainable Technology</a:t>
            </a:r>
            <a:endParaRPr/>
          </a:p>
        </p:txBody>
      </p:sp>
      <p:sp>
        <p:nvSpPr>
          <p:cNvPr id="420" name="Google Shape;420;p6"/>
          <p:cNvSpPr/>
          <p:nvPr/>
        </p:nvSpPr>
        <p:spPr>
          <a:xfrm>
            <a:off x="4502934" y="4733542"/>
            <a:ext cx="273740" cy="423956"/>
          </a:xfrm>
          <a:custGeom>
            <a:avLst/>
            <a:gdLst/>
            <a:ahLst/>
            <a:cxnLst/>
            <a:rect l="l" t="t" r="r" b="b"/>
            <a:pathLst>
              <a:path w="273740" h="423956" extrusionOk="0">
                <a:moveTo>
                  <a:pt x="252161" y="179336"/>
                </a:moveTo>
                <a:lnTo>
                  <a:pt x="136868" y="0"/>
                </a:lnTo>
                <a:lnTo>
                  <a:pt x="21583" y="179336"/>
                </a:lnTo>
                <a:cubicBezTo>
                  <a:pt x="-5354" y="221238"/>
                  <a:pt x="-7181" y="272357"/>
                  <a:pt x="16689" y="316078"/>
                </a:cubicBezTo>
                <a:cubicBezTo>
                  <a:pt x="38565" y="356145"/>
                  <a:pt x="77353" y="381347"/>
                  <a:pt x="122010" y="385290"/>
                </a:cubicBezTo>
                <a:lnTo>
                  <a:pt x="122010" y="423957"/>
                </a:lnTo>
                <a:lnTo>
                  <a:pt x="152457" y="423957"/>
                </a:lnTo>
                <a:lnTo>
                  <a:pt x="152457" y="385222"/>
                </a:lnTo>
                <a:cubicBezTo>
                  <a:pt x="196817" y="381066"/>
                  <a:pt x="235294" y="355932"/>
                  <a:pt x="257048" y="316086"/>
                </a:cubicBezTo>
                <a:cubicBezTo>
                  <a:pt x="280925" y="272357"/>
                  <a:pt x="279091" y="221238"/>
                  <a:pt x="252161" y="179336"/>
                </a:cubicBezTo>
                <a:close/>
                <a:moveTo>
                  <a:pt x="230460" y="202422"/>
                </a:moveTo>
                <a:lnTo>
                  <a:pt x="152457" y="286994"/>
                </a:lnTo>
                <a:lnTo>
                  <a:pt x="152457" y="226330"/>
                </a:lnTo>
                <a:lnTo>
                  <a:pt x="207679" y="166457"/>
                </a:lnTo>
                <a:lnTo>
                  <a:pt x="226548" y="195808"/>
                </a:lnTo>
                <a:cubicBezTo>
                  <a:pt x="227941" y="197977"/>
                  <a:pt x="229235" y="200192"/>
                  <a:pt x="230460" y="202422"/>
                </a:cubicBezTo>
                <a:close/>
                <a:moveTo>
                  <a:pt x="122010" y="181422"/>
                </a:moveTo>
                <a:lnTo>
                  <a:pt x="83283" y="139665"/>
                </a:lnTo>
                <a:lnTo>
                  <a:pt x="122010" y="79419"/>
                </a:lnTo>
                <a:lnTo>
                  <a:pt x="122010" y="181422"/>
                </a:lnTo>
                <a:close/>
                <a:moveTo>
                  <a:pt x="152457" y="80553"/>
                </a:moveTo>
                <a:lnTo>
                  <a:pt x="190667" y="139992"/>
                </a:lnTo>
                <a:lnTo>
                  <a:pt x="152457" y="181422"/>
                </a:lnTo>
                <a:lnTo>
                  <a:pt x="152457" y="80553"/>
                </a:lnTo>
                <a:close/>
                <a:moveTo>
                  <a:pt x="66278" y="166107"/>
                </a:moveTo>
                <a:lnTo>
                  <a:pt x="122010" y="226201"/>
                </a:lnTo>
                <a:lnTo>
                  <a:pt x="122010" y="286789"/>
                </a:lnTo>
                <a:lnTo>
                  <a:pt x="43451" y="202087"/>
                </a:lnTo>
                <a:cubicBezTo>
                  <a:pt x="44623" y="199964"/>
                  <a:pt x="45864" y="197870"/>
                  <a:pt x="47196" y="195808"/>
                </a:cubicBezTo>
                <a:lnTo>
                  <a:pt x="66278" y="166107"/>
                </a:lnTo>
                <a:close/>
                <a:moveTo>
                  <a:pt x="43406" y="301487"/>
                </a:moveTo>
                <a:cubicBezTo>
                  <a:pt x="31866" y="280349"/>
                  <a:pt x="28099" y="256974"/>
                  <a:pt x="31988" y="234505"/>
                </a:cubicBezTo>
                <a:lnTo>
                  <a:pt x="122010" y="331560"/>
                </a:lnTo>
                <a:lnTo>
                  <a:pt x="122010" y="340230"/>
                </a:lnTo>
                <a:lnTo>
                  <a:pt x="122010" y="354707"/>
                </a:lnTo>
                <a:cubicBezTo>
                  <a:pt x="88672" y="350871"/>
                  <a:pt x="59854" y="331613"/>
                  <a:pt x="43406" y="301487"/>
                </a:cubicBezTo>
                <a:close/>
                <a:moveTo>
                  <a:pt x="230323" y="301487"/>
                </a:moveTo>
                <a:cubicBezTo>
                  <a:pt x="213996" y="331393"/>
                  <a:pt x="185483" y="350604"/>
                  <a:pt x="152457" y="354631"/>
                </a:cubicBezTo>
                <a:lnTo>
                  <a:pt x="152457" y="340230"/>
                </a:lnTo>
                <a:lnTo>
                  <a:pt x="152457" y="331895"/>
                </a:lnTo>
                <a:lnTo>
                  <a:pt x="241817" y="235015"/>
                </a:lnTo>
                <a:cubicBezTo>
                  <a:pt x="245562" y="257332"/>
                  <a:pt x="241779" y="280509"/>
                  <a:pt x="230323" y="301487"/>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421" name="Google Shape;421;p6"/>
          <p:cNvSpPr txBox="1"/>
          <p:nvPr/>
        </p:nvSpPr>
        <p:spPr>
          <a:xfrm>
            <a:off x="4239459" y="3976769"/>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Wireless-Value Realization</a:t>
            </a:r>
            <a:endParaRPr/>
          </a:p>
        </p:txBody>
      </p:sp>
      <p:sp>
        <p:nvSpPr>
          <p:cNvPr id="422" name="Google Shape;422;p6"/>
          <p:cNvSpPr txBox="1"/>
          <p:nvPr/>
        </p:nvSpPr>
        <p:spPr>
          <a:xfrm>
            <a:off x="4239459" y="2652183"/>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Industry Cloud Platforms</a:t>
            </a:r>
            <a:endParaRPr/>
          </a:p>
        </p:txBody>
      </p:sp>
      <p:sp>
        <p:nvSpPr>
          <p:cNvPr id="423" name="Google Shape;423;p6"/>
          <p:cNvSpPr txBox="1"/>
          <p:nvPr/>
        </p:nvSpPr>
        <p:spPr>
          <a:xfrm>
            <a:off x="4239459" y="3314476"/>
            <a:ext cx="3713085" cy="612915"/>
          </a:xfrm>
          <a:prstGeom prst="rect">
            <a:avLst/>
          </a:prstGeom>
          <a:solidFill>
            <a:srgbClr val="000000"/>
          </a:solidFill>
          <a:ln w="19050" cap="flat" cmpd="sng">
            <a:solidFill>
              <a:srgbClr val="3F3F3F"/>
            </a:solidFill>
            <a:prstDash val="solid"/>
            <a:round/>
            <a:headEnd type="none" w="sm" len="sm"/>
            <a:tailEnd type="none" w="sm" len="sm"/>
          </a:ln>
        </p:spPr>
        <p:txBody>
          <a:bodyPr spcFirstLastPara="1" wrap="square" lIns="685800" tIns="45700" rIns="0" bIns="45700" anchor="ctr" anchorCtr="0">
            <a:noAutofit/>
          </a:bodyPr>
          <a:lstStyle/>
          <a:p>
            <a:pPr marL="0" marR="0" lvl="0" indent="0" algn="l" rtl="0">
              <a:spcBef>
                <a:spcPts val="0"/>
              </a:spcBef>
              <a:spcAft>
                <a:spcPts val="0"/>
              </a:spcAft>
              <a:buNone/>
            </a:pPr>
            <a:r>
              <a:rPr lang="en-US" sz="1800" b="1">
                <a:solidFill>
                  <a:srgbClr val="6F7878"/>
                </a:solidFill>
                <a:latin typeface="Arial"/>
                <a:ea typeface="Arial"/>
                <a:cs typeface="Arial"/>
                <a:sym typeface="Arial"/>
              </a:rPr>
              <a:t>Platform Engineering</a:t>
            </a:r>
            <a:endParaRPr/>
          </a:p>
        </p:txBody>
      </p:sp>
      <p:sp>
        <p:nvSpPr>
          <p:cNvPr id="424" name="Google Shape;424;p6"/>
          <p:cNvSpPr/>
          <p:nvPr/>
        </p:nvSpPr>
        <p:spPr>
          <a:xfrm>
            <a:off x="4396649" y="4081520"/>
            <a:ext cx="372967" cy="403414"/>
          </a:xfrm>
          <a:custGeom>
            <a:avLst/>
            <a:gdLst/>
            <a:ahLst/>
            <a:cxnLst/>
            <a:rect l="l" t="t" r="r" b="b"/>
            <a:pathLst>
              <a:path w="372967" h="403414" extrusionOk="0">
                <a:moveTo>
                  <a:pt x="186484" y="121785"/>
                </a:moveTo>
                <a:cubicBezTo>
                  <a:pt x="150808" y="121785"/>
                  <a:pt x="121785" y="150808"/>
                  <a:pt x="121785" y="186484"/>
                </a:cubicBezTo>
                <a:cubicBezTo>
                  <a:pt x="121785" y="216907"/>
                  <a:pt x="142923" y="242422"/>
                  <a:pt x="171261" y="249295"/>
                </a:cubicBezTo>
                <a:lnTo>
                  <a:pt x="171261" y="403414"/>
                </a:lnTo>
                <a:lnTo>
                  <a:pt x="201707" y="403414"/>
                </a:lnTo>
                <a:lnTo>
                  <a:pt x="201707" y="249295"/>
                </a:lnTo>
                <a:cubicBezTo>
                  <a:pt x="230045" y="242422"/>
                  <a:pt x="251182" y="216900"/>
                  <a:pt x="251182" y="186484"/>
                </a:cubicBezTo>
                <a:cubicBezTo>
                  <a:pt x="251182" y="150808"/>
                  <a:pt x="222159" y="121785"/>
                  <a:pt x="186484" y="121785"/>
                </a:cubicBezTo>
                <a:close/>
                <a:moveTo>
                  <a:pt x="186484" y="220736"/>
                </a:moveTo>
                <a:cubicBezTo>
                  <a:pt x="167599" y="220736"/>
                  <a:pt x="152232" y="205368"/>
                  <a:pt x="152232" y="186484"/>
                </a:cubicBezTo>
                <a:cubicBezTo>
                  <a:pt x="152232" y="167600"/>
                  <a:pt x="167599" y="152232"/>
                  <a:pt x="186484" y="152232"/>
                </a:cubicBezTo>
                <a:cubicBezTo>
                  <a:pt x="205368" y="152232"/>
                  <a:pt x="220736" y="167600"/>
                  <a:pt x="220736" y="186484"/>
                </a:cubicBezTo>
                <a:cubicBezTo>
                  <a:pt x="220736" y="205368"/>
                  <a:pt x="205368" y="220736"/>
                  <a:pt x="186484" y="220736"/>
                </a:cubicBezTo>
                <a:close/>
                <a:moveTo>
                  <a:pt x="312075" y="186484"/>
                </a:moveTo>
                <a:lnTo>
                  <a:pt x="281629" y="186484"/>
                </a:lnTo>
                <a:cubicBezTo>
                  <a:pt x="281629" y="134017"/>
                  <a:pt x="238950" y="91339"/>
                  <a:pt x="186484" y="91339"/>
                </a:cubicBezTo>
                <a:cubicBezTo>
                  <a:pt x="134017" y="91339"/>
                  <a:pt x="91339" y="134017"/>
                  <a:pt x="91339" y="186484"/>
                </a:cubicBezTo>
                <a:lnTo>
                  <a:pt x="60893" y="186484"/>
                </a:lnTo>
                <a:cubicBezTo>
                  <a:pt x="60893" y="117234"/>
                  <a:pt x="117234" y="60893"/>
                  <a:pt x="186484" y="60893"/>
                </a:cubicBezTo>
                <a:cubicBezTo>
                  <a:pt x="255734" y="60893"/>
                  <a:pt x="312075" y="117234"/>
                  <a:pt x="312075" y="186484"/>
                </a:cubicBezTo>
                <a:close/>
                <a:moveTo>
                  <a:pt x="372968" y="186484"/>
                </a:moveTo>
                <a:lnTo>
                  <a:pt x="342521" y="186484"/>
                </a:lnTo>
                <a:cubicBezTo>
                  <a:pt x="342521" y="100443"/>
                  <a:pt x="272525" y="30446"/>
                  <a:pt x="186484" y="30446"/>
                </a:cubicBezTo>
                <a:cubicBezTo>
                  <a:pt x="100442" y="30446"/>
                  <a:pt x="30446" y="100443"/>
                  <a:pt x="30446" y="186484"/>
                </a:cubicBezTo>
                <a:lnTo>
                  <a:pt x="0" y="186484"/>
                </a:lnTo>
                <a:cubicBezTo>
                  <a:pt x="0" y="83659"/>
                  <a:pt x="83659" y="0"/>
                  <a:pt x="186484" y="0"/>
                </a:cubicBezTo>
                <a:cubicBezTo>
                  <a:pt x="289316" y="0"/>
                  <a:pt x="372968" y="83659"/>
                  <a:pt x="372968" y="186484"/>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425" name="Google Shape;425;p6"/>
          <p:cNvSpPr/>
          <p:nvPr/>
        </p:nvSpPr>
        <p:spPr>
          <a:xfrm>
            <a:off x="4354785" y="2815105"/>
            <a:ext cx="456695" cy="287071"/>
          </a:xfrm>
          <a:custGeom>
            <a:avLst/>
            <a:gdLst/>
            <a:ahLst/>
            <a:cxnLst/>
            <a:rect l="l" t="t" r="r" b="b"/>
            <a:pathLst>
              <a:path w="571500" h="359225" extrusionOk="0">
                <a:moveTo>
                  <a:pt x="500644" y="148352"/>
                </a:moveTo>
                <a:cubicBezTo>
                  <a:pt x="498158" y="90516"/>
                  <a:pt x="450332" y="44225"/>
                  <a:pt x="391887" y="44225"/>
                </a:cubicBezTo>
                <a:cubicBezTo>
                  <a:pt x="376828" y="44225"/>
                  <a:pt x="362141" y="47339"/>
                  <a:pt x="348653" y="53188"/>
                </a:cubicBezTo>
                <a:cubicBezTo>
                  <a:pt x="320040" y="19964"/>
                  <a:pt x="277968" y="0"/>
                  <a:pt x="232686" y="0"/>
                </a:cubicBezTo>
                <a:cubicBezTo>
                  <a:pt x="156277" y="0"/>
                  <a:pt x="92764" y="56274"/>
                  <a:pt x="81410" y="129550"/>
                </a:cubicBezTo>
                <a:cubicBezTo>
                  <a:pt x="34214" y="144885"/>
                  <a:pt x="0" y="189290"/>
                  <a:pt x="0" y="241525"/>
                </a:cubicBezTo>
                <a:cubicBezTo>
                  <a:pt x="0" y="306429"/>
                  <a:pt x="52807" y="359226"/>
                  <a:pt x="117700" y="359226"/>
                </a:cubicBezTo>
                <a:lnTo>
                  <a:pt x="462648" y="359226"/>
                </a:lnTo>
                <a:cubicBezTo>
                  <a:pt x="522665" y="359226"/>
                  <a:pt x="571500" y="310401"/>
                  <a:pt x="571500" y="250374"/>
                </a:cubicBezTo>
                <a:cubicBezTo>
                  <a:pt x="571500" y="203711"/>
                  <a:pt x="541992" y="163801"/>
                  <a:pt x="500644" y="148352"/>
                </a:cubicBezTo>
                <a:close/>
                <a:moveTo>
                  <a:pt x="462648" y="321126"/>
                </a:moveTo>
                <a:lnTo>
                  <a:pt x="117700" y="321126"/>
                </a:lnTo>
                <a:cubicBezTo>
                  <a:pt x="73743" y="321126"/>
                  <a:pt x="38100" y="285493"/>
                  <a:pt x="38100" y="241525"/>
                </a:cubicBezTo>
                <a:cubicBezTo>
                  <a:pt x="38100" y="197558"/>
                  <a:pt x="73743" y="161925"/>
                  <a:pt x="117700" y="161925"/>
                </a:cubicBezTo>
                <a:cubicBezTo>
                  <a:pt x="117853" y="161925"/>
                  <a:pt x="117996" y="161944"/>
                  <a:pt x="118158" y="161944"/>
                </a:cubicBezTo>
                <a:cubicBezTo>
                  <a:pt x="117929" y="159010"/>
                  <a:pt x="117700" y="156077"/>
                  <a:pt x="117700" y="153076"/>
                </a:cubicBezTo>
                <a:cubicBezTo>
                  <a:pt x="117700" y="89583"/>
                  <a:pt x="169183" y="38100"/>
                  <a:pt x="232686" y="38100"/>
                </a:cubicBezTo>
                <a:cubicBezTo>
                  <a:pt x="279864" y="38100"/>
                  <a:pt x="320364" y="66542"/>
                  <a:pt x="338080" y="107194"/>
                </a:cubicBezTo>
                <a:cubicBezTo>
                  <a:pt x="351063" y="91992"/>
                  <a:pt x="370332" y="82325"/>
                  <a:pt x="391887" y="82325"/>
                </a:cubicBezTo>
                <a:cubicBezTo>
                  <a:pt x="430959" y="82325"/>
                  <a:pt x="462648" y="114005"/>
                  <a:pt x="462648" y="153076"/>
                </a:cubicBezTo>
                <a:cubicBezTo>
                  <a:pt x="462648" y="162573"/>
                  <a:pt x="460743" y="171612"/>
                  <a:pt x="457362" y="179880"/>
                </a:cubicBezTo>
                <a:cubicBezTo>
                  <a:pt x="459105" y="179756"/>
                  <a:pt x="460858" y="179613"/>
                  <a:pt x="462648" y="179613"/>
                </a:cubicBezTo>
                <a:cubicBezTo>
                  <a:pt x="501720" y="179613"/>
                  <a:pt x="533400" y="211293"/>
                  <a:pt x="533400" y="250374"/>
                </a:cubicBezTo>
                <a:cubicBezTo>
                  <a:pt x="533400" y="289455"/>
                  <a:pt x="501720" y="321126"/>
                  <a:pt x="462648" y="321126"/>
                </a:cubicBezTo>
                <a:close/>
                <a:moveTo>
                  <a:pt x="388963" y="110995"/>
                </a:moveTo>
                <a:cubicBezTo>
                  <a:pt x="363788" y="110995"/>
                  <a:pt x="343310" y="131474"/>
                  <a:pt x="343310" y="156648"/>
                </a:cubicBezTo>
                <a:cubicBezTo>
                  <a:pt x="343310" y="164421"/>
                  <a:pt x="345443" y="171621"/>
                  <a:pt x="348882" y="178032"/>
                </a:cubicBezTo>
                <a:lnTo>
                  <a:pt x="324888" y="202025"/>
                </a:lnTo>
                <a:cubicBezTo>
                  <a:pt x="318011" y="197872"/>
                  <a:pt x="310048" y="195339"/>
                  <a:pt x="301447" y="195339"/>
                </a:cubicBezTo>
                <a:cubicBezTo>
                  <a:pt x="294875" y="195339"/>
                  <a:pt x="288665" y="196796"/>
                  <a:pt x="283016" y="199301"/>
                </a:cubicBezTo>
                <a:lnTo>
                  <a:pt x="258794" y="175079"/>
                </a:lnTo>
                <a:cubicBezTo>
                  <a:pt x="261299" y="169431"/>
                  <a:pt x="262757" y="163211"/>
                  <a:pt x="262757" y="156648"/>
                </a:cubicBezTo>
                <a:cubicBezTo>
                  <a:pt x="262757" y="131474"/>
                  <a:pt x="242278" y="110995"/>
                  <a:pt x="217103" y="110995"/>
                </a:cubicBezTo>
                <a:cubicBezTo>
                  <a:pt x="191929" y="110995"/>
                  <a:pt x="171450" y="131474"/>
                  <a:pt x="171450" y="156648"/>
                </a:cubicBezTo>
                <a:cubicBezTo>
                  <a:pt x="171450" y="163992"/>
                  <a:pt x="173355" y="170831"/>
                  <a:pt x="176451" y="176984"/>
                </a:cubicBezTo>
                <a:lnTo>
                  <a:pt x="152314" y="201120"/>
                </a:lnTo>
                <a:cubicBezTo>
                  <a:pt x="146161" y="198025"/>
                  <a:pt x="139322" y="196120"/>
                  <a:pt x="131978" y="196120"/>
                </a:cubicBezTo>
                <a:cubicBezTo>
                  <a:pt x="106804" y="196120"/>
                  <a:pt x="86325" y="216599"/>
                  <a:pt x="86325" y="241773"/>
                </a:cubicBezTo>
                <a:cubicBezTo>
                  <a:pt x="86325" y="266948"/>
                  <a:pt x="106804" y="287426"/>
                  <a:pt x="131978" y="287426"/>
                </a:cubicBezTo>
                <a:cubicBezTo>
                  <a:pt x="157153" y="287426"/>
                  <a:pt x="177632" y="266948"/>
                  <a:pt x="177632" y="241773"/>
                </a:cubicBezTo>
                <a:cubicBezTo>
                  <a:pt x="177632" y="234372"/>
                  <a:pt x="175698" y="227476"/>
                  <a:pt x="172555" y="221285"/>
                </a:cubicBezTo>
                <a:lnTo>
                  <a:pt x="196625" y="197215"/>
                </a:lnTo>
                <a:cubicBezTo>
                  <a:pt x="202816" y="200358"/>
                  <a:pt x="209712" y="202292"/>
                  <a:pt x="217113" y="202292"/>
                </a:cubicBezTo>
                <a:cubicBezTo>
                  <a:pt x="225285" y="202292"/>
                  <a:pt x="232858" y="199958"/>
                  <a:pt x="239506" y="196177"/>
                </a:cubicBezTo>
                <a:lnTo>
                  <a:pt x="261918" y="218589"/>
                </a:lnTo>
                <a:cubicBezTo>
                  <a:pt x="258137" y="225238"/>
                  <a:pt x="255803" y="232801"/>
                  <a:pt x="255803" y="240983"/>
                </a:cubicBezTo>
                <a:cubicBezTo>
                  <a:pt x="255803" y="266157"/>
                  <a:pt x="276282" y="286636"/>
                  <a:pt x="301457" y="286636"/>
                </a:cubicBezTo>
                <a:cubicBezTo>
                  <a:pt x="326631" y="286636"/>
                  <a:pt x="347101" y="266157"/>
                  <a:pt x="347101" y="240983"/>
                </a:cubicBezTo>
                <a:cubicBezTo>
                  <a:pt x="347101" y="234848"/>
                  <a:pt x="345843" y="229019"/>
                  <a:pt x="343643" y="223666"/>
                </a:cubicBezTo>
                <a:lnTo>
                  <a:pt x="369532" y="197777"/>
                </a:lnTo>
                <a:cubicBezTo>
                  <a:pt x="375447" y="200587"/>
                  <a:pt x="381991" y="202282"/>
                  <a:pt x="388963" y="202282"/>
                </a:cubicBezTo>
                <a:cubicBezTo>
                  <a:pt x="414137" y="202282"/>
                  <a:pt x="434616" y="181804"/>
                  <a:pt x="434616" y="156629"/>
                </a:cubicBezTo>
                <a:cubicBezTo>
                  <a:pt x="434616" y="131455"/>
                  <a:pt x="414137" y="110995"/>
                  <a:pt x="388963" y="110995"/>
                </a:cubicBezTo>
                <a:close/>
                <a:moveTo>
                  <a:pt x="131959" y="258861"/>
                </a:moveTo>
                <a:cubicBezTo>
                  <a:pt x="122539" y="258861"/>
                  <a:pt x="114881" y="251193"/>
                  <a:pt x="114881" y="241783"/>
                </a:cubicBezTo>
                <a:cubicBezTo>
                  <a:pt x="114881" y="232372"/>
                  <a:pt x="122549" y="224704"/>
                  <a:pt x="131959" y="224704"/>
                </a:cubicBezTo>
                <a:cubicBezTo>
                  <a:pt x="141370" y="224704"/>
                  <a:pt x="149038" y="232372"/>
                  <a:pt x="149038" y="241783"/>
                </a:cubicBezTo>
                <a:cubicBezTo>
                  <a:pt x="149038" y="251193"/>
                  <a:pt x="141380" y="258861"/>
                  <a:pt x="131959" y="258861"/>
                </a:cubicBezTo>
                <a:close/>
                <a:moveTo>
                  <a:pt x="200015" y="156648"/>
                </a:moveTo>
                <a:cubicBezTo>
                  <a:pt x="200015" y="147228"/>
                  <a:pt x="207683" y="139570"/>
                  <a:pt x="217094" y="139570"/>
                </a:cubicBezTo>
                <a:cubicBezTo>
                  <a:pt x="226505" y="139570"/>
                  <a:pt x="234172" y="147228"/>
                  <a:pt x="234172" y="156648"/>
                </a:cubicBezTo>
                <a:cubicBezTo>
                  <a:pt x="234172" y="166068"/>
                  <a:pt x="226514" y="173726"/>
                  <a:pt x="217094" y="173726"/>
                </a:cubicBezTo>
                <a:cubicBezTo>
                  <a:pt x="207674" y="173726"/>
                  <a:pt x="200015" y="166068"/>
                  <a:pt x="200015" y="156648"/>
                </a:cubicBezTo>
                <a:close/>
                <a:moveTo>
                  <a:pt x="301447" y="258070"/>
                </a:moveTo>
                <a:cubicBezTo>
                  <a:pt x="292027" y="258070"/>
                  <a:pt x="284369" y="250403"/>
                  <a:pt x="284369" y="240992"/>
                </a:cubicBezTo>
                <a:cubicBezTo>
                  <a:pt x="284369" y="231581"/>
                  <a:pt x="292037" y="223914"/>
                  <a:pt x="301447" y="223914"/>
                </a:cubicBezTo>
                <a:cubicBezTo>
                  <a:pt x="310858" y="223914"/>
                  <a:pt x="318516" y="231581"/>
                  <a:pt x="318516" y="240992"/>
                </a:cubicBezTo>
                <a:cubicBezTo>
                  <a:pt x="318516" y="250403"/>
                  <a:pt x="310867" y="258070"/>
                  <a:pt x="301447" y="258070"/>
                </a:cubicBezTo>
                <a:close/>
                <a:moveTo>
                  <a:pt x="388963" y="173726"/>
                </a:moveTo>
                <a:cubicBezTo>
                  <a:pt x="379552" y="173726"/>
                  <a:pt x="371885" y="166068"/>
                  <a:pt x="371885" y="156648"/>
                </a:cubicBezTo>
                <a:cubicBezTo>
                  <a:pt x="371885" y="147228"/>
                  <a:pt x="379552" y="139570"/>
                  <a:pt x="388963" y="139570"/>
                </a:cubicBezTo>
                <a:cubicBezTo>
                  <a:pt x="398374" y="139570"/>
                  <a:pt x="406041" y="147228"/>
                  <a:pt x="406041" y="156648"/>
                </a:cubicBezTo>
                <a:cubicBezTo>
                  <a:pt x="406041" y="166068"/>
                  <a:pt x="398374" y="173726"/>
                  <a:pt x="388963" y="173726"/>
                </a:cubicBez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426" name="Google Shape;426;p6"/>
          <p:cNvSpPr/>
          <p:nvPr/>
        </p:nvSpPr>
        <p:spPr>
          <a:xfrm>
            <a:off x="4354785" y="3477398"/>
            <a:ext cx="456695" cy="287071"/>
          </a:xfrm>
          <a:custGeom>
            <a:avLst/>
            <a:gdLst/>
            <a:ahLst/>
            <a:cxnLst/>
            <a:rect l="l" t="t" r="r" b="b"/>
            <a:pathLst>
              <a:path w="515369" h="374943" extrusionOk="0">
                <a:moveTo>
                  <a:pt x="427136" y="137818"/>
                </a:moveTo>
                <a:lnTo>
                  <a:pt x="515369" y="93701"/>
                </a:lnTo>
                <a:lnTo>
                  <a:pt x="257683" y="0"/>
                </a:lnTo>
                <a:lnTo>
                  <a:pt x="0" y="93701"/>
                </a:lnTo>
                <a:lnTo>
                  <a:pt x="88231" y="137818"/>
                </a:lnTo>
                <a:lnTo>
                  <a:pt x="0" y="169901"/>
                </a:lnTo>
                <a:lnTo>
                  <a:pt x="88228" y="214016"/>
                </a:lnTo>
                <a:lnTo>
                  <a:pt x="0" y="246096"/>
                </a:lnTo>
                <a:lnTo>
                  <a:pt x="257682" y="374944"/>
                </a:lnTo>
                <a:lnTo>
                  <a:pt x="515368" y="246096"/>
                </a:lnTo>
                <a:lnTo>
                  <a:pt x="427139" y="214016"/>
                </a:lnTo>
                <a:lnTo>
                  <a:pt x="515368" y="169901"/>
                </a:lnTo>
                <a:lnTo>
                  <a:pt x="427135" y="137818"/>
                </a:lnTo>
                <a:close/>
                <a:moveTo>
                  <a:pt x="257683" y="40537"/>
                </a:moveTo>
                <a:lnTo>
                  <a:pt x="419096" y="99236"/>
                </a:lnTo>
                <a:lnTo>
                  <a:pt x="257683" y="179947"/>
                </a:lnTo>
                <a:lnTo>
                  <a:pt x="96264" y="99236"/>
                </a:lnTo>
                <a:lnTo>
                  <a:pt x="257683" y="40537"/>
                </a:lnTo>
                <a:close/>
                <a:moveTo>
                  <a:pt x="257683" y="222545"/>
                </a:moveTo>
                <a:lnTo>
                  <a:pt x="380194" y="161290"/>
                </a:lnTo>
                <a:lnTo>
                  <a:pt x="419096" y="175436"/>
                </a:lnTo>
                <a:lnTo>
                  <a:pt x="257683" y="256142"/>
                </a:lnTo>
                <a:lnTo>
                  <a:pt x="96264" y="175436"/>
                </a:lnTo>
                <a:lnTo>
                  <a:pt x="135171" y="161288"/>
                </a:lnTo>
                <a:lnTo>
                  <a:pt x="257683" y="222545"/>
                </a:lnTo>
                <a:close/>
                <a:moveTo>
                  <a:pt x="419096" y="251641"/>
                </a:moveTo>
                <a:lnTo>
                  <a:pt x="257683" y="332343"/>
                </a:lnTo>
                <a:lnTo>
                  <a:pt x="96264" y="251640"/>
                </a:lnTo>
                <a:lnTo>
                  <a:pt x="135175" y="237489"/>
                </a:lnTo>
                <a:lnTo>
                  <a:pt x="257682" y="298744"/>
                </a:lnTo>
                <a:lnTo>
                  <a:pt x="380188" y="237491"/>
                </a:lnTo>
                <a:lnTo>
                  <a:pt x="419095" y="251640"/>
                </a:lnTo>
                <a:close/>
              </a:path>
            </a:pathLst>
          </a:custGeom>
          <a:solidFill>
            <a:srgbClr val="6F787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lt1"/>
              </a:solidFill>
              <a:latin typeface="Arial Black"/>
              <a:ea typeface="Arial Black"/>
              <a:cs typeface="Arial Black"/>
              <a:sym typeface="Arial Black"/>
            </a:endParaRPr>
          </a:p>
        </p:txBody>
      </p:sp>
      <p:sp>
        <p:nvSpPr>
          <p:cNvPr id="427" name="Google Shape;427;p6"/>
          <p:cNvSpPr txBox="1"/>
          <p:nvPr/>
        </p:nvSpPr>
        <p:spPr>
          <a:xfrm>
            <a:off x="479465"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009AD7"/>
                </a:solidFill>
                <a:latin typeface="Arial Black"/>
                <a:ea typeface="Arial Black"/>
                <a:cs typeface="Arial Black"/>
                <a:sym typeface="Arial Black"/>
              </a:rPr>
              <a:t>Optimize</a:t>
            </a:r>
            <a:endParaRPr/>
          </a:p>
        </p:txBody>
      </p:sp>
      <p:sp>
        <p:nvSpPr>
          <p:cNvPr id="428" name="Google Shape;428;p6"/>
          <p:cNvSpPr txBox="1"/>
          <p:nvPr/>
        </p:nvSpPr>
        <p:spPr>
          <a:xfrm>
            <a:off x="7999450"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6F7878"/>
                </a:solidFill>
                <a:latin typeface="Arial Black"/>
                <a:ea typeface="Arial Black"/>
                <a:cs typeface="Arial Black"/>
                <a:sym typeface="Arial Black"/>
              </a:rPr>
              <a:t>Pioneer</a:t>
            </a:r>
            <a:endParaRPr/>
          </a:p>
        </p:txBody>
      </p:sp>
      <p:sp>
        <p:nvSpPr>
          <p:cNvPr id="429" name="Google Shape;429;p6"/>
          <p:cNvSpPr txBox="1"/>
          <p:nvPr/>
        </p:nvSpPr>
        <p:spPr>
          <a:xfrm>
            <a:off x="4239459" y="2080010"/>
            <a:ext cx="3713085" cy="522796"/>
          </a:xfrm>
          <a:prstGeom prst="rect">
            <a:avLst/>
          </a:prstGeom>
          <a:no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US" sz="2400">
                <a:solidFill>
                  <a:srgbClr val="6F7878"/>
                </a:solidFill>
                <a:latin typeface="Arial Black"/>
                <a:ea typeface="Arial Black"/>
                <a:cs typeface="Arial Black"/>
                <a:sym typeface="Arial Black"/>
              </a:rPr>
              <a:t>Scale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pSp>
        <p:nvGrpSpPr>
          <p:cNvPr id="434" name="Google Shape;434;p7"/>
          <p:cNvGrpSpPr/>
          <p:nvPr/>
        </p:nvGrpSpPr>
        <p:grpSpPr>
          <a:xfrm>
            <a:off x="6064893" y="4421841"/>
            <a:ext cx="5661652" cy="1402407"/>
            <a:chOff x="6064893" y="4219815"/>
            <a:chExt cx="5661652" cy="1402407"/>
          </a:xfrm>
        </p:grpSpPr>
        <p:sp>
          <p:nvSpPr>
            <p:cNvPr id="435" name="Google Shape;435;p7"/>
            <p:cNvSpPr/>
            <p:nvPr/>
          </p:nvSpPr>
          <p:spPr>
            <a:xfrm>
              <a:off x="6064893" y="4219815"/>
              <a:ext cx="5661652" cy="1402407"/>
            </a:xfrm>
            <a:prstGeom prst="rect">
              <a:avLst/>
            </a:prstGeom>
            <a:solidFill>
              <a:srgbClr val="FF540A"/>
            </a:solidFill>
            <a:ln>
              <a:noFill/>
            </a:ln>
          </p:spPr>
          <p:txBody>
            <a:bodyPr spcFirstLastPara="1" wrap="square" lIns="2340000" tIns="45700" rIns="1584000" bIns="45700" anchor="ctr" anchorCtr="0">
              <a:noAutofit/>
            </a:bodyPr>
            <a:lstStyle/>
            <a:p>
              <a:pPr marL="0" marR="0" lvl="0" indent="0" algn="l" rtl="0">
                <a:spcBef>
                  <a:spcPts val="0"/>
                </a:spcBef>
                <a:spcAft>
                  <a:spcPts val="0"/>
                </a:spcAft>
                <a:buNone/>
              </a:pPr>
              <a:r>
                <a:rPr lang="en-US" sz="2800">
                  <a:solidFill>
                    <a:schemeClr val="lt1"/>
                  </a:solidFill>
                  <a:latin typeface="Arial"/>
                  <a:ea typeface="Arial"/>
                  <a:cs typeface="Arial"/>
                  <a:sym typeface="Arial"/>
                </a:rPr>
                <a:t>Less Downtime</a:t>
              </a:r>
              <a:endParaRPr/>
            </a:p>
          </p:txBody>
        </p:sp>
        <p:sp>
          <p:nvSpPr>
            <p:cNvPr id="436" name="Google Shape;436;p7"/>
            <p:cNvSpPr txBox="1"/>
            <p:nvPr/>
          </p:nvSpPr>
          <p:spPr>
            <a:xfrm>
              <a:off x="10094099" y="4505520"/>
              <a:ext cx="1632446" cy="830997"/>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4800">
                  <a:solidFill>
                    <a:schemeClr val="lt1"/>
                  </a:solidFill>
                  <a:latin typeface="Arial Black"/>
                  <a:ea typeface="Arial Black"/>
                  <a:cs typeface="Arial Black"/>
                  <a:sym typeface="Arial Black"/>
                </a:rPr>
                <a:t>80%</a:t>
              </a:r>
              <a:endParaRPr/>
            </a:p>
          </p:txBody>
        </p:sp>
      </p:grpSp>
      <p:grpSp>
        <p:nvGrpSpPr>
          <p:cNvPr id="437" name="Google Shape;437;p7"/>
          <p:cNvGrpSpPr/>
          <p:nvPr/>
        </p:nvGrpSpPr>
        <p:grpSpPr>
          <a:xfrm>
            <a:off x="457200" y="1235059"/>
            <a:ext cx="4778679" cy="1402407"/>
            <a:chOff x="457200" y="1033033"/>
            <a:chExt cx="4778679" cy="1402407"/>
          </a:xfrm>
        </p:grpSpPr>
        <p:sp>
          <p:nvSpPr>
            <p:cNvPr id="438" name="Google Shape;438;p7"/>
            <p:cNvSpPr/>
            <p:nvPr/>
          </p:nvSpPr>
          <p:spPr>
            <a:xfrm>
              <a:off x="457200" y="1033033"/>
              <a:ext cx="4778679" cy="1402407"/>
            </a:xfrm>
            <a:prstGeom prst="rect">
              <a:avLst/>
            </a:prstGeom>
            <a:solidFill>
              <a:srgbClr val="FF540A"/>
            </a:solidFill>
            <a:ln>
              <a:noFill/>
            </a:ln>
          </p:spPr>
          <p:txBody>
            <a:bodyPr spcFirstLastPara="1" wrap="square" lIns="1584000" tIns="45700" rIns="914400" bIns="45700" anchor="ctr" anchorCtr="0">
              <a:noAutofit/>
            </a:bodyPr>
            <a:lstStyle/>
            <a:p>
              <a:pPr marL="0" marR="0" lvl="0" indent="0" algn="l" rtl="0">
                <a:spcBef>
                  <a:spcPts val="0"/>
                </a:spcBef>
                <a:spcAft>
                  <a:spcPts val="0"/>
                </a:spcAft>
                <a:buNone/>
              </a:pPr>
              <a:r>
                <a:rPr lang="en-US" sz="2650">
                  <a:solidFill>
                    <a:schemeClr val="lt1"/>
                  </a:solidFill>
                  <a:latin typeface="Arial"/>
                  <a:ea typeface="Arial"/>
                  <a:cs typeface="Arial"/>
                  <a:sym typeface="Arial"/>
                </a:rPr>
                <a:t>Digital Teams Responsible for Revenue</a:t>
              </a:r>
              <a:endParaRPr/>
            </a:p>
          </p:txBody>
        </p:sp>
        <p:sp>
          <p:nvSpPr>
            <p:cNvPr id="439" name="Google Shape;439;p7"/>
            <p:cNvSpPr txBox="1"/>
            <p:nvPr/>
          </p:nvSpPr>
          <p:spPr>
            <a:xfrm>
              <a:off x="457200" y="1318738"/>
              <a:ext cx="1632446" cy="830997"/>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4800">
                  <a:solidFill>
                    <a:schemeClr val="lt1"/>
                  </a:solidFill>
                  <a:latin typeface="Arial Black"/>
                  <a:ea typeface="Arial Black"/>
                  <a:cs typeface="Arial Black"/>
                  <a:sym typeface="Arial Black"/>
                </a:rPr>
                <a:t>76%</a:t>
              </a:r>
              <a:endParaRPr/>
            </a:p>
          </p:txBody>
        </p:sp>
      </p:grpSp>
      <p:grpSp>
        <p:nvGrpSpPr>
          <p:cNvPr id="440" name="Google Shape;440;p7"/>
          <p:cNvGrpSpPr/>
          <p:nvPr/>
        </p:nvGrpSpPr>
        <p:grpSpPr>
          <a:xfrm>
            <a:off x="3621637" y="1064659"/>
            <a:ext cx="4982411" cy="4928002"/>
            <a:chOff x="3751946" y="993283"/>
            <a:chExt cx="4719203" cy="4667667"/>
          </a:xfrm>
        </p:grpSpPr>
        <p:grpSp>
          <p:nvGrpSpPr>
            <p:cNvPr id="441" name="Google Shape;441;p7"/>
            <p:cNvGrpSpPr/>
            <p:nvPr/>
          </p:nvGrpSpPr>
          <p:grpSpPr>
            <a:xfrm>
              <a:off x="3798232" y="1025318"/>
              <a:ext cx="4672917" cy="4598437"/>
              <a:chOff x="3714570" y="1029029"/>
              <a:chExt cx="4672918" cy="4598437"/>
            </a:xfrm>
          </p:grpSpPr>
          <p:sp>
            <p:nvSpPr>
              <p:cNvPr id="442" name="Google Shape;442;p7"/>
              <p:cNvSpPr/>
              <p:nvPr/>
            </p:nvSpPr>
            <p:spPr>
              <a:xfrm>
                <a:off x="3714570" y="1055593"/>
                <a:ext cx="4571873" cy="4571873"/>
              </a:xfrm>
              <a:prstGeom prst="pie">
                <a:avLst>
                  <a:gd name="adj1" fmla="val 5383699"/>
                  <a:gd name="adj2" fmla="val 881901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3722826" y="1029029"/>
                <a:ext cx="4571873" cy="4571873"/>
              </a:xfrm>
              <a:prstGeom prst="pie">
                <a:avLst>
                  <a:gd name="adj1" fmla="val 1899742"/>
                  <a:gd name="adj2" fmla="val 5441241"/>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4" name="Google Shape;444;p7"/>
              <p:cNvSpPr/>
              <p:nvPr/>
            </p:nvSpPr>
            <p:spPr>
              <a:xfrm>
                <a:off x="3722826" y="1051535"/>
                <a:ext cx="4571873" cy="4571873"/>
              </a:xfrm>
              <a:prstGeom prst="pie">
                <a:avLst>
                  <a:gd name="adj1" fmla="val 19655792"/>
                  <a:gd name="adj2" fmla="val 1881399"/>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5" name="Google Shape;445;p7"/>
              <p:cNvSpPr/>
              <p:nvPr/>
            </p:nvSpPr>
            <p:spPr>
              <a:xfrm>
                <a:off x="3722826" y="1051535"/>
                <a:ext cx="4571873" cy="4571873"/>
              </a:xfrm>
              <a:prstGeom prst="pie">
                <a:avLst>
                  <a:gd name="adj1" fmla="val 16235808"/>
                  <a:gd name="adj2" fmla="val 19619699"/>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6" name="Google Shape;446;p7"/>
              <p:cNvSpPr/>
              <p:nvPr/>
            </p:nvSpPr>
            <p:spPr>
              <a:xfrm>
                <a:off x="3722826" y="1051535"/>
                <a:ext cx="4571873" cy="4571873"/>
              </a:xfrm>
              <a:prstGeom prst="pie">
                <a:avLst>
                  <a:gd name="adj1" fmla="val 12532440"/>
                  <a:gd name="adj2" fmla="val 16229383"/>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7" name="Google Shape;447;p7"/>
              <p:cNvSpPr/>
              <p:nvPr/>
            </p:nvSpPr>
            <p:spPr>
              <a:xfrm>
                <a:off x="3722826" y="1051535"/>
                <a:ext cx="4571873" cy="4571873"/>
              </a:xfrm>
              <a:prstGeom prst="pie">
                <a:avLst>
                  <a:gd name="adj1" fmla="val 8824560"/>
                  <a:gd name="adj2" fmla="val 126558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7"/>
              <p:cNvCxnSpPr/>
              <p:nvPr/>
            </p:nvCxnSpPr>
            <p:spPr>
              <a:xfrm>
                <a:off x="6011933" y="1051535"/>
                <a:ext cx="0" cy="4571873"/>
              </a:xfrm>
              <a:prstGeom prst="straightConnector1">
                <a:avLst/>
              </a:prstGeom>
              <a:noFill/>
              <a:ln w="38100" cap="sq" cmpd="sng">
                <a:solidFill>
                  <a:srgbClr val="002856"/>
                </a:solidFill>
                <a:prstDash val="solid"/>
                <a:round/>
                <a:headEnd type="none" w="sm" len="sm"/>
                <a:tailEnd type="none" w="sm" len="sm"/>
              </a:ln>
            </p:spPr>
          </p:cxnSp>
          <p:cxnSp>
            <p:nvCxnSpPr>
              <p:cNvPr id="449" name="Google Shape;449;p7"/>
              <p:cNvCxnSpPr/>
              <p:nvPr/>
            </p:nvCxnSpPr>
            <p:spPr>
              <a:xfrm>
                <a:off x="4061781" y="2174959"/>
                <a:ext cx="3870299" cy="2350795"/>
              </a:xfrm>
              <a:prstGeom prst="straightConnector1">
                <a:avLst/>
              </a:prstGeom>
              <a:noFill/>
              <a:ln w="38100" cap="sq" cmpd="sng">
                <a:solidFill>
                  <a:srgbClr val="002856"/>
                </a:solidFill>
                <a:prstDash val="solid"/>
                <a:round/>
                <a:headEnd type="none" w="sm" len="sm"/>
                <a:tailEnd type="none" w="sm" len="sm"/>
              </a:ln>
            </p:spPr>
          </p:cxnSp>
          <p:cxnSp>
            <p:nvCxnSpPr>
              <p:cNvPr id="450" name="Google Shape;450;p7"/>
              <p:cNvCxnSpPr/>
              <p:nvPr/>
            </p:nvCxnSpPr>
            <p:spPr>
              <a:xfrm flipH="1">
                <a:off x="4100172" y="2103801"/>
                <a:ext cx="3826118" cy="2468199"/>
              </a:xfrm>
              <a:prstGeom prst="straightConnector1">
                <a:avLst/>
              </a:prstGeom>
              <a:noFill/>
              <a:ln w="38100" cap="sq" cmpd="sng">
                <a:solidFill>
                  <a:srgbClr val="002856"/>
                </a:solidFill>
                <a:prstDash val="solid"/>
                <a:round/>
                <a:headEnd type="none" w="sm" len="sm"/>
                <a:tailEnd type="none" w="sm" len="sm"/>
              </a:ln>
            </p:spPr>
          </p:cxnSp>
          <p:sp>
            <p:nvSpPr>
              <p:cNvPr id="451" name="Google Shape;451;p7"/>
              <p:cNvSpPr/>
              <p:nvPr/>
            </p:nvSpPr>
            <p:spPr>
              <a:xfrm>
                <a:off x="5388736" y="2717446"/>
                <a:ext cx="1240053" cy="1240053"/>
              </a:xfrm>
              <a:custGeom>
                <a:avLst/>
                <a:gdLst/>
                <a:ahLst/>
                <a:cxnLst/>
                <a:rect l="l" t="t" r="r" b="b"/>
                <a:pathLst>
                  <a:path w="1240053" h="1240053" extrusionOk="0">
                    <a:moveTo>
                      <a:pt x="620026" y="0"/>
                    </a:moveTo>
                    <a:cubicBezTo>
                      <a:pt x="277596" y="0"/>
                      <a:pt x="0" y="277597"/>
                      <a:pt x="0" y="620027"/>
                    </a:cubicBezTo>
                    <a:cubicBezTo>
                      <a:pt x="0" y="962457"/>
                      <a:pt x="277596" y="1240054"/>
                      <a:pt x="620026" y="1240054"/>
                    </a:cubicBezTo>
                    <a:cubicBezTo>
                      <a:pt x="962457" y="1240054"/>
                      <a:pt x="1240053" y="962457"/>
                      <a:pt x="1240053" y="620027"/>
                    </a:cubicBezTo>
                    <a:cubicBezTo>
                      <a:pt x="1240053" y="277597"/>
                      <a:pt x="962457" y="0"/>
                      <a:pt x="620026" y="0"/>
                    </a:cubicBezTo>
                  </a:path>
                </a:pathLst>
              </a:custGeom>
              <a:solidFill>
                <a:srgbClr val="009AD7"/>
              </a:solidFill>
              <a:ln w="38100" cap="flat" cmpd="sng">
                <a:solidFill>
                  <a:srgbClr val="0028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4978761" y="4165679"/>
                <a:ext cx="326460" cy="385815"/>
              </a:xfrm>
              <a:custGeom>
                <a:avLst/>
                <a:gdLst/>
                <a:ahLst/>
                <a:cxnLst/>
                <a:rect l="l" t="t" r="r" b="b"/>
                <a:pathLst>
                  <a:path w="335280" h="396240" extrusionOk="0">
                    <a:moveTo>
                      <a:pt x="335280" y="228600"/>
                    </a:moveTo>
                    <a:cubicBezTo>
                      <a:pt x="335280" y="321183"/>
                      <a:pt x="260223" y="396240"/>
                      <a:pt x="167640" y="396240"/>
                    </a:cubicBezTo>
                    <a:cubicBezTo>
                      <a:pt x="75057" y="396240"/>
                      <a:pt x="0" y="321183"/>
                      <a:pt x="0" y="228600"/>
                    </a:cubicBezTo>
                    <a:cubicBezTo>
                      <a:pt x="0" y="160096"/>
                      <a:pt x="41110" y="101232"/>
                      <a:pt x="99975" y="75222"/>
                    </a:cubicBezTo>
                    <a:lnTo>
                      <a:pt x="112319" y="103200"/>
                    </a:lnTo>
                    <a:cubicBezTo>
                      <a:pt x="64186" y="124511"/>
                      <a:pt x="30480" y="172657"/>
                      <a:pt x="30480" y="228600"/>
                    </a:cubicBezTo>
                    <a:cubicBezTo>
                      <a:pt x="30480" y="304229"/>
                      <a:pt x="92012" y="365760"/>
                      <a:pt x="167640" y="365760"/>
                    </a:cubicBezTo>
                    <a:cubicBezTo>
                      <a:pt x="243269" y="365760"/>
                      <a:pt x="304800" y="304229"/>
                      <a:pt x="304800" y="228600"/>
                    </a:cubicBezTo>
                    <a:cubicBezTo>
                      <a:pt x="304800" y="172657"/>
                      <a:pt x="271095" y="124511"/>
                      <a:pt x="222961" y="103200"/>
                    </a:cubicBezTo>
                    <a:lnTo>
                      <a:pt x="235306" y="75222"/>
                    </a:lnTo>
                    <a:cubicBezTo>
                      <a:pt x="294170" y="101232"/>
                      <a:pt x="335280" y="160096"/>
                      <a:pt x="335280" y="228600"/>
                    </a:cubicBezTo>
                    <a:moveTo>
                      <a:pt x="182880" y="92342"/>
                    </a:moveTo>
                    <a:lnTo>
                      <a:pt x="182880" y="61684"/>
                    </a:lnTo>
                    <a:lnTo>
                      <a:pt x="182880" y="0"/>
                    </a:lnTo>
                    <a:lnTo>
                      <a:pt x="152400" y="0"/>
                    </a:lnTo>
                    <a:lnTo>
                      <a:pt x="152400" y="61684"/>
                    </a:lnTo>
                    <a:lnTo>
                      <a:pt x="152400" y="92342"/>
                    </a:lnTo>
                    <a:lnTo>
                      <a:pt x="152400" y="182880"/>
                    </a:lnTo>
                    <a:lnTo>
                      <a:pt x="182880" y="182880"/>
                    </a:lnTo>
                    <a:close/>
                  </a:path>
                </a:pathLst>
              </a:custGeom>
              <a:solidFill>
                <a:srgbClr val="002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6624570" y="4142740"/>
                <a:ext cx="304933" cy="386320"/>
              </a:xfrm>
              <a:custGeom>
                <a:avLst/>
                <a:gdLst/>
                <a:ahLst/>
                <a:cxnLst/>
                <a:rect l="l" t="t" r="r" b="b"/>
                <a:pathLst>
                  <a:path w="312763" h="396240" extrusionOk="0">
                    <a:moveTo>
                      <a:pt x="114135" y="396240"/>
                    </a:moveTo>
                    <a:lnTo>
                      <a:pt x="46393" y="396240"/>
                    </a:lnTo>
                    <a:lnTo>
                      <a:pt x="101638" y="251460"/>
                    </a:lnTo>
                    <a:lnTo>
                      <a:pt x="0" y="251460"/>
                    </a:lnTo>
                    <a:lnTo>
                      <a:pt x="104051" y="0"/>
                    </a:lnTo>
                    <a:lnTo>
                      <a:pt x="258953" y="0"/>
                    </a:lnTo>
                    <a:lnTo>
                      <a:pt x="202196" y="137160"/>
                    </a:lnTo>
                    <a:lnTo>
                      <a:pt x="312763" y="137160"/>
                    </a:lnTo>
                    <a:close/>
                    <a:moveTo>
                      <a:pt x="90640" y="365760"/>
                    </a:moveTo>
                    <a:lnTo>
                      <a:pt x="99098" y="365760"/>
                    </a:lnTo>
                    <a:lnTo>
                      <a:pt x="250990" y="167640"/>
                    </a:lnTo>
                    <a:lnTo>
                      <a:pt x="156603" y="167640"/>
                    </a:lnTo>
                    <a:lnTo>
                      <a:pt x="213360" y="30480"/>
                    </a:lnTo>
                    <a:lnTo>
                      <a:pt x="124422" y="30480"/>
                    </a:lnTo>
                    <a:lnTo>
                      <a:pt x="45593" y="220980"/>
                    </a:lnTo>
                    <a:lnTo>
                      <a:pt x="145898" y="220980"/>
                    </a:lnTo>
                    <a:close/>
                  </a:path>
                </a:pathLst>
              </a:custGeom>
              <a:solidFill>
                <a:srgbClr val="002856"/>
              </a:solidFill>
              <a:ln>
                <a:noFill/>
              </a:ln>
            </p:spPr>
          </p:sp>
          <p:sp>
            <p:nvSpPr>
              <p:cNvPr id="454" name="Google Shape;454;p7"/>
              <p:cNvSpPr/>
              <p:nvPr/>
            </p:nvSpPr>
            <p:spPr>
              <a:xfrm>
                <a:off x="7255783" y="2936948"/>
                <a:ext cx="457641" cy="392264"/>
              </a:xfrm>
              <a:custGeom>
                <a:avLst/>
                <a:gdLst/>
                <a:ahLst/>
                <a:cxnLst/>
                <a:rect l="l" t="t" r="r" b="b"/>
                <a:pathLst>
                  <a:path w="426720" h="365760" extrusionOk="0">
                    <a:moveTo>
                      <a:pt x="137160" y="274320"/>
                    </a:moveTo>
                    <a:lnTo>
                      <a:pt x="289560" y="274320"/>
                    </a:lnTo>
                    <a:lnTo>
                      <a:pt x="289560" y="289561"/>
                    </a:lnTo>
                    <a:lnTo>
                      <a:pt x="289560" y="304800"/>
                    </a:lnTo>
                    <a:lnTo>
                      <a:pt x="137160" y="304800"/>
                    </a:lnTo>
                    <a:lnTo>
                      <a:pt x="137160" y="289561"/>
                    </a:lnTo>
                    <a:close/>
                    <a:moveTo>
                      <a:pt x="426720" y="144780"/>
                    </a:moveTo>
                    <a:lnTo>
                      <a:pt x="426720" y="266700"/>
                    </a:lnTo>
                    <a:lnTo>
                      <a:pt x="365760" y="266700"/>
                    </a:lnTo>
                    <a:lnTo>
                      <a:pt x="365760" y="365761"/>
                    </a:lnTo>
                    <a:lnTo>
                      <a:pt x="60960" y="365761"/>
                    </a:lnTo>
                    <a:lnTo>
                      <a:pt x="60960" y="266700"/>
                    </a:lnTo>
                    <a:lnTo>
                      <a:pt x="0" y="266700"/>
                    </a:lnTo>
                    <a:lnTo>
                      <a:pt x="0" y="144780"/>
                    </a:lnTo>
                    <a:lnTo>
                      <a:pt x="60960" y="144780"/>
                    </a:lnTo>
                    <a:lnTo>
                      <a:pt x="60960" y="91441"/>
                    </a:lnTo>
                    <a:lnTo>
                      <a:pt x="138697" y="91441"/>
                    </a:lnTo>
                    <a:cubicBezTo>
                      <a:pt x="144767" y="61633"/>
                      <a:pt x="168300" y="38088"/>
                      <a:pt x="198120" y="32017"/>
                    </a:cubicBezTo>
                    <a:lnTo>
                      <a:pt x="198120" y="0"/>
                    </a:lnTo>
                    <a:lnTo>
                      <a:pt x="213360" y="0"/>
                    </a:lnTo>
                    <a:lnTo>
                      <a:pt x="228600" y="0"/>
                    </a:lnTo>
                    <a:lnTo>
                      <a:pt x="228600" y="32017"/>
                    </a:lnTo>
                    <a:cubicBezTo>
                      <a:pt x="258407" y="38088"/>
                      <a:pt x="281953" y="61633"/>
                      <a:pt x="288023" y="91441"/>
                    </a:cubicBezTo>
                    <a:lnTo>
                      <a:pt x="365760" y="91441"/>
                    </a:lnTo>
                    <a:lnTo>
                      <a:pt x="365760" y="144780"/>
                    </a:lnTo>
                    <a:close/>
                    <a:moveTo>
                      <a:pt x="396240" y="175261"/>
                    </a:moveTo>
                    <a:lnTo>
                      <a:pt x="365760" y="175261"/>
                    </a:lnTo>
                    <a:lnTo>
                      <a:pt x="365760" y="236220"/>
                    </a:lnTo>
                    <a:lnTo>
                      <a:pt x="396240" y="236220"/>
                    </a:lnTo>
                    <a:close/>
                    <a:moveTo>
                      <a:pt x="335280" y="144780"/>
                    </a:moveTo>
                    <a:lnTo>
                      <a:pt x="335280" y="121920"/>
                    </a:lnTo>
                    <a:lnTo>
                      <a:pt x="91440" y="121920"/>
                    </a:lnTo>
                    <a:lnTo>
                      <a:pt x="91440" y="144780"/>
                    </a:lnTo>
                    <a:lnTo>
                      <a:pt x="91440" y="266700"/>
                    </a:lnTo>
                    <a:lnTo>
                      <a:pt x="91440" y="335280"/>
                    </a:lnTo>
                    <a:lnTo>
                      <a:pt x="335280" y="335280"/>
                    </a:lnTo>
                    <a:lnTo>
                      <a:pt x="335280" y="266700"/>
                    </a:lnTo>
                    <a:close/>
                    <a:moveTo>
                      <a:pt x="30480" y="236220"/>
                    </a:moveTo>
                    <a:lnTo>
                      <a:pt x="60960" y="236220"/>
                    </a:lnTo>
                    <a:lnTo>
                      <a:pt x="60960" y="175261"/>
                    </a:lnTo>
                    <a:lnTo>
                      <a:pt x="30480" y="175261"/>
                    </a:lnTo>
                    <a:close/>
                    <a:moveTo>
                      <a:pt x="170307" y="91441"/>
                    </a:moveTo>
                    <a:lnTo>
                      <a:pt x="256413" y="91441"/>
                    </a:lnTo>
                    <a:cubicBezTo>
                      <a:pt x="250114" y="73711"/>
                      <a:pt x="233223" y="60961"/>
                      <a:pt x="213360" y="60961"/>
                    </a:cubicBezTo>
                    <a:cubicBezTo>
                      <a:pt x="193497" y="60961"/>
                      <a:pt x="176606" y="73711"/>
                      <a:pt x="170307" y="91441"/>
                    </a:cubicBezTo>
                    <a:moveTo>
                      <a:pt x="190500" y="175261"/>
                    </a:moveTo>
                    <a:lnTo>
                      <a:pt x="129540" y="175261"/>
                    </a:lnTo>
                    <a:lnTo>
                      <a:pt x="129540" y="236220"/>
                    </a:lnTo>
                    <a:lnTo>
                      <a:pt x="190500" y="236220"/>
                    </a:lnTo>
                    <a:close/>
                    <a:moveTo>
                      <a:pt x="236220" y="236220"/>
                    </a:moveTo>
                    <a:lnTo>
                      <a:pt x="297180" y="236220"/>
                    </a:lnTo>
                    <a:lnTo>
                      <a:pt x="297180" y="175261"/>
                    </a:lnTo>
                    <a:lnTo>
                      <a:pt x="236220" y="175261"/>
                    </a:lnTo>
                    <a:close/>
                  </a:path>
                </a:pathLst>
              </a:custGeom>
              <a:solidFill>
                <a:srgbClr val="002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6522707" y="1661373"/>
                <a:ext cx="457641" cy="261509"/>
              </a:xfrm>
              <a:custGeom>
                <a:avLst/>
                <a:gdLst/>
                <a:ahLst/>
                <a:cxnLst/>
                <a:rect l="l" t="t" r="r" b="b"/>
                <a:pathLst>
                  <a:path w="426720" h="243840" extrusionOk="0">
                    <a:moveTo>
                      <a:pt x="213360" y="0"/>
                    </a:moveTo>
                    <a:cubicBezTo>
                      <a:pt x="60960" y="0"/>
                      <a:pt x="0" y="121920"/>
                      <a:pt x="0" y="121920"/>
                    </a:cubicBezTo>
                    <a:cubicBezTo>
                      <a:pt x="0" y="121920"/>
                      <a:pt x="60960" y="243840"/>
                      <a:pt x="213360" y="243840"/>
                    </a:cubicBezTo>
                    <a:cubicBezTo>
                      <a:pt x="365760" y="243840"/>
                      <a:pt x="426720" y="121920"/>
                      <a:pt x="426720" y="121920"/>
                    </a:cubicBezTo>
                    <a:cubicBezTo>
                      <a:pt x="426720" y="121920"/>
                      <a:pt x="365760" y="0"/>
                      <a:pt x="213360" y="0"/>
                    </a:cubicBezTo>
                    <a:moveTo>
                      <a:pt x="213360" y="213360"/>
                    </a:moveTo>
                    <a:cubicBezTo>
                      <a:pt x="110121" y="213360"/>
                      <a:pt x="55232" y="150457"/>
                      <a:pt x="35636" y="121932"/>
                    </a:cubicBezTo>
                    <a:cubicBezTo>
                      <a:pt x="55283" y="93319"/>
                      <a:pt x="110185" y="30480"/>
                      <a:pt x="213360" y="30480"/>
                    </a:cubicBezTo>
                    <a:cubicBezTo>
                      <a:pt x="316598" y="30480"/>
                      <a:pt x="371487" y="93383"/>
                      <a:pt x="391083" y="121907"/>
                    </a:cubicBezTo>
                    <a:cubicBezTo>
                      <a:pt x="371437" y="150521"/>
                      <a:pt x="316534" y="213360"/>
                      <a:pt x="213360" y="213360"/>
                    </a:cubicBezTo>
                    <a:moveTo>
                      <a:pt x="213360" y="41910"/>
                    </a:moveTo>
                    <a:cubicBezTo>
                      <a:pt x="169176" y="41910"/>
                      <a:pt x="133350" y="77737"/>
                      <a:pt x="133350" y="121920"/>
                    </a:cubicBezTo>
                    <a:cubicBezTo>
                      <a:pt x="133350" y="166103"/>
                      <a:pt x="169176" y="201930"/>
                      <a:pt x="213360" y="201930"/>
                    </a:cubicBezTo>
                    <a:cubicBezTo>
                      <a:pt x="257543" y="201930"/>
                      <a:pt x="293370" y="166103"/>
                      <a:pt x="293370" y="121920"/>
                    </a:cubicBezTo>
                    <a:cubicBezTo>
                      <a:pt x="293370" y="77737"/>
                      <a:pt x="257543" y="41910"/>
                      <a:pt x="213360" y="41910"/>
                    </a:cubicBezTo>
                    <a:moveTo>
                      <a:pt x="213360" y="171450"/>
                    </a:moveTo>
                    <a:cubicBezTo>
                      <a:pt x="186055" y="171450"/>
                      <a:pt x="163830" y="149225"/>
                      <a:pt x="163830" y="121920"/>
                    </a:cubicBezTo>
                    <a:cubicBezTo>
                      <a:pt x="163830" y="94615"/>
                      <a:pt x="186055" y="72390"/>
                      <a:pt x="213360" y="72390"/>
                    </a:cubicBezTo>
                    <a:cubicBezTo>
                      <a:pt x="240665" y="72390"/>
                      <a:pt x="262890" y="94615"/>
                      <a:pt x="262890" y="121920"/>
                    </a:cubicBezTo>
                    <a:cubicBezTo>
                      <a:pt x="262890" y="149225"/>
                      <a:pt x="240665" y="171450"/>
                      <a:pt x="213360" y="171450"/>
                    </a:cubicBezTo>
                  </a:path>
                </a:pathLst>
              </a:custGeom>
              <a:solidFill>
                <a:srgbClr val="002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txBox="1"/>
              <p:nvPr/>
            </p:nvSpPr>
            <p:spPr>
              <a:xfrm>
                <a:off x="6581719" y="3396035"/>
                <a:ext cx="1805769" cy="5247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chemeClr val="dk2"/>
                  </a:buClr>
                  <a:buSzPts val="1800"/>
                  <a:buFont typeface="Arial"/>
                  <a:buNone/>
                </a:pPr>
                <a:r>
                  <a:rPr lang="en-US" sz="1800" b="0" i="0" u="none" strike="noStrike" cap="none">
                    <a:solidFill>
                      <a:schemeClr val="dk2"/>
                    </a:solidFill>
                    <a:latin typeface="Arial"/>
                    <a:ea typeface="Arial"/>
                    <a:cs typeface="Arial"/>
                    <a:sym typeface="Arial"/>
                  </a:rPr>
                  <a:t>AI-Augmented Testing</a:t>
                </a:r>
                <a:endParaRPr/>
              </a:p>
            </p:txBody>
          </p:sp>
          <p:sp>
            <p:nvSpPr>
              <p:cNvPr id="457" name="Google Shape;457;p7"/>
              <p:cNvSpPr txBox="1"/>
              <p:nvPr/>
            </p:nvSpPr>
            <p:spPr>
              <a:xfrm>
                <a:off x="6157011" y="4612366"/>
                <a:ext cx="1240052" cy="5247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chemeClr val="dk2"/>
                  </a:buClr>
                  <a:buSzPts val="1800"/>
                  <a:buFont typeface="Arial"/>
                  <a:buNone/>
                </a:pPr>
                <a:r>
                  <a:rPr lang="en-US" sz="1800" b="0" i="0" u="none" strike="noStrike" cap="none">
                    <a:solidFill>
                      <a:schemeClr val="dk2"/>
                    </a:solidFill>
                    <a:latin typeface="Arial"/>
                    <a:ea typeface="Arial"/>
                    <a:cs typeface="Arial"/>
                    <a:sym typeface="Arial"/>
                  </a:rPr>
                  <a:t>Chaos</a:t>
                </a:r>
                <a:br>
                  <a:rPr lang="en-US" sz="1800" b="0" i="0" u="none" strike="noStrike" cap="none">
                    <a:solidFill>
                      <a:schemeClr val="dk2"/>
                    </a:solidFill>
                    <a:latin typeface="Arial"/>
                    <a:ea typeface="Arial"/>
                    <a:cs typeface="Arial"/>
                    <a:sym typeface="Arial"/>
                  </a:rPr>
                </a:br>
                <a:r>
                  <a:rPr lang="en-US" sz="1800" b="0" i="0" u="none" strike="noStrike" cap="none">
                    <a:solidFill>
                      <a:schemeClr val="dk2"/>
                    </a:solidFill>
                    <a:latin typeface="Arial"/>
                    <a:ea typeface="Arial"/>
                    <a:cs typeface="Arial"/>
                    <a:sym typeface="Arial"/>
                  </a:rPr>
                  <a:t>Engineering</a:t>
                </a:r>
                <a:endParaRPr/>
              </a:p>
            </p:txBody>
          </p:sp>
          <p:sp>
            <p:nvSpPr>
              <p:cNvPr id="458" name="Google Shape;458;p7"/>
              <p:cNvSpPr txBox="1"/>
              <p:nvPr/>
            </p:nvSpPr>
            <p:spPr>
              <a:xfrm>
                <a:off x="4362950" y="4612366"/>
                <a:ext cx="1591199" cy="26236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2"/>
                  </a:buClr>
                  <a:buSzPts val="1800"/>
                  <a:buFont typeface="Arial"/>
                  <a:buNone/>
                </a:pPr>
                <a:r>
                  <a:rPr lang="en-US" sz="1800" b="0" i="0" u="none" strike="noStrike" cap="none">
                    <a:solidFill>
                      <a:schemeClr val="dk2"/>
                    </a:solidFill>
                    <a:latin typeface="Arial"/>
                    <a:ea typeface="Arial"/>
                    <a:cs typeface="Arial"/>
                    <a:sym typeface="Arial"/>
                  </a:rPr>
                  <a:t>Autoremediation</a:t>
                </a:r>
                <a:endParaRPr/>
              </a:p>
            </p:txBody>
          </p:sp>
          <p:sp>
            <p:nvSpPr>
              <p:cNvPr id="459" name="Google Shape;459;p7"/>
              <p:cNvSpPr txBox="1"/>
              <p:nvPr/>
            </p:nvSpPr>
            <p:spPr>
              <a:xfrm>
                <a:off x="4407904" y="1893129"/>
                <a:ext cx="1665555" cy="5247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chemeClr val="dk2"/>
                  </a:buClr>
                  <a:buSzPts val="1800"/>
                  <a:buFont typeface="Arial"/>
                  <a:buNone/>
                </a:pPr>
                <a:r>
                  <a:rPr lang="en-US" sz="1800" b="0" i="0" u="none" strike="noStrike" cap="none">
                    <a:solidFill>
                      <a:schemeClr val="dk2"/>
                    </a:solidFill>
                    <a:latin typeface="Arial"/>
                    <a:ea typeface="Arial"/>
                    <a:cs typeface="Arial"/>
                    <a:sym typeface="Arial"/>
                  </a:rPr>
                  <a:t>Apps Supply Chain Security</a:t>
                </a:r>
                <a:endParaRPr/>
              </a:p>
            </p:txBody>
          </p:sp>
          <p:sp>
            <p:nvSpPr>
              <p:cNvPr id="460" name="Google Shape;460;p7"/>
              <p:cNvSpPr txBox="1"/>
              <p:nvPr/>
            </p:nvSpPr>
            <p:spPr>
              <a:xfrm>
                <a:off x="6119906" y="2018638"/>
                <a:ext cx="1263243" cy="26236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2"/>
                  </a:buClr>
                  <a:buSzPts val="1800"/>
                  <a:buFont typeface="Arial"/>
                  <a:buNone/>
                </a:pPr>
                <a:r>
                  <a:rPr lang="en-US" sz="1800" b="0" i="0" u="none" strike="noStrike" cap="none">
                    <a:solidFill>
                      <a:schemeClr val="dk2"/>
                    </a:solidFill>
                    <a:latin typeface="Arial"/>
                    <a:ea typeface="Arial"/>
                    <a:cs typeface="Arial"/>
                    <a:sym typeface="Arial"/>
                  </a:rPr>
                  <a:t>Observability</a:t>
                </a:r>
                <a:endParaRPr/>
              </a:p>
            </p:txBody>
          </p:sp>
          <p:sp>
            <p:nvSpPr>
              <p:cNvPr id="461" name="Google Shape;461;p7"/>
              <p:cNvSpPr/>
              <p:nvPr/>
            </p:nvSpPr>
            <p:spPr>
              <a:xfrm>
                <a:off x="5782328" y="3073773"/>
                <a:ext cx="452866" cy="527395"/>
              </a:xfrm>
              <a:custGeom>
                <a:avLst/>
                <a:gdLst/>
                <a:ahLst/>
                <a:cxnLst/>
                <a:rect l="l" t="t" r="r" b="b"/>
                <a:pathLst>
                  <a:path w="374269" h="435864" extrusionOk="0">
                    <a:moveTo>
                      <a:pt x="241287" y="62268"/>
                    </a:moveTo>
                    <a:cubicBezTo>
                      <a:pt x="226771" y="62268"/>
                      <a:pt x="213436" y="66256"/>
                      <a:pt x="202374" y="73127"/>
                    </a:cubicBezTo>
                    <a:lnTo>
                      <a:pt x="202374" y="40640"/>
                    </a:lnTo>
                    <a:cubicBezTo>
                      <a:pt x="207111" y="36373"/>
                      <a:pt x="210160" y="30239"/>
                      <a:pt x="210160" y="23356"/>
                    </a:cubicBezTo>
                    <a:cubicBezTo>
                      <a:pt x="210160" y="10452"/>
                      <a:pt x="199695" y="0"/>
                      <a:pt x="186804" y="0"/>
                    </a:cubicBezTo>
                    <a:cubicBezTo>
                      <a:pt x="173914" y="0"/>
                      <a:pt x="163449" y="10452"/>
                      <a:pt x="163449" y="23356"/>
                    </a:cubicBezTo>
                    <a:cubicBezTo>
                      <a:pt x="163449" y="30239"/>
                      <a:pt x="166497" y="36373"/>
                      <a:pt x="171234" y="40640"/>
                    </a:cubicBezTo>
                    <a:lnTo>
                      <a:pt x="171234" y="73127"/>
                    </a:lnTo>
                    <a:cubicBezTo>
                      <a:pt x="160172" y="66256"/>
                      <a:pt x="146837" y="62268"/>
                      <a:pt x="132321" y="62268"/>
                    </a:cubicBezTo>
                    <a:lnTo>
                      <a:pt x="0" y="62268"/>
                    </a:lnTo>
                    <a:lnTo>
                      <a:pt x="0" y="77839"/>
                    </a:lnTo>
                    <a:cubicBezTo>
                      <a:pt x="0" y="111570"/>
                      <a:pt x="24359" y="147879"/>
                      <a:pt x="77838" y="147879"/>
                    </a:cubicBezTo>
                    <a:lnTo>
                      <a:pt x="171234" y="147879"/>
                    </a:lnTo>
                    <a:lnTo>
                      <a:pt x="171234" y="249073"/>
                    </a:lnTo>
                    <a:lnTo>
                      <a:pt x="147891" y="249073"/>
                    </a:lnTo>
                    <a:lnTo>
                      <a:pt x="140106" y="249073"/>
                    </a:lnTo>
                    <a:cubicBezTo>
                      <a:pt x="125222" y="249073"/>
                      <a:pt x="102679" y="231826"/>
                      <a:pt x="101257" y="210147"/>
                    </a:cubicBezTo>
                    <a:lnTo>
                      <a:pt x="116751" y="210147"/>
                    </a:lnTo>
                    <a:cubicBezTo>
                      <a:pt x="125349" y="210147"/>
                      <a:pt x="132321" y="203187"/>
                      <a:pt x="132321" y="194590"/>
                    </a:cubicBezTo>
                    <a:cubicBezTo>
                      <a:pt x="132321" y="185992"/>
                      <a:pt x="125349" y="179019"/>
                      <a:pt x="116751" y="179019"/>
                    </a:cubicBezTo>
                    <a:lnTo>
                      <a:pt x="70053" y="179019"/>
                    </a:lnTo>
                    <a:lnTo>
                      <a:pt x="70053" y="208014"/>
                    </a:lnTo>
                    <a:cubicBezTo>
                      <a:pt x="70053" y="233769"/>
                      <a:pt x="85979" y="256248"/>
                      <a:pt x="105791" y="269012"/>
                    </a:cubicBezTo>
                    <a:cubicBezTo>
                      <a:pt x="98056" y="278422"/>
                      <a:pt x="93408" y="290449"/>
                      <a:pt x="93408" y="303556"/>
                    </a:cubicBezTo>
                    <a:cubicBezTo>
                      <a:pt x="93408" y="328079"/>
                      <a:pt x="109703" y="348856"/>
                      <a:pt x="132029" y="355664"/>
                    </a:cubicBezTo>
                    <a:cubicBezTo>
                      <a:pt x="116040" y="375692"/>
                      <a:pt x="109868" y="399225"/>
                      <a:pt x="109436" y="400939"/>
                    </a:cubicBezTo>
                    <a:lnTo>
                      <a:pt x="139636" y="408521"/>
                    </a:lnTo>
                    <a:cubicBezTo>
                      <a:pt x="139738" y="408115"/>
                      <a:pt x="148577" y="374244"/>
                      <a:pt x="171234" y="362420"/>
                    </a:cubicBezTo>
                    <a:lnTo>
                      <a:pt x="171234" y="435864"/>
                    </a:lnTo>
                    <a:lnTo>
                      <a:pt x="202374" y="435864"/>
                    </a:lnTo>
                    <a:lnTo>
                      <a:pt x="202374" y="362115"/>
                    </a:lnTo>
                    <a:cubicBezTo>
                      <a:pt x="224663" y="373622"/>
                      <a:pt x="233870" y="408140"/>
                      <a:pt x="233972" y="408521"/>
                    </a:cubicBezTo>
                    <a:lnTo>
                      <a:pt x="264160" y="400939"/>
                    </a:lnTo>
                    <a:cubicBezTo>
                      <a:pt x="263741" y="399225"/>
                      <a:pt x="257569" y="375653"/>
                      <a:pt x="241783" y="355613"/>
                    </a:cubicBezTo>
                    <a:cubicBezTo>
                      <a:pt x="264008" y="348742"/>
                      <a:pt x="280200" y="328003"/>
                      <a:pt x="280200" y="303556"/>
                    </a:cubicBezTo>
                    <a:cubicBezTo>
                      <a:pt x="280200" y="290449"/>
                      <a:pt x="275552" y="278422"/>
                      <a:pt x="267817" y="269012"/>
                    </a:cubicBezTo>
                    <a:cubicBezTo>
                      <a:pt x="287617" y="256248"/>
                      <a:pt x="303555" y="233769"/>
                      <a:pt x="303555" y="208014"/>
                    </a:cubicBezTo>
                    <a:lnTo>
                      <a:pt x="303555" y="179019"/>
                    </a:lnTo>
                    <a:lnTo>
                      <a:pt x="256858" y="179019"/>
                    </a:lnTo>
                    <a:cubicBezTo>
                      <a:pt x="248260" y="179019"/>
                      <a:pt x="241287" y="185992"/>
                      <a:pt x="241287" y="194590"/>
                    </a:cubicBezTo>
                    <a:cubicBezTo>
                      <a:pt x="241287" y="203187"/>
                      <a:pt x="248260" y="210147"/>
                      <a:pt x="256858" y="210147"/>
                    </a:cubicBezTo>
                    <a:lnTo>
                      <a:pt x="272352" y="210147"/>
                    </a:lnTo>
                    <a:cubicBezTo>
                      <a:pt x="270929" y="231826"/>
                      <a:pt x="248386" y="249073"/>
                      <a:pt x="233502" y="249073"/>
                    </a:cubicBezTo>
                    <a:lnTo>
                      <a:pt x="225717" y="249073"/>
                    </a:lnTo>
                    <a:lnTo>
                      <a:pt x="202374" y="249073"/>
                    </a:lnTo>
                    <a:lnTo>
                      <a:pt x="202374" y="147879"/>
                    </a:lnTo>
                    <a:lnTo>
                      <a:pt x="295770" y="147879"/>
                    </a:lnTo>
                    <a:cubicBezTo>
                      <a:pt x="347307" y="147879"/>
                      <a:pt x="374269" y="112649"/>
                      <a:pt x="374269" y="77839"/>
                    </a:cubicBezTo>
                    <a:lnTo>
                      <a:pt x="374269" y="62268"/>
                    </a:lnTo>
                    <a:close/>
                    <a:moveTo>
                      <a:pt x="124536" y="303556"/>
                    </a:moveTo>
                    <a:cubicBezTo>
                      <a:pt x="124536" y="290678"/>
                      <a:pt x="135013" y="280200"/>
                      <a:pt x="147891" y="280200"/>
                    </a:cubicBezTo>
                    <a:lnTo>
                      <a:pt x="171234" y="280200"/>
                    </a:lnTo>
                    <a:lnTo>
                      <a:pt x="171234" y="326898"/>
                    </a:lnTo>
                    <a:lnTo>
                      <a:pt x="147891" y="326898"/>
                    </a:lnTo>
                    <a:cubicBezTo>
                      <a:pt x="135013" y="326898"/>
                      <a:pt x="124536" y="316421"/>
                      <a:pt x="124536" y="303556"/>
                    </a:cubicBezTo>
                    <a:moveTo>
                      <a:pt x="225717" y="280200"/>
                    </a:moveTo>
                    <a:cubicBezTo>
                      <a:pt x="238595" y="280200"/>
                      <a:pt x="249072" y="290678"/>
                      <a:pt x="249072" y="303556"/>
                    </a:cubicBezTo>
                    <a:cubicBezTo>
                      <a:pt x="249072" y="316421"/>
                      <a:pt x="238595" y="326898"/>
                      <a:pt x="225717" y="326898"/>
                    </a:cubicBezTo>
                    <a:lnTo>
                      <a:pt x="202374" y="326898"/>
                    </a:lnTo>
                    <a:lnTo>
                      <a:pt x="202374" y="280200"/>
                    </a:lnTo>
                    <a:close/>
                    <a:moveTo>
                      <a:pt x="77838" y="116751"/>
                    </a:moveTo>
                    <a:cubicBezTo>
                      <a:pt x="50724" y="116751"/>
                      <a:pt x="39344" y="104293"/>
                      <a:pt x="34569" y="93396"/>
                    </a:cubicBezTo>
                    <a:lnTo>
                      <a:pt x="132321" y="93396"/>
                    </a:lnTo>
                    <a:cubicBezTo>
                      <a:pt x="149580" y="93396"/>
                      <a:pt x="163868" y="103023"/>
                      <a:pt x="169101" y="116751"/>
                    </a:cubicBezTo>
                    <a:close/>
                    <a:moveTo>
                      <a:pt x="295770" y="116751"/>
                    </a:moveTo>
                    <a:lnTo>
                      <a:pt x="204508" y="116751"/>
                    </a:lnTo>
                    <a:cubicBezTo>
                      <a:pt x="209740" y="103023"/>
                      <a:pt x="224028" y="93396"/>
                      <a:pt x="241287" y="93396"/>
                    </a:cubicBezTo>
                    <a:lnTo>
                      <a:pt x="339649" y="93396"/>
                    </a:lnTo>
                    <a:cubicBezTo>
                      <a:pt x="334810" y="104293"/>
                      <a:pt x="323266" y="116751"/>
                      <a:pt x="295770" y="11675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txBox="1"/>
              <p:nvPr/>
            </p:nvSpPr>
            <p:spPr>
              <a:xfrm>
                <a:off x="3764409" y="3396035"/>
                <a:ext cx="1482309" cy="5247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Clr>
                    <a:schemeClr val="dk2"/>
                  </a:buClr>
                  <a:buSzPts val="1800"/>
                  <a:buFont typeface="Arial"/>
                  <a:buNone/>
                </a:pPr>
                <a:r>
                  <a:rPr lang="en-US" sz="1800" b="0" i="0" u="none" strike="noStrike" cap="none">
                    <a:solidFill>
                      <a:schemeClr val="dk2"/>
                    </a:solidFill>
                    <a:latin typeface="Arial"/>
                    <a:ea typeface="Arial"/>
                    <a:cs typeface="Arial"/>
                    <a:sym typeface="Arial"/>
                  </a:rPr>
                  <a:t>Site Reliability Engineering</a:t>
                </a:r>
                <a:endParaRPr/>
              </a:p>
            </p:txBody>
          </p:sp>
          <p:sp>
            <p:nvSpPr>
              <p:cNvPr id="463" name="Google Shape;463;p7"/>
              <p:cNvSpPr/>
              <p:nvPr/>
            </p:nvSpPr>
            <p:spPr>
              <a:xfrm>
                <a:off x="4293088" y="2857516"/>
                <a:ext cx="424952" cy="457640"/>
              </a:xfrm>
              <a:custGeom>
                <a:avLst/>
                <a:gdLst/>
                <a:ahLst/>
                <a:cxnLst/>
                <a:rect l="l" t="t" r="r" b="b"/>
                <a:pathLst>
                  <a:path w="396240" h="426720" extrusionOk="0">
                    <a:moveTo>
                      <a:pt x="304800" y="99059"/>
                    </a:moveTo>
                    <a:lnTo>
                      <a:pt x="152400" y="99059"/>
                    </a:lnTo>
                    <a:lnTo>
                      <a:pt x="152400" y="68580"/>
                    </a:lnTo>
                    <a:lnTo>
                      <a:pt x="304800" y="68580"/>
                    </a:lnTo>
                    <a:close/>
                    <a:moveTo>
                      <a:pt x="335280" y="121919"/>
                    </a:moveTo>
                    <a:lnTo>
                      <a:pt x="152400" y="121919"/>
                    </a:lnTo>
                    <a:lnTo>
                      <a:pt x="152400" y="152399"/>
                    </a:lnTo>
                    <a:lnTo>
                      <a:pt x="335280" y="152399"/>
                    </a:lnTo>
                    <a:close/>
                    <a:moveTo>
                      <a:pt x="396240" y="0"/>
                    </a:moveTo>
                    <a:lnTo>
                      <a:pt x="396240" y="285750"/>
                    </a:lnTo>
                    <a:lnTo>
                      <a:pt x="300990" y="381000"/>
                    </a:lnTo>
                    <a:lnTo>
                      <a:pt x="194157" y="381000"/>
                    </a:lnTo>
                    <a:cubicBezTo>
                      <a:pt x="174879" y="408622"/>
                      <a:pt x="142913" y="426719"/>
                      <a:pt x="106680" y="426719"/>
                    </a:cubicBezTo>
                    <a:cubicBezTo>
                      <a:pt x="47765" y="426719"/>
                      <a:pt x="0" y="378968"/>
                      <a:pt x="0" y="320039"/>
                    </a:cubicBezTo>
                    <a:cubicBezTo>
                      <a:pt x="0" y="266319"/>
                      <a:pt x="39764" y="221995"/>
                      <a:pt x="91440" y="214579"/>
                    </a:cubicBezTo>
                    <a:lnTo>
                      <a:pt x="91440" y="0"/>
                    </a:lnTo>
                    <a:close/>
                    <a:moveTo>
                      <a:pt x="152210" y="381000"/>
                    </a:moveTo>
                    <a:cubicBezTo>
                      <a:pt x="162712" y="373138"/>
                      <a:pt x="171145" y="362686"/>
                      <a:pt x="176467" y="350519"/>
                    </a:cubicBezTo>
                    <a:cubicBezTo>
                      <a:pt x="180569" y="341185"/>
                      <a:pt x="182880" y="330885"/>
                      <a:pt x="182880" y="320039"/>
                    </a:cubicBezTo>
                    <a:cubicBezTo>
                      <a:pt x="182880" y="283247"/>
                      <a:pt x="156654" y="252463"/>
                      <a:pt x="121920" y="245376"/>
                    </a:cubicBezTo>
                    <a:cubicBezTo>
                      <a:pt x="116992" y="244373"/>
                      <a:pt x="111900" y="243839"/>
                      <a:pt x="106680" y="243839"/>
                    </a:cubicBezTo>
                    <a:cubicBezTo>
                      <a:pt x="101460" y="243839"/>
                      <a:pt x="96368" y="244373"/>
                      <a:pt x="91440" y="245376"/>
                    </a:cubicBezTo>
                    <a:cubicBezTo>
                      <a:pt x="56705" y="252463"/>
                      <a:pt x="30480" y="283247"/>
                      <a:pt x="30480" y="320039"/>
                    </a:cubicBezTo>
                    <a:cubicBezTo>
                      <a:pt x="30480" y="362064"/>
                      <a:pt x="64668" y="396239"/>
                      <a:pt x="106680" y="396239"/>
                    </a:cubicBezTo>
                    <a:cubicBezTo>
                      <a:pt x="123761" y="396239"/>
                      <a:pt x="139484" y="390525"/>
                      <a:pt x="152210" y="381000"/>
                    </a:cubicBezTo>
                    <a:moveTo>
                      <a:pt x="213360" y="320039"/>
                    </a:moveTo>
                    <a:cubicBezTo>
                      <a:pt x="213360" y="330644"/>
                      <a:pt x="211760" y="340855"/>
                      <a:pt x="208877" y="350519"/>
                    </a:cubicBezTo>
                    <a:lnTo>
                      <a:pt x="266700" y="350519"/>
                    </a:lnTo>
                    <a:lnTo>
                      <a:pt x="266700" y="251459"/>
                    </a:lnTo>
                    <a:lnTo>
                      <a:pt x="365760" y="251459"/>
                    </a:lnTo>
                    <a:lnTo>
                      <a:pt x="365760" y="30480"/>
                    </a:lnTo>
                    <a:lnTo>
                      <a:pt x="121920" y="30480"/>
                    </a:lnTo>
                    <a:lnTo>
                      <a:pt x="121920" y="214579"/>
                    </a:lnTo>
                    <a:cubicBezTo>
                      <a:pt x="173596" y="221995"/>
                      <a:pt x="213360" y="266319"/>
                      <a:pt x="213360" y="320039"/>
                    </a:cubicBezTo>
                    <a:moveTo>
                      <a:pt x="356946" y="281939"/>
                    </a:moveTo>
                    <a:lnTo>
                      <a:pt x="297180" y="281939"/>
                    </a:lnTo>
                    <a:lnTo>
                      <a:pt x="297180" y="341706"/>
                    </a:lnTo>
                    <a:close/>
                    <a:moveTo>
                      <a:pt x="121920" y="290804"/>
                    </a:moveTo>
                    <a:lnTo>
                      <a:pt x="93205" y="325031"/>
                    </a:lnTo>
                    <a:lnTo>
                      <a:pt x="91440" y="323545"/>
                    </a:lnTo>
                    <a:lnTo>
                      <a:pt x="68377" y="304190"/>
                    </a:lnTo>
                    <a:lnTo>
                      <a:pt x="48781" y="327545"/>
                    </a:lnTo>
                    <a:lnTo>
                      <a:pt x="91440" y="363334"/>
                    </a:lnTo>
                    <a:lnTo>
                      <a:pt x="96964" y="367969"/>
                    </a:lnTo>
                    <a:lnTo>
                      <a:pt x="121920" y="338226"/>
                    </a:lnTo>
                    <a:lnTo>
                      <a:pt x="158217" y="294957"/>
                    </a:lnTo>
                    <a:lnTo>
                      <a:pt x="134874" y="275374"/>
                    </a:lnTo>
                    <a:close/>
                  </a:path>
                </a:pathLst>
              </a:custGeom>
              <a:solidFill>
                <a:srgbClr val="002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7"/>
              <p:cNvPicPr preferRelativeResize="0"/>
              <p:nvPr/>
            </p:nvPicPr>
            <p:blipFill rotWithShape="1">
              <a:blip r:embed="rId3">
                <a:alphaModFix/>
              </a:blip>
              <a:srcRect/>
              <a:stretch/>
            </p:blipFill>
            <p:spPr>
              <a:xfrm>
                <a:off x="5048089" y="1477178"/>
                <a:ext cx="526729" cy="409679"/>
              </a:xfrm>
              <a:prstGeom prst="rect">
                <a:avLst/>
              </a:prstGeom>
              <a:noFill/>
              <a:ln>
                <a:noFill/>
              </a:ln>
            </p:spPr>
          </p:pic>
        </p:grpSp>
        <p:sp>
          <p:nvSpPr>
            <p:cNvPr id="465" name="Google Shape;465;p7"/>
            <p:cNvSpPr/>
            <p:nvPr/>
          </p:nvSpPr>
          <p:spPr>
            <a:xfrm>
              <a:off x="3751946" y="993283"/>
              <a:ext cx="4667669" cy="4667667"/>
            </a:xfrm>
            <a:prstGeom prst="donut">
              <a:avLst>
                <a:gd name="adj" fmla="val 1434"/>
              </a:avLst>
            </a:prstGeom>
            <a:solidFill>
              <a:srgbClr val="D3D3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sp>
        <p:nvSpPr>
          <p:cNvPr id="466" name="Google Shape;466;p7"/>
          <p:cNvSpPr/>
          <p:nvPr/>
        </p:nvSpPr>
        <p:spPr>
          <a:xfrm>
            <a:off x="527797" y="366714"/>
            <a:ext cx="375762" cy="374431"/>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7" name="Google Shape;467;p7"/>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Digital Immune System: </a:t>
            </a:r>
            <a:r>
              <a:rPr lang="en-US" sz="3200" b="0">
                <a:solidFill>
                  <a:srgbClr val="FF540A"/>
                </a:solidFill>
                <a:latin typeface="Arial Black"/>
                <a:ea typeface="Arial Black"/>
                <a:cs typeface="Arial Black"/>
                <a:sym typeface="Arial Black"/>
              </a:rPr>
              <a:t>Optimize Resilience</a:t>
            </a:r>
            <a:endParaRPr sz="3200" b="0">
              <a:solidFill>
                <a:schemeClr val="lt2"/>
              </a:solidFill>
              <a:latin typeface="Arial Black"/>
              <a:ea typeface="Arial Black"/>
              <a:cs typeface="Arial Black"/>
              <a:sym typeface="Arial Black"/>
            </a:endParaRPr>
          </a:p>
        </p:txBody>
      </p:sp>
      <p:sp>
        <p:nvSpPr>
          <p:cNvPr id="468" name="Google Shape;468;p7"/>
          <p:cNvSpPr txBox="1"/>
          <p:nvPr/>
        </p:nvSpPr>
        <p:spPr>
          <a:xfrm>
            <a:off x="457200" y="6271384"/>
            <a:ext cx="6229673" cy="1384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900">
                <a:solidFill>
                  <a:srgbClr val="D3D3D3"/>
                </a:solidFill>
                <a:latin typeface="Arial"/>
                <a:ea typeface="Arial"/>
                <a:cs typeface="Arial"/>
                <a:sym typeface="Arial"/>
              </a:rPr>
              <a:t>Gartner Research: </a:t>
            </a:r>
            <a:r>
              <a:rPr lang="en-US" sz="900" u="sng">
                <a:solidFill>
                  <a:srgbClr val="0563C1"/>
                </a:solidFill>
                <a:latin typeface="Calibri"/>
                <a:ea typeface="Calibri"/>
                <a:cs typeface="Calibri"/>
                <a:sym typeface="Calibri"/>
                <a:hlinkClick r:id="rId4">
                  <a:extLst>
                    <a:ext uri="{A12FA001-AC4F-418D-AE19-62706E023703}">
                      <ahyp:hlinkClr xmlns:ahyp="http://schemas.microsoft.com/office/drawing/2018/hyperlinkcolor" xmlns="" val="tx"/>
                    </a:ext>
                  </a:extLst>
                </a:hlinkClick>
              </a:rPr>
              <a:t>Top Strategic Technology Trends for 2023: Digital Immune System</a:t>
            </a:r>
            <a:r>
              <a:rPr lang="en-US" sz="900">
                <a:solidFill>
                  <a:srgbClr val="D3D3D3"/>
                </a:solidFill>
                <a:latin typeface="Arial"/>
                <a:ea typeface="Arial"/>
                <a:cs typeface="Arial"/>
                <a:sym typeface="Arial"/>
              </a:rPr>
              <a:t> by Joachim Herschmann et 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15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0"/>
                                        </p:tgtEl>
                                        <p:attrNameLst>
                                          <p:attrName>style.visibility</p:attrName>
                                        </p:attrNameLst>
                                      </p:cBhvr>
                                      <p:to>
                                        <p:strVal val="visible"/>
                                      </p:to>
                                    </p:set>
                                    <p:animEffect transition="in" filter="fade">
                                      <p:cBhvr>
                                        <p:cTn id="12" dur="1500"/>
                                        <p:tgtEl>
                                          <p:spTgt spid="4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4"/>
                                        </p:tgtEl>
                                        <p:attrNameLst>
                                          <p:attrName>style.visibility</p:attrName>
                                        </p:attrNameLst>
                                      </p:cBhvr>
                                      <p:to>
                                        <p:strVal val="visible"/>
                                      </p:to>
                                    </p:set>
                                    <p:animEffect transition="in" filter="fade">
                                      <p:cBhvr>
                                        <p:cTn id="17" dur="1500"/>
                                        <p:tgtEl>
                                          <p:spTgt spid="43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68"/>
                                        </p:tgtEl>
                                        <p:attrNameLst>
                                          <p:attrName>style.visibility</p:attrName>
                                        </p:attrNameLst>
                                      </p:cBhvr>
                                      <p:to>
                                        <p:strVal val="visible"/>
                                      </p:to>
                                    </p:set>
                                    <p:animEffect transition="in" filter="fade">
                                      <p:cBhvr>
                                        <p:cTn id="21" dur="5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8"/>
          <p:cNvSpPr txBox="1"/>
          <p:nvPr/>
        </p:nvSpPr>
        <p:spPr>
          <a:xfrm>
            <a:off x="0" y="6858000"/>
            <a:ext cx="609755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Photos by: </a:t>
            </a:r>
            <a:r>
              <a:rPr lang="en-US" sz="1000" u="sng">
                <a:solidFill>
                  <a:schemeClr val="dk1"/>
                </a:solidFill>
                <a:latin typeface="Arial"/>
                <a:ea typeface="Arial"/>
                <a:cs typeface="Arial"/>
                <a:sym typeface="Arial"/>
                <a:hlinkClick r:id="rId3">
                  <a:extLst>
                    <a:ext uri="{A12FA001-AC4F-418D-AE19-62706E023703}">
                      <ahyp:hlinkClr xmlns:ahyp="http://schemas.microsoft.com/office/drawing/2018/hyperlinkcolor" xmlns="" val="tx"/>
                    </a:ext>
                  </a:extLst>
                </a:hlinkClick>
              </a:rPr>
              <a:t>Joshua Hanson</a:t>
            </a:r>
            <a:r>
              <a:rPr lang="en-US" sz="1000">
                <a:solidFill>
                  <a:schemeClr val="dk1"/>
                </a:solidFill>
                <a:latin typeface="Arial"/>
                <a:ea typeface="Arial"/>
                <a:cs typeface="Arial"/>
                <a:sym typeface="Arial"/>
              </a:rPr>
              <a:t>, </a:t>
            </a:r>
            <a:r>
              <a:rPr lang="en-US" sz="1000" b="0" i="0" u="sng">
                <a:solidFill>
                  <a:schemeClr val="dk1"/>
                </a:solidFill>
                <a:latin typeface="Arial"/>
                <a:ea typeface="Arial"/>
                <a:cs typeface="Arial"/>
                <a:sym typeface="Arial"/>
                <a:hlinkClick r:id="rId4">
                  <a:extLst>
                    <a:ext uri="{A12FA001-AC4F-418D-AE19-62706E023703}">
                      <ahyp:hlinkClr xmlns:ahyp="http://schemas.microsoft.com/office/drawing/2018/hyperlinkcolor" xmlns="" val="tx"/>
                    </a:ext>
                  </a:extLst>
                </a:hlinkClick>
              </a:rPr>
              <a:t>Juliane Liebermann</a:t>
            </a:r>
            <a:r>
              <a:rPr lang="en-US" sz="1000" b="0" i="0">
                <a:solidFill>
                  <a:schemeClr val="dk1"/>
                </a:solidFill>
                <a:latin typeface="Arial"/>
                <a:ea typeface="Arial"/>
                <a:cs typeface="Arial"/>
                <a:sym typeface="Arial"/>
              </a:rPr>
              <a:t> and </a:t>
            </a:r>
            <a:r>
              <a:rPr lang="en-US" sz="1000" b="0" i="0" u="sng">
                <a:solidFill>
                  <a:schemeClr val="dk1"/>
                </a:solidFill>
                <a:latin typeface="Arial"/>
                <a:ea typeface="Arial"/>
                <a:cs typeface="Arial"/>
                <a:sym typeface="Arial"/>
                <a:hlinkClick r:id="rId5">
                  <a:extLst>
                    <a:ext uri="{A12FA001-AC4F-418D-AE19-62706E023703}">
                      <ahyp:hlinkClr xmlns:ahyp="http://schemas.microsoft.com/office/drawing/2018/hyperlinkcolor" xmlns="" val="tx"/>
                    </a:ext>
                  </a:extLst>
                </a:hlinkClick>
              </a:rPr>
              <a:t>Eduardo Soares</a:t>
            </a:r>
            <a:r>
              <a:rPr lang="en-US" sz="1000" b="0" i="0">
                <a:solidFill>
                  <a:schemeClr val="dk1"/>
                </a:solidFill>
                <a:latin typeface="Arial"/>
                <a:ea typeface="Arial"/>
                <a:cs typeface="Arial"/>
                <a:sym typeface="Arial"/>
              </a:rPr>
              <a:t> </a:t>
            </a:r>
            <a:r>
              <a:rPr lang="en-US" sz="1000">
                <a:solidFill>
                  <a:schemeClr val="dk1"/>
                </a:solidFill>
                <a:latin typeface="Arial"/>
                <a:ea typeface="Arial"/>
                <a:cs typeface="Arial"/>
                <a:sym typeface="Arial"/>
              </a:rPr>
              <a:t>on </a:t>
            </a:r>
            <a:r>
              <a:rPr lang="en-US" sz="1000" u="sng">
                <a:solidFill>
                  <a:schemeClr val="dk1"/>
                </a:solidFill>
                <a:latin typeface="Arial"/>
                <a:ea typeface="Arial"/>
                <a:cs typeface="Arial"/>
                <a:sym typeface="Arial"/>
                <a:hlinkClick r:id="rId6">
                  <a:extLst>
                    <a:ext uri="{A12FA001-AC4F-418D-AE19-62706E023703}">
                      <ahyp:hlinkClr xmlns:ahyp="http://schemas.microsoft.com/office/drawing/2018/hyperlinkcolor" xmlns="" val="tx"/>
                    </a:ext>
                  </a:extLst>
                </a:hlinkClick>
              </a:rPr>
              <a:t>Unsplash</a:t>
            </a:r>
            <a:r>
              <a:rPr lang="en-US" sz="1000">
                <a:solidFill>
                  <a:schemeClr val="dk1"/>
                </a:solidFill>
                <a:latin typeface="Arial"/>
                <a:ea typeface="Arial"/>
                <a:cs typeface="Arial"/>
                <a:sym typeface="Arial"/>
              </a:rPr>
              <a:t> </a:t>
            </a:r>
            <a:endParaRPr/>
          </a:p>
        </p:txBody>
      </p:sp>
      <p:grpSp>
        <p:nvGrpSpPr>
          <p:cNvPr id="474" name="Google Shape;474;p8"/>
          <p:cNvGrpSpPr/>
          <p:nvPr/>
        </p:nvGrpSpPr>
        <p:grpSpPr>
          <a:xfrm>
            <a:off x="4201961" y="1402310"/>
            <a:ext cx="3788079" cy="4432238"/>
            <a:chOff x="4201961" y="1402310"/>
            <a:chExt cx="3788079" cy="4432238"/>
          </a:xfrm>
        </p:grpSpPr>
        <p:grpSp>
          <p:nvGrpSpPr>
            <p:cNvPr id="475" name="Google Shape;475;p8"/>
            <p:cNvGrpSpPr/>
            <p:nvPr/>
          </p:nvGrpSpPr>
          <p:grpSpPr>
            <a:xfrm>
              <a:off x="4596495" y="1402310"/>
              <a:ext cx="2999010" cy="2999010"/>
              <a:chOff x="4596495" y="1402310"/>
              <a:chExt cx="2999010" cy="2999010"/>
            </a:xfrm>
          </p:grpSpPr>
          <p:pic>
            <p:nvPicPr>
              <p:cNvPr id="476" name="Google Shape;476;p8" descr="A picture containing grass, outdoor, tree, person&#10;&#10;Description automatically generated"/>
              <p:cNvPicPr preferRelativeResize="0"/>
              <p:nvPr/>
            </p:nvPicPr>
            <p:blipFill rotWithShape="1">
              <a:blip r:embed="rId7">
                <a:alphaModFix/>
              </a:blip>
              <a:srcRect l="5607" t="6294" r="33528" b="2463"/>
              <a:stretch/>
            </p:blipFill>
            <p:spPr>
              <a:xfrm>
                <a:off x="4716268" y="1522882"/>
                <a:ext cx="2759463" cy="2757865"/>
              </a:xfrm>
              <a:prstGeom prst="ellipse">
                <a:avLst/>
              </a:prstGeom>
              <a:noFill/>
              <a:ln>
                <a:noFill/>
              </a:ln>
            </p:spPr>
          </p:pic>
          <p:sp>
            <p:nvSpPr>
              <p:cNvPr id="477" name="Google Shape;477;p8"/>
              <p:cNvSpPr/>
              <p:nvPr/>
            </p:nvSpPr>
            <p:spPr>
              <a:xfrm>
                <a:off x="4596495" y="1402310"/>
                <a:ext cx="2999010" cy="2999010"/>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78" name="Google Shape;478;p8"/>
            <p:cNvGrpSpPr/>
            <p:nvPr/>
          </p:nvGrpSpPr>
          <p:grpSpPr>
            <a:xfrm>
              <a:off x="4201961" y="4541886"/>
              <a:ext cx="3788079" cy="1292662"/>
              <a:chOff x="878189" y="4065714"/>
              <a:chExt cx="3788079" cy="1292662"/>
            </a:xfrm>
          </p:grpSpPr>
          <p:sp>
            <p:nvSpPr>
              <p:cNvPr id="479" name="Google Shape;479;p8"/>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Frende Forsikring</a:t>
                </a:r>
                <a:endParaRPr/>
              </a:p>
            </p:txBody>
          </p:sp>
          <p:sp>
            <p:nvSpPr>
              <p:cNvPr id="480" name="Google Shape;480;p8"/>
              <p:cNvSpPr txBox="1"/>
              <p:nvPr/>
            </p:nvSpPr>
            <p:spPr>
              <a:xfrm>
                <a:off x="878189" y="4527379"/>
                <a:ext cx="3788079" cy="830997"/>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a:solidFill>
                      <a:srgbClr val="FF540A"/>
                    </a:solidFill>
                    <a:latin typeface="Arial"/>
                    <a:ea typeface="Arial"/>
                    <a:cs typeface="Arial"/>
                    <a:sym typeface="Arial"/>
                  </a:rPr>
                  <a:t>Resilient Feature </a:t>
                </a:r>
                <a:br>
                  <a:rPr lang="en-US" sz="2400">
                    <a:solidFill>
                      <a:srgbClr val="FF540A"/>
                    </a:solidFill>
                    <a:latin typeface="Arial"/>
                    <a:ea typeface="Arial"/>
                    <a:cs typeface="Arial"/>
                    <a:sym typeface="Arial"/>
                  </a:rPr>
                </a:br>
                <a:r>
                  <a:rPr lang="en-US" sz="2400">
                    <a:solidFill>
                      <a:srgbClr val="FF540A"/>
                    </a:solidFill>
                    <a:latin typeface="Arial"/>
                    <a:ea typeface="Arial"/>
                    <a:cs typeface="Arial"/>
                    <a:sym typeface="Arial"/>
                  </a:rPr>
                  <a:t>Release</a:t>
                </a:r>
                <a:endParaRPr/>
              </a:p>
            </p:txBody>
          </p:sp>
        </p:grpSp>
      </p:grpSp>
      <p:grpSp>
        <p:nvGrpSpPr>
          <p:cNvPr id="481" name="Google Shape;481;p8"/>
          <p:cNvGrpSpPr/>
          <p:nvPr/>
        </p:nvGrpSpPr>
        <p:grpSpPr>
          <a:xfrm>
            <a:off x="239622" y="1402310"/>
            <a:ext cx="3788079" cy="4432238"/>
            <a:chOff x="239622" y="1402310"/>
            <a:chExt cx="3788079" cy="4432238"/>
          </a:xfrm>
        </p:grpSpPr>
        <p:grpSp>
          <p:nvGrpSpPr>
            <p:cNvPr id="482" name="Google Shape;482;p8"/>
            <p:cNvGrpSpPr/>
            <p:nvPr/>
          </p:nvGrpSpPr>
          <p:grpSpPr>
            <a:xfrm>
              <a:off x="634155" y="1402310"/>
              <a:ext cx="2999011" cy="2999010"/>
              <a:chOff x="1435214" y="906563"/>
              <a:chExt cx="3577602" cy="3577602"/>
            </a:xfrm>
          </p:grpSpPr>
          <p:pic>
            <p:nvPicPr>
              <p:cNvPr id="483" name="Google Shape;483;p8"/>
              <p:cNvPicPr preferRelativeResize="0"/>
              <p:nvPr/>
            </p:nvPicPr>
            <p:blipFill rotWithShape="1">
              <a:blip r:embed="rId8">
                <a:alphaModFix/>
              </a:blip>
              <a:srcRect l="2972" t="29609" r="11860" b="11005"/>
              <a:stretch/>
            </p:blipFill>
            <p:spPr>
              <a:xfrm>
                <a:off x="1578094" y="1050397"/>
                <a:ext cx="3291841" cy="3289933"/>
              </a:xfrm>
              <a:prstGeom prst="ellipse">
                <a:avLst/>
              </a:prstGeom>
              <a:noFill/>
              <a:ln>
                <a:noFill/>
              </a:ln>
            </p:spPr>
          </p:pic>
          <p:sp>
            <p:nvSpPr>
              <p:cNvPr id="484" name="Google Shape;484;p8"/>
              <p:cNvSpPr/>
              <p:nvPr/>
            </p:nvSpPr>
            <p:spPr>
              <a:xfrm>
                <a:off x="1435214" y="906563"/>
                <a:ext cx="3577602" cy="3577602"/>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85" name="Google Shape;485;p8"/>
            <p:cNvGrpSpPr/>
            <p:nvPr/>
          </p:nvGrpSpPr>
          <p:grpSpPr>
            <a:xfrm>
              <a:off x="239622" y="4541886"/>
              <a:ext cx="3788079" cy="1292662"/>
              <a:chOff x="878189" y="4065714"/>
              <a:chExt cx="3788079" cy="1292662"/>
            </a:xfrm>
          </p:grpSpPr>
          <p:sp>
            <p:nvSpPr>
              <p:cNvPr id="486" name="Google Shape;486;p8"/>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American Airlines</a:t>
                </a:r>
                <a:endParaRPr/>
              </a:p>
            </p:txBody>
          </p:sp>
          <p:sp>
            <p:nvSpPr>
              <p:cNvPr id="487" name="Google Shape;487;p8"/>
              <p:cNvSpPr txBox="1"/>
              <p:nvPr/>
            </p:nvSpPr>
            <p:spPr>
              <a:xfrm>
                <a:off x="878189" y="4527379"/>
                <a:ext cx="3788079" cy="830997"/>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a:solidFill>
                      <a:srgbClr val="FF540A"/>
                    </a:solidFill>
                    <a:latin typeface="Arial"/>
                    <a:ea typeface="Arial"/>
                    <a:cs typeface="Arial"/>
                    <a:sym typeface="Arial"/>
                  </a:rPr>
                  <a:t>Increased </a:t>
                </a:r>
                <a:endParaRPr/>
              </a:p>
              <a:p>
                <a:pPr marL="0" marR="0" lvl="0" indent="0" algn="ctr" rtl="0">
                  <a:spcBef>
                    <a:spcPts val="0"/>
                  </a:spcBef>
                  <a:spcAft>
                    <a:spcPts val="0"/>
                  </a:spcAft>
                  <a:buNone/>
                </a:pPr>
                <a:r>
                  <a:rPr lang="en-US" sz="2400">
                    <a:solidFill>
                      <a:srgbClr val="FF540A"/>
                    </a:solidFill>
                    <a:latin typeface="Arial"/>
                    <a:ea typeface="Arial"/>
                    <a:cs typeface="Arial"/>
                    <a:sym typeface="Arial"/>
                  </a:rPr>
                  <a:t>Operations Resilience</a:t>
                </a:r>
                <a:endParaRPr/>
              </a:p>
            </p:txBody>
          </p:sp>
        </p:grpSp>
      </p:grpSp>
      <p:sp>
        <p:nvSpPr>
          <p:cNvPr id="488" name="Google Shape;488;p8"/>
          <p:cNvSpPr/>
          <p:nvPr/>
        </p:nvSpPr>
        <p:spPr>
          <a:xfrm>
            <a:off x="527797" y="366714"/>
            <a:ext cx="375762" cy="374431"/>
          </a:xfrm>
          <a:custGeom>
            <a:avLst/>
            <a:gdLst/>
            <a:ahLst/>
            <a:cxnLst/>
            <a:rect l="l" t="t" r="r" b="b"/>
            <a:pathLst>
              <a:path w="348237" h="347004" extrusionOk="0">
                <a:moveTo>
                  <a:pt x="304570" y="63968"/>
                </a:moveTo>
                <a:lnTo>
                  <a:pt x="326712" y="86110"/>
                </a:lnTo>
                <a:lnTo>
                  <a:pt x="348238" y="64584"/>
                </a:lnTo>
                <a:lnTo>
                  <a:pt x="283653" y="0"/>
                </a:lnTo>
                <a:lnTo>
                  <a:pt x="262128" y="21526"/>
                </a:lnTo>
                <a:lnTo>
                  <a:pt x="283052" y="42450"/>
                </a:lnTo>
                <a:lnTo>
                  <a:pt x="258360" y="67142"/>
                </a:lnTo>
                <a:lnTo>
                  <a:pt x="209920" y="18702"/>
                </a:lnTo>
                <a:lnTo>
                  <a:pt x="188394" y="40227"/>
                </a:lnTo>
                <a:lnTo>
                  <a:pt x="204538" y="56371"/>
                </a:lnTo>
                <a:lnTo>
                  <a:pt x="37677" y="223210"/>
                </a:lnTo>
                <a:lnTo>
                  <a:pt x="69973" y="255506"/>
                </a:lnTo>
                <a:lnTo>
                  <a:pt x="0" y="325479"/>
                </a:lnTo>
                <a:lnTo>
                  <a:pt x="21526" y="347005"/>
                </a:lnTo>
                <a:lnTo>
                  <a:pt x="91499" y="277031"/>
                </a:lnTo>
                <a:lnTo>
                  <a:pt x="123787" y="309320"/>
                </a:lnTo>
                <a:lnTo>
                  <a:pt x="290633" y="142474"/>
                </a:lnTo>
                <a:lnTo>
                  <a:pt x="306777" y="158618"/>
                </a:lnTo>
                <a:lnTo>
                  <a:pt x="328303" y="137092"/>
                </a:lnTo>
                <a:lnTo>
                  <a:pt x="279863" y="88652"/>
                </a:lnTo>
                <a:lnTo>
                  <a:pt x="304570" y="63968"/>
                </a:lnTo>
                <a:close/>
                <a:moveTo>
                  <a:pt x="252971" y="137100"/>
                </a:moveTo>
                <a:lnTo>
                  <a:pt x="231438" y="115574"/>
                </a:lnTo>
                <a:lnTo>
                  <a:pt x="209912" y="137100"/>
                </a:lnTo>
                <a:lnTo>
                  <a:pt x="231445" y="158626"/>
                </a:lnTo>
                <a:lnTo>
                  <a:pt x="209912" y="180159"/>
                </a:lnTo>
                <a:lnTo>
                  <a:pt x="188379" y="158626"/>
                </a:lnTo>
                <a:lnTo>
                  <a:pt x="166854" y="180151"/>
                </a:lnTo>
                <a:lnTo>
                  <a:pt x="188387" y="201684"/>
                </a:lnTo>
                <a:lnTo>
                  <a:pt x="166854" y="223217"/>
                </a:lnTo>
                <a:lnTo>
                  <a:pt x="145328" y="201684"/>
                </a:lnTo>
                <a:lnTo>
                  <a:pt x="123795" y="223210"/>
                </a:lnTo>
                <a:lnTo>
                  <a:pt x="145320" y="244743"/>
                </a:lnTo>
                <a:lnTo>
                  <a:pt x="123795" y="266269"/>
                </a:lnTo>
                <a:lnTo>
                  <a:pt x="80736" y="223210"/>
                </a:lnTo>
                <a:lnTo>
                  <a:pt x="226056" y="77889"/>
                </a:lnTo>
                <a:lnTo>
                  <a:pt x="269115" y="120948"/>
                </a:lnTo>
                <a:lnTo>
                  <a:pt x="252971" y="1371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89" name="Google Shape;489;p8"/>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Digital Immune System</a:t>
            </a:r>
            <a:endParaRPr/>
          </a:p>
        </p:txBody>
      </p:sp>
      <p:grpSp>
        <p:nvGrpSpPr>
          <p:cNvPr id="490" name="Google Shape;490;p8"/>
          <p:cNvGrpSpPr/>
          <p:nvPr/>
        </p:nvGrpSpPr>
        <p:grpSpPr>
          <a:xfrm>
            <a:off x="8174933" y="1412142"/>
            <a:ext cx="3788079" cy="4432238"/>
            <a:chOff x="8174933" y="1412142"/>
            <a:chExt cx="3788079" cy="4432238"/>
          </a:xfrm>
        </p:grpSpPr>
        <p:grpSp>
          <p:nvGrpSpPr>
            <p:cNvPr id="491" name="Google Shape;491;p8"/>
            <p:cNvGrpSpPr/>
            <p:nvPr/>
          </p:nvGrpSpPr>
          <p:grpSpPr>
            <a:xfrm>
              <a:off x="8174933" y="4551718"/>
              <a:ext cx="3788079" cy="1292662"/>
              <a:chOff x="878189" y="4065714"/>
              <a:chExt cx="3788079" cy="1292662"/>
            </a:xfrm>
          </p:grpSpPr>
          <p:sp>
            <p:nvSpPr>
              <p:cNvPr id="492" name="Google Shape;492;p8"/>
              <p:cNvSpPr txBox="1"/>
              <p:nvPr/>
            </p:nvSpPr>
            <p:spPr>
              <a:xfrm>
                <a:off x="878189" y="4065714"/>
                <a:ext cx="3788079" cy="461665"/>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Banco Itau</a:t>
                </a:r>
                <a:endParaRPr/>
              </a:p>
            </p:txBody>
          </p:sp>
          <p:sp>
            <p:nvSpPr>
              <p:cNvPr id="493" name="Google Shape;493;p8"/>
              <p:cNvSpPr txBox="1"/>
              <p:nvPr/>
            </p:nvSpPr>
            <p:spPr>
              <a:xfrm>
                <a:off x="878189" y="4527379"/>
                <a:ext cx="3788079" cy="830997"/>
              </a:xfrm>
              <a:prstGeom prst="rect">
                <a:avLst/>
              </a:prstGeom>
              <a:noFill/>
              <a:ln>
                <a:noFill/>
              </a:ln>
            </p:spPr>
            <p:txBody>
              <a:bodyPr spcFirstLastPara="1" wrap="square" lIns="0" tIns="45700" rIns="91425" bIns="45700" anchor="t" anchorCtr="0">
                <a:spAutoFit/>
              </a:bodyPr>
              <a:lstStyle/>
              <a:p>
                <a:pPr marL="0" marR="0" lvl="0" indent="0" algn="ctr" rtl="0">
                  <a:spcBef>
                    <a:spcPts val="0"/>
                  </a:spcBef>
                  <a:spcAft>
                    <a:spcPts val="0"/>
                  </a:spcAft>
                  <a:buNone/>
                </a:pPr>
                <a:r>
                  <a:rPr lang="en-US" sz="2400">
                    <a:solidFill>
                      <a:srgbClr val="FF540A"/>
                    </a:solidFill>
                    <a:latin typeface="Arial"/>
                    <a:ea typeface="Arial"/>
                    <a:cs typeface="Arial"/>
                    <a:sym typeface="Arial"/>
                  </a:rPr>
                  <a:t>Automated Incident Resolution</a:t>
                </a:r>
                <a:endParaRPr/>
              </a:p>
            </p:txBody>
          </p:sp>
        </p:grpSp>
        <p:grpSp>
          <p:nvGrpSpPr>
            <p:cNvPr id="494" name="Google Shape;494;p8"/>
            <p:cNvGrpSpPr/>
            <p:nvPr/>
          </p:nvGrpSpPr>
          <p:grpSpPr>
            <a:xfrm>
              <a:off x="8569468" y="1412142"/>
              <a:ext cx="2999010" cy="2999010"/>
              <a:chOff x="8569468" y="1412142"/>
              <a:chExt cx="2999010" cy="2999010"/>
            </a:xfrm>
          </p:grpSpPr>
          <p:sp>
            <p:nvSpPr>
              <p:cNvPr id="495" name="Google Shape;495;p8"/>
              <p:cNvSpPr/>
              <p:nvPr/>
            </p:nvSpPr>
            <p:spPr>
              <a:xfrm>
                <a:off x="8569468" y="1412142"/>
                <a:ext cx="2999010" cy="2999010"/>
              </a:xfrm>
              <a:prstGeom prst="ellipse">
                <a:avLst/>
              </a:prstGeom>
              <a:noFill/>
              <a:ln w="50800" cap="rnd" cmpd="sng">
                <a:solidFill>
                  <a:srgbClr val="6A80A3"/>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96" name="Google Shape;496;p8"/>
              <p:cNvPicPr preferRelativeResize="0"/>
              <p:nvPr/>
            </p:nvPicPr>
            <p:blipFill rotWithShape="1">
              <a:blip r:embed="rId9">
                <a:alphaModFix/>
              </a:blip>
              <a:srcRect t="29" b="28"/>
              <a:stretch/>
            </p:blipFill>
            <p:spPr>
              <a:xfrm>
                <a:off x="8689241" y="1532714"/>
                <a:ext cx="2759463" cy="2757865"/>
              </a:xfrm>
              <a:prstGeom prst="ellipse">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500"/>
                                        <p:tgtEl>
                                          <p:spTgt spid="4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4"/>
                                        </p:tgtEl>
                                        <p:attrNameLst>
                                          <p:attrName>style.visibility</p:attrName>
                                        </p:attrNameLst>
                                      </p:cBhvr>
                                      <p:to>
                                        <p:strVal val="visible"/>
                                      </p:to>
                                    </p:set>
                                    <p:animEffect transition="in" filter="fade">
                                      <p:cBhvr>
                                        <p:cTn id="12" dur="500"/>
                                        <p:tgtEl>
                                          <p:spTgt spid="4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0"/>
                                        </p:tgtEl>
                                        <p:attrNameLst>
                                          <p:attrName>style.visibility</p:attrName>
                                        </p:attrNameLst>
                                      </p:cBhvr>
                                      <p:to>
                                        <p:strVal val="visible"/>
                                      </p:to>
                                    </p:set>
                                    <p:animEffect transition="in" filter="fade">
                                      <p:cBhvr>
                                        <p:cTn id="17" dur="5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9"/>
          <p:cNvSpPr/>
          <p:nvPr/>
        </p:nvSpPr>
        <p:spPr>
          <a:xfrm>
            <a:off x="1102235" y="1180626"/>
            <a:ext cx="5040000" cy="5040000"/>
          </a:xfrm>
          <a:prstGeom prst="ellipse">
            <a:avLst/>
          </a:prstGeom>
          <a:solidFill>
            <a:srgbClr val="FF540A"/>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2400">
              <a:solidFill>
                <a:srgbClr val="002856"/>
              </a:solidFill>
              <a:latin typeface="Arial Black"/>
              <a:ea typeface="Arial Black"/>
              <a:cs typeface="Arial Black"/>
              <a:sym typeface="Arial Black"/>
            </a:endParaRPr>
          </a:p>
        </p:txBody>
      </p:sp>
      <p:sp>
        <p:nvSpPr>
          <p:cNvPr id="502" name="Google Shape;502;p9"/>
          <p:cNvSpPr/>
          <p:nvPr/>
        </p:nvSpPr>
        <p:spPr>
          <a:xfrm>
            <a:off x="458786" y="393858"/>
            <a:ext cx="523532" cy="299161"/>
          </a:xfrm>
          <a:custGeom>
            <a:avLst/>
            <a:gdLst/>
            <a:ahLst/>
            <a:cxnLst/>
            <a:rect l="l" t="t" r="r" b="b"/>
            <a:pathLst>
              <a:path w="426248" h="243570" extrusionOk="0">
                <a:moveTo>
                  <a:pt x="213124" y="0"/>
                </a:moveTo>
                <a:cubicBezTo>
                  <a:pt x="60893" y="0"/>
                  <a:pt x="0" y="121785"/>
                  <a:pt x="0" y="121785"/>
                </a:cubicBezTo>
                <a:cubicBezTo>
                  <a:pt x="0" y="121785"/>
                  <a:pt x="60893" y="243571"/>
                  <a:pt x="213124" y="243571"/>
                </a:cubicBezTo>
                <a:cubicBezTo>
                  <a:pt x="365356" y="243571"/>
                  <a:pt x="426249" y="121785"/>
                  <a:pt x="426249" y="121785"/>
                </a:cubicBezTo>
                <a:cubicBezTo>
                  <a:pt x="426249" y="121785"/>
                  <a:pt x="365356" y="0"/>
                  <a:pt x="213124" y="0"/>
                </a:cubicBezTo>
                <a:close/>
                <a:moveTo>
                  <a:pt x="213124" y="213125"/>
                </a:moveTo>
                <a:cubicBezTo>
                  <a:pt x="110003" y="213125"/>
                  <a:pt x="55169" y="150291"/>
                  <a:pt x="35599" y="121793"/>
                </a:cubicBezTo>
                <a:cubicBezTo>
                  <a:pt x="55222" y="93212"/>
                  <a:pt x="110056" y="30446"/>
                  <a:pt x="213124" y="30446"/>
                </a:cubicBezTo>
                <a:cubicBezTo>
                  <a:pt x="316246" y="30446"/>
                  <a:pt x="371080" y="93280"/>
                  <a:pt x="390649" y="121778"/>
                </a:cubicBezTo>
                <a:cubicBezTo>
                  <a:pt x="371027" y="150359"/>
                  <a:pt x="316193" y="213125"/>
                  <a:pt x="213124" y="213125"/>
                </a:cubicBezTo>
                <a:close/>
                <a:moveTo>
                  <a:pt x="213124" y="41864"/>
                </a:moveTo>
                <a:cubicBezTo>
                  <a:pt x="168985" y="41864"/>
                  <a:pt x="133203" y="77646"/>
                  <a:pt x="133203" y="121785"/>
                </a:cubicBezTo>
                <a:cubicBezTo>
                  <a:pt x="133203" y="165925"/>
                  <a:pt x="168985" y="201707"/>
                  <a:pt x="213124" y="201707"/>
                </a:cubicBezTo>
                <a:cubicBezTo>
                  <a:pt x="257264" y="201707"/>
                  <a:pt x="293046" y="165925"/>
                  <a:pt x="293046" y="121785"/>
                </a:cubicBezTo>
                <a:cubicBezTo>
                  <a:pt x="293046" y="77646"/>
                  <a:pt x="257264" y="41864"/>
                  <a:pt x="213124" y="41864"/>
                </a:cubicBezTo>
                <a:close/>
                <a:moveTo>
                  <a:pt x="213124" y="171261"/>
                </a:moveTo>
                <a:cubicBezTo>
                  <a:pt x="185844" y="171261"/>
                  <a:pt x="163649" y="149065"/>
                  <a:pt x="163649" y="121785"/>
                </a:cubicBezTo>
                <a:cubicBezTo>
                  <a:pt x="163649" y="94505"/>
                  <a:pt x="185844" y="72310"/>
                  <a:pt x="213124" y="72310"/>
                </a:cubicBezTo>
                <a:cubicBezTo>
                  <a:pt x="240404" y="72310"/>
                  <a:pt x="262600" y="94505"/>
                  <a:pt x="262600" y="121785"/>
                </a:cubicBezTo>
                <a:cubicBezTo>
                  <a:pt x="262600" y="149065"/>
                  <a:pt x="240404" y="171261"/>
                  <a:pt x="213124" y="171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503" name="Google Shape;503;p9"/>
          <p:cNvSpPr/>
          <p:nvPr/>
        </p:nvSpPr>
        <p:spPr>
          <a:xfrm>
            <a:off x="4497369" y="1512399"/>
            <a:ext cx="7450666" cy="664133"/>
          </a:xfrm>
          <a:prstGeom prst="homePlate">
            <a:avLst>
              <a:gd name="adj" fmla="val 50000"/>
            </a:avLst>
          </a:prstGeom>
          <a:solidFill>
            <a:srgbClr val="FF540A"/>
          </a:solidFill>
          <a:ln>
            <a:noFill/>
          </a:ln>
        </p:spPr>
        <p:txBody>
          <a:bodyPr spcFirstLastPara="1" wrap="square" lIns="1280150" tIns="45700" rIns="0" bIns="45700" anchor="ctr" anchorCtr="0">
            <a:noAutofit/>
          </a:bodyPr>
          <a:lstStyle/>
          <a:p>
            <a:pPr marL="0" marR="0" lvl="0" indent="0" algn="l" rtl="0">
              <a:spcBef>
                <a:spcPts val="0"/>
              </a:spcBef>
              <a:spcAft>
                <a:spcPts val="0"/>
              </a:spcAft>
              <a:buNone/>
            </a:pPr>
            <a:r>
              <a:rPr lang="en-US" sz="2400">
                <a:solidFill>
                  <a:schemeClr val="lt1"/>
                </a:solidFill>
                <a:latin typeface="Arial Black"/>
                <a:ea typeface="Arial Black"/>
                <a:cs typeface="Arial Black"/>
                <a:sym typeface="Arial Black"/>
              </a:rPr>
              <a:t>Proactively Drive Business Value</a:t>
            </a:r>
            <a:endParaRPr/>
          </a:p>
        </p:txBody>
      </p:sp>
      <p:grpSp>
        <p:nvGrpSpPr>
          <p:cNvPr id="504" name="Google Shape;504;p9"/>
          <p:cNvGrpSpPr/>
          <p:nvPr/>
        </p:nvGrpSpPr>
        <p:grpSpPr>
          <a:xfrm>
            <a:off x="1642235" y="2260626"/>
            <a:ext cx="9730978" cy="3960000"/>
            <a:chOff x="1642235" y="2260626"/>
            <a:chExt cx="9730978" cy="3960000"/>
          </a:xfrm>
        </p:grpSpPr>
        <p:sp>
          <p:nvSpPr>
            <p:cNvPr id="505" name="Google Shape;505;p9"/>
            <p:cNvSpPr/>
            <p:nvPr/>
          </p:nvSpPr>
          <p:spPr>
            <a:xfrm>
              <a:off x="1642235" y="2260626"/>
              <a:ext cx="9730978" cy="3960000"/>
            </a:xfrm>
            <a:custGeom>
              <a:avLst/>
              <a:gdLst/>
              <a:ahLst/>
              <a:cxnLst/>
              <a:rect l="l" t="t" r="r" b="b"/>
              <a:pathLst>
                <a:path w="9730978" h="3960000" extrusionOk="0">
                  <a:moveTo>
                    <a:pt x="1980000" y="0"/>
                  </a:moveTo>
                  <a:cubicBezTo>
                    <a:pt x="2390072" y="0"/>
                    <a:pt x="2771027" y="124661"/>
                    <a:pt x="3087037" y="338153"/>
                  </a:cubicBezTo>
                  <a:lnTo>
                    <a:pt x="3089679" y="340128"/>
                  </a:lnTo>
                  <a:lnTo>
                    <a:pt x="9398912" y="340128"/>
                  </a:lnTo>
                  <a:lnTo>
                    <a:pt x="9730978" y="672195"/>
                  </a:lnTo>
                  <a:lnTo>
                    <a:pt x="9398912" y="1004261"/>
                  </a:lnTo>
                  <a:lnTo>
                    <a:pt x="3701613" y="1004261"/>
                  </a:lnTo>
                  <a:lnTo>
                    <a:pt x="3721025" y="1036214"/>
                  </a:lnTo>
                  <a:cubicBezTo>
                    <a:pt x="3873430" y="1316767"/>
                    <a:pt x="3960000" y="1638274"/>
                    <a:pt x="3960000" y="1980000"/>
                  </a:cubicBezTo>
                  <a:cubicBezTo>
                    <a:pt x="3960000" y="3073524"/>
                    <a:pt x="3073524" y="3960000"/>
                    <a:pt x="1980000" y="3960000"/>
                  </a:cubicBezTo>
                  <a:cubicBezTo>
                    <a:pt x="886476" y="3960000"/>
                    <a:pt x="0" y="3073524"/>
                    <a:pt x="0" y="1980000"/>
                  </a:cubicBezTo>
                  <a:cubicBezTo>
                    <a:pt x="0" y="886476"/>
                    <a:pt x="886476" y="0"/>
                    <a:pt x="1980000" y="0"/>
                  </a:cubicBezTo>
                  <a:close/>
                </a:path>
              </a:pathLst>
            </a:custGeom>
            <a:solidFill>
              <a:srgbClr val="FF986C"/>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2400">
                <a:solidFill>
                  <a:srgbClr val="002856"/>
                </a:solidFill>
                <a:latin typeface="Arial Black"/>
                <a:ea typeface="Arial Black"/>
                <a:cs typeface="Arial Black"/>
                <a:sym typeface="Arial Black"/>
              </a:endParaRPr>
            </a:p>
          </p:txBody>
        </p:sp>
        <p:sp>
          <p:nvSpPr>
            <p:cNvPr id="506" name="Google Shape;506;p9"/>
            <p:cNvSpPr/>
            <p:nvPr/>
          </p:nvSpPr>
          <p:spPr>
            <a:xfrm>
              <a:off x="2834135" y="2757657"/>
              <a:ext cx="1576201"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rgbClr val="002856"/>
                  </a:solidFill>
                  <a:latin typeface="Arial Black"/>
                  <a:ea typeface="Arial Black"/>
                  <a:cs typeface="Arial Black"/>
                  <a:sym typeface="Arial Black"/>
                </a:rPr>
                <a:t>Analytics</a:t>
              </a:r>
              <a:endParaRPr/>
            </a:p>
          </p:txBody>
        </p:sp>
        <p:sp>
          <p:nvSpPr>
            <p:cNvPr id="507" name="Google Shape;507;p9"/>
            <p:cNvSpPr/>
            <p:nvPr/>
          </p:nvSpPr>
          <p:spPr>
            <a:xfrm>
              <a:off x="5763986" y="2701988"/>
              <a:ext cx="5055872" cy="461665"/>
            </a:xfrm>
            <a:prstGeom prst="rect">
              <a:avLst/>
            </a:prstGeom>
            <a:noFill/>
            <a:ln>
              <a:noFill/>
            </a:ln>
          </p:spPr>
          <p:txBody>
            <a:bodyPr spcFirstLastPara="1" wrap="square" lIns="0" tIns="45700" rIns="91425" bIns="45700" anchor="ctr" anchorCtr="0">
              <a:spAutoFit/>
            </a:bodyPr>
            <a:lstStyle/>
            <a:p>
              <a:pPr marL="0" marR="0" lvl="0" indent="0" algn="ctr" rtl="0">
                <a:spcBef>
                  <a:spcPts val="0"/>
                </a:spcBef>
                <a:spcAft>
                  <a:spcPts val="0"/>
                </a:spcAft>
                <a:buNone/>
              </a:pPr>
              <a:r>
                <a:rPr lang="en-US" sz="2400">
                  <a:solidFill>
                    <a:srgbClr val="002856"/>
                  </a:solidFill>
                  <a:latin typeface="Arial"/>
                  <a:ea typeface="Arial"/>
                  <a:cs typeface="Arial"/>
                  <a:sym typeface="Arial"/>
                </a:rPr>
                <a:t>Apply AI to Make Recommendations</a:t>
              </a:r>
              <a:endParaRPr/>
            </a:p>
          </p:txBody>
        </p:sp>
      </p:grpSp>
      <p:grpSp>
        <p:nvGrpSpPr>
          <p:cNvPr id="508" name="Google Shape;508;p9"/>
          <p:cNvGrpSpPr/>
          <p:nvPr/>
        </p:nvGrpSpPr>
        <p:grpSpPr>
          <a:xfrm>
            <a:off x="2182235" y="3340626"/>
            <a:ext cx="8830978" cy="2880000"/>
            <a:chOff x="2182235" y="3340626"/>
            <a:chExt cx="8830978" cy="2880000"/>
          </a:xfrm>
        </p:grpSpPr>
        <p:sp>
          <p:nvSpPr>
            <p:cNvPr id="509" name="Google Shape;509;p9"/>
            <p:cNvSpPr/>
            <p:nvPr/>
          </p:nvSpPr>
          <p:spPr>
            <a:xfrm>
              <a:off x="2182235" y="3340626"/>
              <a:ext cx="8830978" cy="2880000"/>
            </a:xfrm>
            <a:custGeom>
              <a:avLst/>
              <a:gdLst/>
              <a:ahLst/>
              <a:cxnLst/>
              <a:rect l="l" t="t" r="r" b="b"/>
              <a:pathLst>
                <a:path w="8830978" h="2880000" extrusionOk="0">
                  <a:moveTo>
                    <a:pt x="1440000" y="0"/>
                  </a:moveTo>
                  <a:cubicBezTo>
                    <a:pt x="1787940" y="0"/>
                    <a:pt x="2107057" y="123402"/>
                    <a:pt x="2355974" y="328826"/>
                  </a:cubicBezTo>
                  <a:lnTo>
                    <a:pt x="2379342" y="350064"/>
                  </a:lnTo>
                  <a:lnTo>
                    <a:pt x="8498912" y="350064"/>
                  </a:lnTo>
                  <a:lnTo>
                    <a:pt x="8830978" y="682131"/>
                  </a:lnTo>
                  <a:lnTo>
                    <a:pt x="8498912" y="1014197"/>
                  </a:lnTo>
                  <a:lnTo>
                    <a:pt x="2808654" y="1014197"/>
                  </a:lnTo>
                  <a:lnTo>
                    <a:pt x="2850745" y="1149790"/>
                  </a:lnTo>
                  <a:cubicBezTo>
                    <a:pt x="2869927" y="1243531"/>
                    <a:pt x="2880000" y="1340589"/>
                    <a:pt x="2880000" y="1440000"/>
                  </a:cubicBezTo>
                  <a:cubicBezTo>
                    <a:pt x="2880000" y="2235290"/>
                    <a:pt x="2235290" y="2880000"/>
                    <a:pt x="1440000" y="2880000"/>
                  </a:cubicBezTo>
                  <a:cubicBezTo>
                    <a:pt x="644710" y="2880000"/>
                    <a:pt x="0" y="2235290"/>
                    <a:pt x="0" y="1440000"/>
                  </a:cubicBezTo>
                  <a:cubicBezTo>
                    <a:pt x="0" y="644710"/>
                    <a:pt x="644710" y="0"/>
                    <a:pt x="1440000" y="0"/>
                  </a:cubicBezTo>
                  <a:close/>
                </a:path>
              </a:pathLst>
            </a:custGeom>
            <a:solidFill>
              <a:srgbClr val="FBC9A6"/>
            </a:solidFill>
            <a:ln>
              <a:noFill/>
            </a:ln>
          </p:spPr>
          <p:txBody>
            <a:bodyPr spcFirstLastPara="1" wrap="square" lIns="0" tIns="108000" rIns="0" bIns="0" anchor="t" anchorCtr="0">
              <a:noAutofit/>
            </a:bodyPr>
            <a:lstStyle/>
            <a:p>
              <a:pPr marL="0" marR="0" lvl="0" indent="0" algn="ctr" rtl="0">
                <a:spcBef>
                  <a:spcPts val="0"/>
                </a:spcBef>
                <a:spcAft>
                  <a:spcPts val="0"/>
                </a:spcAft>
                <a:buNone/>
              </a:pPr>
              <a:endParaRPr sz="2400">
                <a:solidFill>
                  <a:srgbClr val="002856"/>
                </a:solidFill>
                <a:latin typeface="Arial Black"/>
                <a:ea typeface="Arial Black"/>
                <a:cs typeface="Arial Black"/>
                <a:sym typeface="Arial Black"/>
              </a:endParaRPr>
            </a:p>
          </p:txBody>
        </p:sp>
        <p:sp>
          <p:nvSpPr>
            <p:cNvPr id="510" name="Google Shape;510;p9"/>
            <p:cNvSpPr/>
            <p:nvPr/>
          </p:nvSpPr>
          <p:spPr>
            <a:xfrm>
              <a:off x="2691237" y="3730205"/>
              <a:ext cx="1861998" cy="519351"/>
            </a:xfrm>
            <a:prstGeom prst="ellipse">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rgbClr val="002856"/>
                  </a:solidFill>
                  <a:latin typeface="Arial Black"/>
                  <a:ea typeface="Arial Black"/>
                  <a:cs typeface="Arial Black"/>
                  <a:sym typeface="Arial Black"/>
                </a:rPr>
                <a:t>Context</a:t>
              </a:r>
              <a:endParaRPr/>
            </a:p>
          </p:txBody>
        </p:sp>
        <p:sp>
          <p:nvSpPr>
            <p:cNvPr id="511" name="Google Shape;511;p9"/>
            <p:cNvSpPr/>
            <p:nvPr/>
          </p:nvSpPr>
          <p:spPr>
            <a:xfrm>
              <a:off x="5824098" y="3791924"/>
              <a:ext cx="4954241" cy="461665"/>
            </a:xfrm>
            <a:prstGeom prst="rect">
              <a:avLst/>
            </a:prstGeom>
            <a:noFill/>
            <a:ln>
              <a:noFill/>
            </a:ln>
          </p:spPr>
          <p:txBody>
            <a:bodyPr spcFirstLastPara="1" wrap="square" lIns="0" tIns="45700" rIns="91425" bIns="45700" anchor="ctr" anchorCtr="0">
              <a:spAutoFit/>
            </a:bodyPr>
            <a:lstStyle/>
            <a:p>
              <a:pPr marL="0" marR="0" lvl="0" indent="0" algn="l" rtl="0">
                <a:spcBef>
                  <a:spcPts val="0"/>
                </a:spcBef>
                <a:spcAft>
                  <a:spcPts val="0"/>
                </a:spcAft>
                <a:buNone/>
              </a:pPr>
              <a:r>
                <a:rPr lang="en-US" sz="2400">
                  <a:solidFill>
                    <a:srgbClr val="002856"/>
                  </a:solidFill>
                  <a:latin typeface="Arial"/>
                  <a:ea typeface="Arial"/>
                  <a:cs typeface="Arial"/>
                  <a:sym typeface="Arial"/>
                </a:rPr>
                <a:t>User Journeys, Industry Knowledge</a:t>
              </a:r>
              <a:endParaRPr/>
            </a:p>
          </p:txBody>
        </p:sp>
      </p:grpSp>
      <p:grpSp>
        <p:nvGrpSpPr>
          <p:cNvPr id="512" name="Google Shape;512;p9"/>
          <p:cNvGrpSpPr/>
          <p:nvPr/>
        </p:nvGrpSpPr>
        <p:grpSpPr>
          <a:xfrm>
            <a:off x="2722235" y="4420626"/>
            <a:ext cx="7930978" cy="1800000"/>
            <a:chOff x="2722235" y="4420626"/>
            <a:chExt cx="7930978" cy="1800000"/>
          </a:xfrm>
        </p:grpSpPr>
        <p:sp>
          <p:nvSpPr>
            <p:cNvPr id="513" name="Google Shape;513;p9"/>
            <p:cNvSpPr/>
            <p:nvPr/>
          </p:nvSpPr>
          <p:spPr>
            <a:xfrm>
              <a:off x="2722235" y="4420626"/>
              <a:ext cx="7930978" cy="1800000"/>
            </a:xfrm>
            <a:custGeom>
              <a:avLst/>
              <a:gdLst/>
              <a:ahLst/>
              <a:cxnLst/>
              <a:rect l="l" t="t" r="r" b="b"/>
              <a:pathLst>
                <a:path w="7930978" h="1800000" extrusionOk="0">
                  <a:moveTo>
                    <a:pt x="900000" y="0"/>
                  </a:moveTo>
                  <a:cubicBezTo>
                    <a:pt x="1148528" y="0"/>
                    <a:pt x="1373528" y="100736"/>
                    <a:pt x="1536396" y="263604"/>
                  </a:cubicBezTo>
                  <a:lnTo>
                    <a:pt x="1615930" y="360000"/>
                  </a:lnTo>
                  <a:lnTo>
                    <a:pt x="7598912" y="360000"/>
                  </a:lnTo>
                  <a:lnTo>
                    <a:pt x="7930978" y="692067"/>
                  </a:lnTo>
                  <a:lnTo>
                    <a:pt x="7598912" y="1024133"/>
                  </a:lnTo>
                  <a:lnTo>
                    <a:pt x="1787487" y="1024133"/>
                  </a:lnTo>
                  <a:lnTo>
                    <a:pt x="1781716" y="1081382"/>
                  </a:lnTo>
                  <a:cubicBezTo>
                    <a:pt x="1697794" y="1491496"/>
                    <a:pt x="1334924" y="1800000"/>
                    <a:pt x="900000" y="1800000"/>
                  </a:cubicBezTo>
                  <a:cubicBezTo>
                    <a:pt x="402944" y="1800000"/>
                    <a:pt x="0" y="1397056"/>
                    <a:pt x="0" y="900000"/>
                  </a:cubicBezTo>
                  <a:cubicBezTo>
                    <a:pt x="0" y="402944"/>
                    <a:pt x="402944" y="0"/>
                    <a:pt x="900000" y="0"/>
                  </a:cubicBezTo>
                  <a:close/>
                </a:path>
              </a:pathLst>
            </a:custGeom>
            <a:solidFill>
              <a:schemeClr val="lt2"/>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2400">
                <a:solidFill>
                  <a:srgbClr val="002856"/>
                </a:solidFill>
                <a:latin typeface="Arial Black"/>
                <a:ea typeface="Arial Black"/>
                <a:cs typeface="Arial Black"/>
                <a:sym typeface="Arial Black"/>
              </a:endParaRPr>
            </a:p>
          </p:txBody>
        </p:sp>
        <p:sp>
          <p:nvSpPr>
            <p:cNvPr id="514" name="Google Shape;514;p9"/>
            <p:cNvSpPr/>
            <p:nvPr/>
          </p:nvSpPr>
          <p:spPr>
            <a:xfrm>
              <a:off x="2853882" y="4787019"/>
              <a:ext cx="1536706"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rgbClr val="002856"/>
                  </a:solidFill>
                  <a:latin typeface="Arial Black"/>
                  <a:ea typeface="Arial Black"/>
                  <a:cs typeface="Arial Black"/>
                  <a:sym typeface="Arial Black"/>
                </a:rPr>
                <a:t>Raw Data</a:t>
              </a:r>
              <a:endParaRPr/>
            </a:p>
          </p:txBody>
        </p:sp>
        <p:sp>
          <p:nvSpPr>
            <p:cNvPr id="515" name="Google Shape;515;p9"/>
            <p:cNvSpPr/>
            <p:nvPr/>
          </p:nvSpPr>
          <p:spPr>
            <a:xfrm>
              <a:off x="5953140" y="4881860"/>
              <a:ext cx="3392915" cy="461665"/>
            </a:xfrm>
            <a:prstGeom prst="rect">
              <a:avLst/>
            </a:prstGeom>
            <a:noFill/>
            <a:ln>
              <a:noFill/>
            </a:ln>
          </p:spPr>
          <p:txBody>
            <a:bodyPr spcFirstLastPara="1" wrap="square" lIns="0" tIns="45700" rIns="91425" bIns="45700" anchor="ctr" anchorCtr="0">
              <a:spAutoFit/>
            </a:bodyPr>
            <a:lstStyle/>
            <a:p>
              <a:pPr marL="0" marR="0" lvl="0" indent="0" algn="ctr" rtl="0">
                <a:spcBef>
                  <a:spcPts val="0"/>
                </a:spcBef>
                <a:spcAft>
                  <a:spcPts val="0"/>
                </a:spcAft>
                <a:buNone/>
              </a:pPr>
              <a:r>
                <a:rPr lang="en-US" sz="2400">
                  <a:solidFill>
                    <a:srgbClr val="002856"/>
                  </a:solidFill>
                  <a:latin typeface="Arial"/>
                  <a:ea typeface="Arial"/>
                  <a:cs typeface="Arial"/>
                  <a:sym typeface="Arial"/>
                </a:rPr>
                <a:t>Events, Emails, Images</a:t>
              </a:r>
              <a:endParaRPr/>
            </a:p>
          </p:txBody>
        </p:sp>
      </p:grpSp>
      <p:sp>
        <p:nvSpPr>
          <p:cNvPr id="516" name="Google Shape;516;p9"/>
          <p:cNvSpPr txBox="1"/>
          <p:nvPr/>
        </p:nvSpPr>
        <p:spPr>
          <a:xfrm>
            <a:off x="2329658" y="1419324"/>
            <a:ext cx="258515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02856"/>
                </a:solidFill>
                <a:latin typeface="Arial Black"/>
                <a:ea typeface="Arial Black"/>
                <a:cs typeface="Arial Black"/>
                <a:sym typeface="Arial Black"/>
              </a:rPr>
              <a:t>Data-Driven Decisions</a:t>
            </a:r>
            <a:endParaRPr/>
          </a:p>
        </p:txBody>
      </p:sp>
      <p:grpSp>
        <p:nvGrpSpPr>
          <p:cNvPr id="517" name="Google Shape;517;p9"/>
          <p:cNvGrpSpPr/>
          <p:nvPr/>
        </p:nvGrpSpPr>
        <p:grpSpPr>
          <a:xfrm>
            <a:off x="450244" y="1421088"/>
            <a:ext cx="4900692" cy="4234288"/>
            <a:chOff x="450244" y="1421087"/>
            <a:chExt cx="4900692" cy="4234288"/>
          </a:xfrm>
        </p:grpSpPr>
        <p:sp>
          <p:nvSpPr>
            <p:cNvPr id="518" name="Google Shape;518;p9"/>
            <p:cNvSpPr/>
            <p:nvPr/>
          </p:nvSpPr>
          <p:spPr>
            <a:xfrm rot="-5400000" flipH="1">
              <a:off x="-586063" y="2457394"/>
              <a:ext cx="4175632" cy="2103019"/>
            </a:xfrm>
            <a:custGeom>
              <a:avLst/>
              <a:gdLst/>
              <a:ahLst/>
              <a:cxnLst/>
              <a:rect l="l" t="t" r="r" b="b"/>
              <a:pathLst>
                <a:path w="4175632" h="2103019" extrusionOk="0">
                  <a:moveTo>
                    <a:pt x="0" y="2103019"/>
                  </a:moveTo>
                  <a:lnTo>
                    <a:pt x="63688" y="1970809"/>
                  </a:lnTo>
                  <a:cubicBezTo>
                    <a:pt x="218865" y="1685156"/>
                    <a:pt x="427667" y="1432861"/>
                    <a:pt x="676584" y="1227436"/>
                  </a:cubicBezTo>
                  <a:lnTo>
                    <a:pt x="723874" y="1192074"/>
                  </a:lnTo>
                  <a:lnTo>
                    <a:pt x="861988" y="1011756"/>
                  </a:lnTo>
                  <a:cubicBezTo>
                    <a:pt x="1025381" y="827471"/>
                    <a:pt x="1229642" y="677174"/>
                    <a:pt x="1464990" y="575729"/>
                  </a:cubicBezTo>
                  <a:lnTo>
                    <a:pt x="1495231" y="558355"/>
                  </a:lnTo>
                  <a:lnTo>
                    <a:pt x="1619175" y="510144"/>
                  </a:lnTo>
                  <a:cubicBezTo>
                    <a:pt x="1885249" y="424934"/>
                    <a:pt x="2172114" y="404644"/>
                    <a:pt x="2455256" y="457126"/>
                  </a:cubicBezTo>
                  <a:cubicBezTo>
                    <a:pt x="3021541" y="562089"/>
                    <a:pt x="3497402" y="944137"/>
                    <a:pt x="3722270" y="1474354"/>
                  </a:cubicBezTo>
                  <a:lnTo>
                    <a:pt x="4072017" y="2095282"/>
                  </a:lnTo>
                  <a:lnTo>
                    <a:pt x="4175631" y="1462829"/>
                  </a:lnTo>
                  <a:lnTo>
                    <a:pt x="4175632" y="1462830"/>
                  </a:lnTo>
                  <a:cubicBezTo>
                    <a:pt x="3937491" y="752389"/>
                    <a:pt x="3345781" y="217786"/>
                    <a:pt x="2614897" y="52722"/>
                  </a:cubicBezTo>
                  <a:cubicBezTo>
                    <a:pt x="1884012" y="-112342"/>
                    <a:pt x="1119979" y="116078"/>
                    <a:pt x="599631" y="655221"/>
                  </a:cubicBezTo>
                  <a:lnTo>
                    <a:pt x="539219" y="715670"/>
                  </a:lnTo>
                  <a:cubicBezTo>
                    <a:pt x="230827" y="1059596"/>
                    <a:pt x="42884" y="1500419"/>
                    <a:pt x="5004" y="1976804"/>
                  </a:cubicBezTo>
                  <a:lnTo>
                    <a:pt x="0" y="2103019"/>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9" name="Google Shape;519;p9"/>
            <p:cNvSpPr/>
            <p:nvPr/>
          </p:nvSpPr>
          <p:spPr>
            <a:xfrm rot="-5400000">
              <a:off x="947754" y="1252194"/>
              <a:ext cx="4183529" cy="4622833"/>
            </a:xfrm>
            <a:prstGeom prst="rect">
              <a:avLst/>
            </a:prstGeom>
          </p:spPr>
          <p:txBody>
            <a:bodyPr>
              <a:prstTxWarp prst="textPlain">
                <a:avLst/>
              </a:prstTxWarp>
            </a:bodyPr>
            <a:lstStyle/>
            <a:p>
              <a:pPr lvl="0" algn="ctr"/>
              <a:r>
                <a:rPr b="1" i="0">
                  <a:ln>
                    <a:noFill/>
                  </a:ln>
                  <a:solidFill>
                    <a:srgbClr val="002856"/>
                  </a:solidFill>
                  <a:latin typeface="Arial"/>
                </a:rPr>
                <a:t>Observability</a:t>
              </a:r>
            </a:p>
          </p:txBody>
        </p:sp>
      </p:grpSp>
      <p:sp>
        <p:nvSpPr>
          <p:cNvPr id="520" name="Google Shape;520;p9"/>
          <p:cNvSpPr txBox="1"/>
          <p:nvPr/>
        </p:nvSpPr>
        <p:spPr>
          <a:xfrm>
            <a:off x="1150620" y="366713"/>
            <a:ext cx="10582593" cy="4431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3200"/>
              <a:buFont typeface="Arial Black"/>
              <a:buNone/>
            </a:pPr>
            <a:r>
              <a:rPr lang="en-US" sz="3200" b="0">
                <a:solidFill>
                  <a:schemeClr val="lt2"/>
                </a:solidFill>
                <a:latin typeface="Arial Black"/>
                <a:ea typeface="Arial Black"/>
                <a:cs typeface="Arial Black"/>
                <a:sym typeface="Arial Black"/>
              </a:rPr>
              <a:t>Applied Observability: </a:t>
            </a:r>
            <a:r>
              <a:rPr lang="en-US" sz="3200" b="0">
                <a:solidFill>
                  <a:srgbClr val="FF540A"/>
                </a:solidFill>
                <a:latin typeface="Arial Black"/>
                <a:ea typeface="Arial Black"/>
                <a:cs typeface="Arial Black"/>
                <a:sym typeface="Arial Black"/>
              </a:rPr>
              <a:t>Optimize Operations</a:t>
            </a:r>
            <a:endParaRPr sz="3200" b="0">
              <a:solidFill>
                <a:schemeClr val="lt2"/>
              </a:solidFill>
              <a:latin typeface="Arial Black"/>
              <a:ea typeface="Arial Black"/>
              <a:cs typeface="Arial Black"/>
              <a:sym typeface="Arial Black"/>
            </a:endParaRPr>
          </a:p>
        </p:txBody>
      </p:sp>
      <p:sp>
        <p:nvSpPr>
          <p:cNvPr id="521" name="Google Shape;521;p9"/>
          <p:cNvSpPr txBox="1"/>
          <p:nvPr/>
        </p:nvSpPr>
        <p:spPr>
          <a:xfrm>
            <a:off x="457200" y="6271384"/>
            <a:ext cx="6229673" cy="1384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900">
                <a:solidFill>
                  <a:srgbClr val="D3D3D3"/>
                </a:solidFill>
                <a:latin typeface="Arial"/>
                <a:ea typeface="Arial"/>
                <a:cs typeface="Arial"/>
                <a:sym typeface="Arial"/>
              </a:rPr>
              <a:t>Gartner Research: </a:t>
            </a:r>
            <a:r>
              <a:rPr lang="en-US" sz="900" u="sng">
                <a:solidFill>
                  <a:srgbClr val="0563C1"/>
                </a:solidFill>
                <a:latin typeface="Calibri"/>
                <a:ea typeface="Calibri"/>
                <a:cs typeface="Calibri"/>
                <a:sym typeface="Calibri"/>
                <a:hlinkClick r:id="rId3">
                  <a:extLst>
                    <a:ext uri="{A12FA001-AC4F-418D-AE19-62706E023703}">
                      <ahyp:hlinkClr xmlns:ahyp="http://schemas.microsoft.com/office/drawing/2018/hyperlinkcolor" xmlns="" val="tx"/>
                    </a:ext>
                  </a:extLst>
                </a:hlinkClick>
              </a:rPr>
              <a:t>Top Strategic Technology Trends for 2023: Applied Observability</a:t>
            </a:r>
            <a:r>
              <a:rPr lang="en-US" sz="900">
                <a:solidFill>
                  <a:srgbClr val="D3D3D3"/>
                </a:solidFill>
                <a:latin typeface="Arial"/>
                <a:ea typeface="Arial"/>
                <a:cs typeface="Arial"/>
                <a:sym typeface="Arial"/>
              </a:rPr>
              <a:t> by Frances Karamouzis et 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6"/>
                                        </p:tgtEl>
                                        <p:attrNameLst>
                                          <p:attrName>style.visibility</p:attrName>
                                        </p:attrNameLst>
                                      </p:cBhvr>
                                      <p:to>
                                        <p:strVal val="visible"/>
                                      </p:to>
                                    </p:set>
                                    <p:animEffect transition="in" filter="fade">
                                      <p:cBhvr>
                                        <p:cTn id="7" dur="500"/>
                                        <p:tgtEl>
                                          <p:spTgt spid="516"/>
                                        </p:tgtEl>
                                      </p:cBhvr>
                                    </p:animEffect>
                                  </p:childTnLst>
                                </p:cTn>
                              </p:par>
                              <p:par>
                                <p:cTn id="8" presetID="10" presetClass="entr" presetSubtype="0" fill="hold" nodeType="withEffect">
                                  <p:stCondLst>
                                    <p:cond delay="0"/>
                                  </p:stCondLst>
                                  <p:childTnLst>
                                    <p:set>
                                      <p:cBhvr>
                                        <p:cTn id="9" dur="1" fill="hold">
                                          <p:stCondLst>
                                            <p:cond delay="0"/>
                                          </p:stCondLst>
                                        </p:cTn>
                                        <p:tgtEl>
                                          <p:spTgt spid="501"/>
                                        </p:tgtEl>
                                        <p:attrNameLst>
                                          <p:attrName>style.visibility</p:attrName>
                                        </p:attrNameLst>
                                      </p:cBhvr>
                                      <p:to>
                                        <p:strVal val="visible"/>
                                      </p:to>
                                    </p:set>
                                    <p:animEffect transition="in" filter="fade">
                                      <p:cBhvr>
                                        <p:cTn id="10" dur="500"/>
                                        <p:tgtEl>
                                          <p:spTgt spid="50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7"/>
                                        </p:tgtEl>
                                        <p:attrNameLst>
                                          <p:attrName>style.visibility</p:attrName>
                                        </p:attrNameLst>
                                      </p:cBhvr>
                                      <p:to>
                                        <p:strVal val="visible"/>
                                      </p:to>
                                    </p:set>
                                    <p:animEffect transition="in" filter="fade">
                                      <p:cBhvr>
                                        <p:cTn id="15" dur="1250"/>
                                        <p:tgtEl>
                                          <p:spTgt spid="517"/>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12"/>
                                        </p:tgtEl>
                                        <p:attrNameLst>
                                          <p:attrName>style.visibility</p:attrName>
                                        </p:attrNameLst>
                                      </p:cBhvr>
                                      <p:to>
                                        <p:strVal val="visible"/>
                                      </p:to>
                                    </p:set>
                                    <p:animEffect transition="in" filter="fade">
                                      <p:cBhvr>
                                        <p:cTn id="19" dur="1500"/>
                                        <p:tgtEl>
                                          <p:spTgt spid="5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08"/>
                                        </p:tgtEl>
                                        <p:attrNameLst>
                                          <p:attrName>style.visibility</p:attrName>
                                        </p:attrNameLst>
                                      </p:cBhvr>
                                      <p:to>
                                        <p:strVal val="visible"/>
                                      </p:to>
                                    </p:set>
                                    <p:animEffect transition="in" filter="fade">
                                      <p:cBhvr>
                                        <p:cTn id="24" dur="1500"/>
                                        <p:tgtEl>
                                          <p:spTgt spid="50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04"/>
                                        </p:tgtEl>
                                        <p:attrNameLst>
                                          <p:attrName>style.visibility</p:attrName>
                                        </p:attrNameLst>
                                      </p:cBhvr>
                                      <p:to>
                                        <p:strVal val="visible"/>
                                      </p:to>
                                    </p:set>
                                    <p:animEffect transition="in" filter="fade">
                                      <p:cBhvr>
                                        <p:cTn id="29" dur="1500"/>
                                        <p:tgtEl>
                                          <p:spTgt spid="50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3"/>
                                        </p:tgtEl>
                                        <p:attrNameLst>
                                          <p:attrName>style.visibility</p:attrName>
                                        </p:attrNameLst>
                                      </p:cBhvr>
                                      <p:to>
                                        <p:strVal val="visible"/>
                                      </p:to>
                                    </p:set>
                                    <p:animEffect transition="in" filter="fade">
                                      <p:cBhvr>
                                        <p:cTn id="34" dur="1500"/>
                                        <p:tgtEl>
                                          <p:spTgt spid="503"/>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521"/>
                                        </p:tgtEl>
                                        <p:attrNameLst>
                                          <p:attrName>style.visibility</p:attrName>
                                        </p:attrNameLst>
                                      </p:cBhvr>
                                      <p:to>
                                        <p:strVal val="visible"/>
                                      </p:to>
                                    </p:set>
                                    <p:animEffect transition="in" filter="fade">
                                      <p:cBhvr>
                                        <p:cTn id="38" dur="5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u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4400</Words>
  <Application>Microsoft Office PowerPoint</Application>
  <PresentationFormat>Widescreen</PresentationFormat>
  <Paragraphs>580</Paragraphs>
  <Slides>39</Slides>
  <Notes>39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39</vt:i4>
      </vt:variant>
    </vt:vector>
  </HeadingPairs>
  <TitlesOfParts>
    <vt:vector size="48" baseType="lpstr">
      <vt:lpstr>Arial Black</vt:lpstr>
      <vt:lpstr>Calibri</vt:lpstr>
      <vt:lpstr>Arial</vt:lpstr>
      <vt:lpstr>Noto Sans Symbols</vt:lpstr>
      <vt:lpstr>Times</vt:lpstr>
      <vt:lpstr>Quattrocento Sans</vt:lpstr>
      <vt:lpstr>White bkgrnd master</vt:lpstr>
      <vt:lpstr>White bkgrnd master</vt:lpstr>
      <vt:lpstr>Blue bkgrnd master</vt:lpstr>
      <vt:lpstr>Top Strategic Technology  Trends for 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Recommended Gartner Research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2022-12-12T11:38:59Z</dcterms:created>
  <dcterms:modified xsi:type="dcterms:W3CDTF">2022-12-12T11:39:04Z</dcterms:modified>
</cp:coreProperties>
</file>